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73" r:id="rId6"/>
    <p:sldId id="274" r:id="rId7"/>
    <p:sldId id="260" r:id="rId8"/>
    <p:sldId id="275" r:id="rId9"/>
    <p:sldId id="269" r:id="rId10"/>
    <p:sldId id="276" r:id="rId11"/>
    <p:sldId id="277" r:id="rId12"/>
    <p:sldId id="262" r:id="rId13"/>
    <p:sldId id="278" r:id="rId14"/>
    <p:sldId id="263" r:id="rId15"/>
    <p:sldId id="272" r:id="rId16"/>
    <p:sldId id="265" r:id="rId17"/>
    <p:sldId id="266" r:id="rId1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66A94D6-23AC-4DD0-A54E-A2C40E0FB88F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B4FFD57-3EB9-455C-B0B9-322907198365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Tilsynsførendes rolle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Grønland august / september 2015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96030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Hvad kigger man på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Planlægning af den enkelte lektion og af længere forløb </a:t>
            </a:r>
            <a:endParaRPr lang="da-DK" dirty="0" smtClean="0"/>
          </a:p>
          <a:p>
            <a:r>
              <a:rPr lang="da-DK" dirty="0" smtClean="0"/>
              <a:t>Inddragelse </a:t>
            </a:r>
            <a:r>
              <a:rPr lang="da-DK" dirty="0"/>
              <a:t>af IT </a:t>
            </a:r>
            <a:endParaRPr lang="da-DK" dirty="0" smtClean="0"/>
          </a:p>
          <a:p>
            <a:r>
              <a:rPr lang="da-DK" dirty="0" smtClean="0"/>
              <a:t>Aktiviteten </a:t>
            </a:r>
            <a:r>
              <a:rPr lang="da-DK" dirty="0"/>
              <a:t>i klassen </a:t>
            </a:r>
            <a:endParaRPr lang="da-DK" dirty="0" smtClean="0"/>
          </a:p>
          <a:p>
            <a:r>
              <a:rPr lang="da-DK" dirty="0" smtClean="0"/>
              <a:t>Variationen </a:t>
            </a:r>
            <a:r>
              <a:rPr lang="da-DK" dirty="0"/>
              <a:t>i undervisningen </a:t>
            </a:r>
            <a:endParaRPr lang="da-DK" dirty="0" smtClean="0"/>
          </a:p>
          <a:p>
            <a:r>
              <a:rPr lang="da-DK" dirty="0" smtClean="0"/>
              <a:t>Opmærksomhed </a:t>
            </a:r>
            <a:r>
              <a:rPr lang="da-DK" dirty="0"/>
              <a:t>på om eleverne er aktive i egen </a:t>
            </a:r>
            <a:r>
              <a:rPr lang="da-DK" dirty="0" smtClean="0"/>
              <a:t>læringsproces</a:t>
            </a:r>
          </a:p>
          <a:p>
            <a:r>
              <a:rPr lang="da-DK" dirty="0"/>
              <a:t>Fokus på fagets mundtlige dimension </a:t>
            </a:r>
            <a:endParaRPr lang="da-DK" dirty="0" smtClean="0"/>
          </a:p>
          <a:p>
            <a:r>
              <a:rPr lang="da-DK" dirty="0" smtClean="0"/>
              <a:t>Fokus </a:t>
            </a:r>
            <a:r>
              <a:rPr lang="da-DK" dirty="0"/>
              <a:t>på fagets skriftlige dimension </a:t>
            </a:r>
            <a:endParaRPr lang="da-DK" dirty="0" smtClean="0"/>
          </a:p>
          <a:p>
            <a:r>
              <a:rPr lang="da-DK" dirty="0" smtClean="0"/>
              <a:t>Evt. udførelse </a:t>
            </a:r>
            <a:r>
              <a:rPr lang="da-DK" dirty="0"/>
              <a:t>af demonstrationsforsøg </a:t>
            </a:r>
            <a:endParaRPr lang="da-DK" dirty="0" smtClean="0"/>
          </a:p>
          <a:p>
            <a:r>
              <a:rPr lang="da-DK" dirty="0" smtClean="0"/>
              <a:t>Vejledning af eleverne generelt og under </a:t>
            </a:r>
            <a:r>
              <a:rPr lang="da-DK" dirty="0"/>
              <a:t>elevernes arbejde i </a:t>
            </a:r>
            <a:r>
              <a:rPr lang="da-DK" dirty="0" smtClean="0"/>
              <a:t>laboratoriet</a:t>
            </a:r>
          </a:p>
          <a:p>
            <a:r>
              <a:rPr lang="da-DK" dirty="0" smtClean="0"/>
              <a:t>Elevkontakt </a:t>
            </a:r>
          </a:p>
        </p:txBody>
      </p:sp>
    </p:spTree>
    <p:extLst>
      <p:ext uri="{BB962C8B-B14F-4D97-AF65-F5344CB8AC3E}">
        <p14:creationId xmlns:p14="http://schemas.microsoft.com/office/powerpoint/2010/main" val="2025107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Hvad kigger man på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r>
              <a:rPr lang="da-DK" dirty="0"/>
              <a:t>Tryghed for eleverne </a:t>
            </a:r>
          </a:p>
          <a:p>
            <a:r>
              <a:rPr lang="da-DK" dirty="0" smtClean="0"/>
              <a:t>Tavleorden også elektronisk!</a:t>
            </a:r>
            <a:endParaRPr lang="da-DK" dirty="0"/>
          </a:p>
          <a:p>
            <a:r>
              <a:rPr lang="da-DK" dirty="0"/>
              <a:t>Optræden </a:t>
            </a:r>
          </a:p>
          <a:p>
            <a:r>
              <a:rPr lang="da-DK" dirty="0" smtClean="0"/>
              <a:t>Kropssprog</a:t>
            </a:r>
            <a:endParaRPr lang="da-DK" dirty="0"/>
          </a:p>
          <a:p>
            <a:r>
              <a:rPr lang="da-DK" dirty="0" smtClean="0"/>
              <a:t>Hvordan </a:t>
            </a:r>
            <a:r>
              <a:rPr lang="da-DK" dirty="0"/>
              <a:t>er der arbejdet med de </a:t>
            </a:r>
            <a:r>
              <a:rPr lang="da-DK" dirty="0" smtClean="0"/>
              <a:t>hidtidige fokuspunkter?</a:t>
            </a:r>
            <a:endParaRPr lang="da-DK" dirty="0"/>
          </a:p>
          <a:p>
            <a:r>
              <a:rPr lang="da-DK" dirty="0" smtClean="0"/>
              <a:t>Kandidatens udviklingsbehov og-muligheder</a:t>
            </a:r>
            <a:endParaRPr lang="da-DK" dirty="0"/>
          </a:p>
          <a:p>
            <a:r>
              <a:rPr lang="da-DK" dirty="0" smtClean="0"/>
              <a:t>Vil </a:t>
            </a:r>
            <a:r>
              <a:rPr lang="da-DK" dirty="0"/>
              <a:t>kandidaten kunne bestå ved næste </a:t>
            </a:r>
            <a:r>
              <a:rPr lang="da-DK" dirty="0" smtClean="0"/>
              <a:t>besøg</a:t>
            </a:r>
            <a:r>
              <a:rPr lang="da-DK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235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Andet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Forberedelse/inden besøget</a:t>
            </a:r>
          </a:p>
          <a:p>
            <a:r>
              <a:rPr lang="da-DK" dirty="0" smtClean="0"/>
              <a:t>Tilsynsførende bør have den </a:t>
            </a:r>
            <a:r>
              <a:rPr lang="da-DK" dirty="0"/>
              <a:t>realiserede </a:t>
            </a:r>
            <a:r>
              <a:rPr lang="da-DK" dirty="0" smtClean="0"/>
              <a:t>uddannelsesplan, og vurdere timeforbrug </a:t>
            </a:r>
            <a:r>
              <a:rPr lang="da-DK" dirty="0"/>
              <a:t>og </a:t>
            </a:r>
            <a:r>
              <a:rPr lang="da-DK" dirty="0" smtClean="0"/>
              <a:t>indhold</a:t>
            </a:r>
            <a:endParaRPr lang="da-DK" dirty="0"/>
          </a:p>
          <a:p>
            <a:r>
              <a:rPr lang="da-DK" dirty="0" smtClean="0"/>
              <a:t>Kursusleder </a:t>
            </a:r>
            <a:r>
              <a:rPr lang="da-DK" dirty="0"/>
              <a:t>tilsender udkast til udtalelsen i god tid, og den gøres i det store hele færdig inden besøget</a:t>
            </a:r>
          </a:p>
          <a:p>
            <a:r>
              <a:rPr lang="da-DK" dirty="0" smtClean="0"/>
              <a:t>Undervisningsplan </a:t>
            </a:r>
            <a:r>
              <a:rPr lang="da-DK" dirty="0"/>
              <a:t>og materiale der skal bruges den pågældende dag skal sendes i god </a:t>
            </a:r>
            <a:r>
              <a:rPr lang="da-DK" dirty="0" smtClean="0"/>
              <a:t>tid</a:t>
            </a:r>
          </a:p>
          <a:p>
            <a:r>
              <a:rPr lang="da-DK" dirty="0"/>
              <a:t>Hvordan er der arbejdet med de fastlagte fokuspunkter fra sidste besøg</a:t>
            </a:r>
            <a:r>
              <a:rPr lang="da-DK" dirty="0" smtClean="0"/>
              <a:t>? Bør fremgå af uddannelsesplan og kandidatens materiale.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68146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Andet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Der </a:t>
            </a:r>
            <a:r>
              <a:rPr lang="da-DK" dirty="0"/>
              <a:t>overværes undervisning  </a:t>
            </a:r>
            <a:r>
              <a:rPr lang="da-DK" dirty="0" err="1" smtClean="0"/>
              <a:t>mhp</a:t>
            </a:r>
            <a:r>
              <a:rPr lang="da-DK" dirty="0" smtClean="0"/>
              <a:t>. At vurdere kandidatens </a:t>
            </a:r>
            <a:r>
              <a:rPr lang="da-DK" dirty="0"/>
              <a:t>udvikling og niveau mht. elementerne i udtalelsen</a:t>
            </a:r>
            <a:r>
              <a:rPr lang="da-DK" dirty="0" smtClean="0"/>
              <a:t>:</a:t>
            </a:r>
            <a:endParaRPr lang="da-DK" dirty="0"/>
          </a:p>
          <a:p>
            <a:pPr marL="400050" lvl="1" indent="0">
              <a:buNone/>
            </a:pPr>
            <a:r>
              <a:rPr lang="da-DK" sz="1800" b="1" dirty="0"/>
              <a:t>”</a:t>
            </a:r>
            <a:r>
              <a:rPr lang="da-DK" sz="1800" dirty="0"/>
              <a:t>pædagogikumkandidatens generelle pædagogiske kompetencer, herunder evnen til at</a:t>
            </a:r>
          </a:p>
          <a:p>
            <a:pPr lvl="1"/>
            <a:r>
              <a:rPr lang="da-DK" sz="1800" dirty="0"/>
              <a:t>a) planlægge, gennemføre og evaluere undervisning, </a:t>
            </a:r>
          </a:p>
          <a:p>
            <a:pPr lvl="1"/>
            <a:r>
              <a:rPr lang="da-DK" sz="1800" dirty="0"/>
              <a:t>b) forbinde undervisningspraksis og teoretiske pædagogiske overvejelser</a:t>
            </a:r>
          </a:p>
          <a:p>
            <a:pPr lvl="1"/>
            <a:r>
              <a:rPr lang="da-DK" sz="1800" dirty="0"/>
              <a:t>c) udvikle og </a:t>
            </a:r>
            <a:r>
              <a:rPr lang="da-DK" sz="1800" dirty="0" err="1"/>
              <a:t>retænke</a:t>
            </a:r>
            <a:r>
              <a:rPr lang="da-DK" sz="1800" dirty="0"/>
              <a:t> undervisning til brug for sin egen undervisning, andres og skolens og </a:t>
            </a:r>
          </a:p>
          <a:p>
            <a:pPr lvl="1"/>
            <a:r>
              <a:rPr lang="da-DK" sz="1800" dirty="0"/>
              <a:t>d) samarbejde om undervisningen og de øvrige opgaver på gymnasieskolen. </a:t>
            </a:r>
          </a:p>
          <a:p>
            <a:endParaRPr lang="da-DK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08896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Andet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I den efterfølgende konference </a:t>
            </a:r>
            <a:r>
              <a:rPr lang="da-DK" dirty="0" smtClean="0"/>
              <a:t>begrunder kandidaten bl.a</a:t>
            </a:r>
            <a:r>
              <a:rPr lang="da-DK" dirty="0"/>
              <a:t>. sine pædagogiske valg og </a:t>
            </a:r>
            <a:r>
              <a:rPr lang="da-DK" dirty="0" smtClean="0"/>
              <a:t>orienterer om arbejdet </a:t>
            </a:r>
            <a:r>
              <a:rPr lang="da-DK" dirty="0"/>
              <a:t>med fokuspunkter siden sidst </a:t>
            </a:r>
          </a:p>
          <a:p>
            <a:r>
              <a:rPr lang="da-DK" dirty="0"/>
              <a:t>Vejlederne må gerne deltage </a:t>
            </a:r>
          </a:p>
          <a:p>
            <a:r>
              <a:rPr lang="da-DK" b="1" dirty="0"/>
              <a:t>Men: </a:t>
            </a:r>
            <a:r>
              <a:rPr lang="da-DK" dirty="0"/>
              <a:t>Det er alene kursusleder og tilsynsførende, der afgør, om kandidaten har bestået, derfor bør de gå i enrum for at færdiggøre udtalelsen</a:t>
            </a:r>
            <a:r>
              <a:rPr lang="da-DK" dirty="0" smtClean="0"/>
              <a:t>.</a:t>
            </a:r>
          </a:p>
          <a:p>
            <a:r>
              <a:rPr lang="da-DK" dirty="0"/>
              <a:t>Kandidaten får udtalelsen læst op og får en kopi af denne </a:t>
            </a:r>
            <a:endParaRPr lang="da-DK" dirty="0" smtClean="0"/>
          </a:p>
          <a:p>
            <a:r>
              <a:rPr lang="da-DK" dirty="0" smtClean="0"/>
              <a:t>Underskrives </a:t>
            </a:r>
            <a:r>
              <a:rPr lang="da-DK" dirty="0"/>
              <a:t>af </a:t>
            </a:r>
            <a:r>
              <a:rPr lang="da-DK" dirty="0" smtClean="0"/>
              <a:t>begge</a:t>
            </a:r>
            <a:endParaRPr lang="da-DK" dirty="0"/>
          </a:p>
          <a:p>
            <a:r>
              <a:rPr lang="da-DK" dirty="0"/>
              <a:t>Kandidaten </a:t>
            </a:r>
            <a:r>
              <a:rPr lang="da-DK" dirty="0" smtClean="0"/>
              <a:t>bør </a:t>
            </a:r>
            <a:r>
              <a:rPr lang="da-DK" dirty="0"/>
              <a:t>forud </a:t>
            </a:r>
            <a:r>
              <a:rPr lang="da-DK" dirty="0" smtClean="0"/>
              <a:t>være orienteret </a:t>
            </a:r>
            <a:r>
              <a:rPr lang="da-DK" dirty="0"/>
              <a:t>om </a:t>
            </a:r>
            <a:r>
              <a:rPr lang="da-DK" dirty="0" smtClean="0"/>
              <a:t>det overordnede indhold i udtalelsen, ikke mindst hvis der er problemer i forhold til at bestå. 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94855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Tjek om kandidaten har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stillet og rettet opgaver eller prøve fremstillet undervisningsmateriale </a:t>
            </a:r>
            <a:endParaRPr lang="da-DK" dirty="0" smtClean="0"/>
          </a:p>
          <a:p>
            <a:r>
              <a:rPr lang="da-DK" dirty="0" smtClean="0"/>
              <a:t>evalueret </a:t>
            </a:r>
            <a:r>
              <a:rPr lang="da-DK" dirty="0"/>
              <a:t>mundtligt og skriftligt arbejde </a:t>
            </a:r>
            <a:endParaRPr lang="da-DK" dirty="0" smtClean="0"/>
          </a:p>
          <a:p>
            <a:r>
              <a:rPr lang="da-DK" dirty="0" smtClean="0"/>
              <a:t>set undervisning i andre fag og arbejdet tværfagligt</a:t>
            </a:r>
          </a:p>
          <a:p>
            <a:r>
              <a:rPr lang="da-DK" dirty="0"/>
              <a:t>deltaget i andet lærersamarbejde eller skoleudvikling </a:t>
            </a:r>
            <a:endParaRPr lang="da-DK" dirty="0" smtClean="0"/>
          </a:p>
          <a:p>
            <a:r>
              <a:rPr lang="da-DK" dirty="0" smtClean="0"/>
              <a:t>Har viden </a:t>
            </a:r>
            <a:r>
              <a:rPr lang="da-DK" dirty="0"/>
              <a:t>om studievejledernes arbejde </a:t>
            </a:r>
            <a:endParaRPr lang="da-DK" dirty="0" smtClean="0"/>
          </a:p>
          <a:p>
            <a:r>
              <a:rPr lang="da-DK" dirty="0" smtClean="0"/>
              <a:t>deltaget </a:t>
            </a:r>
            <a:r>
              <a:rPr lang="da-DK" dirty="0"/>
              <a:t>i faggruppemøde </a:t>
            </a:r>
            <a:endParaRPr lang="da-DK" dirty="0" smtClean="0"/>
          </a:p>
          <a:p>
            <a:r>
              <a:rPr lang="da-DK" dirty="0" smtClean="0"/>
              <a:t>har </a:t>
            </a:r>
            <a:r>
              <a:rPr lang="da-DK" dirty="0"/>
              <a:t>lyst til pædagogiske diskussioner </a:t>
            </a:r>
            <a:endParaRPr lang="da-DK" dirty="0" smtClean="0"/>
          </a:p>
          <a:p>
            <a:r>
              <a:rPr lang="da-DK" dirty="0" smtClean="0"/>
              <a:t>kendskab </a:t>
            </a:r>
            <a:r>
              <a:rPr lang="da-DK" dirty="0"/>
              <a:t>til </a:t>
            </a:r>
            <a:r>
              <a:rPr lang="da-DK" dirty="0" smtClean="0"/>
              <a:t>de tværfaglige opgaver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40038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Kursusleders sparringspartner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Tilsynsførende er mere objektiv end vejlederne</a:t>
            </a:r>
          </a:p>
          <a:p>
            <a:r>
              <a:rPr lang="da-DK" dirty="0" smtClean="0"/>
              <a:t>Særligt </a:t>
            </a:r>
            <a:r>
              <a:rPr lang="da-DK" dirty="0"/>
              <a:t>omkring vanskelige kandidater eller vanskelige forhold omkring vejledningen:</a:t>
            </a:r>
          </a:p>
          <a:p>
            <a:pPr lvl="1"/>
            <a:r>
              <a:rPr lang="da-DK" sz="2000" dirty="0" smtClean="0"/>
              <a:t>Lad </a:t>
            </a:r>
            <a:r>
              <a:rPr lang="da-DK" sz="2000" dirty="0"/>
              <a:t>ikke kursusleder og eller ledere tørre ubehagelige beslutninger af på dig</a:t>
            </a:r>
          </a:p>
          <a:p>
            <a:pPr marL="0" indent="0">
              <a:buNone/>
            </a:pPr>
            <a:r>
              <a:rPr lang="da-DK" dirty="0" smtClean="0"/>
              <a:t>Samarbejde </a:t>
            </a:r>
            <a:r>
              <a:rPr lang="da-DK" dirty="0"/>
              <a:t>omkring udtalelsen</a:t>
            </a:r>
          </a:p>
          <a:p>
            <a:r>
              <a:rPr lang="da-DK" dirty="0" smtClean="0"/>
              <a:t>Kursuslederen </a:t>
            </a:r>
            <a:r>
              <a:rPr lang="da-DK" dirty="0"/>
              <a:t>bør </a:t>
            </a:r>
            <a:r>
              <a:rPr lang="da-DK" dirty="0" smtClean="0"/>
              <a:t>opfordre kandidaten </a:t>
            </a:r>
            <a:r>
              <a:rPr lang="da-DK" dirty="0"/>
              <a:t>til at </a:t>
            </a:r>
            <a:r>
              <a:rPr lang="da-DK" dirty="0" smtClean="0"/>
              <a:t>sende materiale til tilsynsførende, </a:t>
            </a:r>
            <a:r>
              <a:rPr lang="da-DK" dirty="0"/>
              <a:t>som har relevans for bedømmelsen i slutningen af forløbet.</a:t>
            </a:r>
          </a:p>
          <a:p>
            <a:r>
              <a:rPr lang="da-DK" dirty="0" smtClean="0"/>
              <a:t>Tilsynsførende </a:t>
            </a:r>
            <a:r>
              <a:rPr lang="da-DK" dirty="0"/>
              <a:t>har ikke det samme indblik i kandidaten som kursuslederen, men er til gengæld mere objektiv</a:t>
            </a:r>
          </a:p>
        </p:txBody>
      </p:sp>
    </p:spTree>
    <p:extLst>
      <p:ext uri="{BB962C8B-B14F-4D97-AF65-F5344CB8AC3E}">
        <p14:creationId xmlns:p14="http://schemas.microsoft.com/office/powerpoint/2010/main" val="1121261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Kandidatens sparringspartner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Forudsætter at kandidaten </a:t>
            </a:r>
            <a:r>
              <a:rPr lang="da-DK" dirty="0" smtClean="0"/>
              <a:t>f.eks. giver tilsynsførende adgang til en elektronisk konference – og lægger indhold i den!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 smtClean="0"/>
              <a:t>Stil </a:t>
            </a:r>
            <a:r>
              <a:rPr lang="da-DK" dirty="0"/>
              <a:t>krav og hjælp til at kandidaten bliver udfordret. Kom evt. med forslag til fokuspunkter og/eller uddannelsesplanen</a:t>
            </a:r>
          </a:p>
          <a:p>
            <a:r>
              <a:rPr lang="da-DK" dirty="0" smtClean="0"/>
              <a:t>Vær </a:t>
            </a:r>
            <a:r>
              <a:rPr lang="da-DK" dirty="0"/>
              <a:t>åben og fordomsfri. Giv gerne gode råd og inspiration, men </a:t>
            </a:r>
            <a:r>
              <a:rPr lang="da-DK" dirty="0" err="1" smtClean="0"/>
              <a:t>men</a:t>
            </a:r>
            <a:r>
              <a:rPr lang="da-DK" dirty="0" smtClean="0"/>
              <a:t> skab ikke en </a:t>
            </a:r>
            <a:r>
              <a:rPr lang="da-DK" dirty="0" err="1" smtClean="0"/>
              <a:t>copycat</a:t>
            </a:r>
            <a:endParaRPr lang="da-DK" dirty="0"/>
          </a:p>
          <a:p>
            <a:r>
              <a:rPr lang="da-DK" dirty="0" smtClean="0"/>
              <a:t>Opfodr til sparing i forbindelse med specielt fagdidaktiske </a:t>
            </a:r>
            <a:r>
              <a:rPr lang="da-DK" dirty="0"/>
              <a:t>problemstillinger</a:t>
            </a:r>
          </a:p>
        </p:txBody>
      </p:sp>
    </p:spTree>
    <p:extLst>
      <p:ext uri="{BB962C8B-B14F-4D97-AF65-F5344CB8AC3E}">
        <p14:creationId xmlns:p14="http://schemas.microsoft.com/office/powerpoint/2010/main" val="409525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 formelle opgaver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§ 29.  Den tilsynsførendes opgave er at føre tilsyn med hele pædagogikumkandidatens uddannelsesforløb og bidrage til vejledning af pædagogikumkandidaten, herunder at</a:t>
            </a:r>
          </a:p>
          <a:p>
            <a:r>
              <a:rPr lang="da-DK" dirty="0"/>
              <a:t>1) følge pædagogikumkandidatens undervisning ved to besøg,</a:t>
            </a:r>
          </a:p>
          <a:p>
            <a:r>
              <a:rPr lang="da-DK" dirty="0"/>
              <a:t>2) tilse, at pædagogikumkandidaten har den fornødne dokumentation for sin faglige kompetence,</a:t>
            </a:r>
          </a:p>
          <a:p>
            <a:r>
              <a:rPr lang="da-DK" dirty="0"/>
              <a:t>3) evaluere og vejlede i forbindelse med sit første besøg,</a:t>
            </a:r>
          </a:p>
          <a:p>
            <a:r>
              <a:rPr lang="da-DK" dirty="0"/>
              <a:t>4) afgøre, om pædagogikumkandidaten har bestået praktisk pædagogikum og </a:t>
            </a:r>
          </a:p>
          <a:p>
            <a:r>
              <a:rPr lang="da-DK" dirty="0"/>
              <a:t>5) udfærdige pædagogikumudtalelsen på grundlag af kursuslederens udkast..</a:t>
            </a:r>
          </a:p>
          <a:p>
            <a:r>
              <a:rPr lang="da-DK" dirty="0"/>
              <a:t>  </a:t>
            </a:r>
            <a:r>
              <a:rPr lang="da-DK" i="1" dirty="0"/>
              <a:t>Stk. 2.</a:t>
            </a:r>
            <a:r>
              <a:rPr lang="da-DK" dirty="0"/>
              <a:t>  Afgørelse efter stk. 1, nr. 4 træffes efter drøftelse med kursusleder ved sidste besøg.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1178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Rollen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Vær stolt over at være </a:t>
            </a:r>
            <a:r>
              <a:rPr lang="da-DK" dirty="0" smtClean="0"/>
              <a:t>udpeget. Fagligt og pædagogisk fyrtårn </a:t>
            </a:r>
          </a:p>
          <a:p>
            <a:r>
              <a:rPr lang="da-DK" dirty="0" smtClean="0"/>
              <a:t>Departementets repræsentant, sikre kvalitet </a:t>
            </a:r>
          </a:p>
          <a:p>
            <a:pPr marL="0" indent="0">
              <a:buNone/>
            </a:pPr>
            <a:endParaRPr lang="da-DK" dirty="0" smtClean="0"/>
          </a:p>
          <a:p>
            <a:r>
              <a:rPr lang="da-DK" dirty="0" smtClean="0"/>
              <a:t>Sparringspartner, inspirator og ekstra faglig vejleder</a:t>
            </a:r>
          </a:p>
          <a:p>
            <a:pPr lvl="1"/>
            <a:r>
              <a:rPr lang="da-DK" dirty="0" smtClean="0"/>
              <a:t>Forudsættes at have indsigt i pædagogikumuddannelsens teoretisk grundlag både alment- og fagdidaktisk</a:t>
            </a:r>
          </a:p>
          <a:p>
            <a:endParaRPr lang="da-DK" dirty="0" smtClean="0"/>
          </a:p>
          <a:p>
            <a:r>
              <a:rPr lang="da-DK" dirty="0" smtClean="0"/>
              <a:t>Skab god stemning, kom ikke som kontrollør men som samarbejdspartner</a:t>
            </a:r>
          </a:p>
          <a:p>
            <a:r>
              <a:rPr lang="da-DK" dirty="0" smtClean="0"/>
              <a:t>Husk dog: Kandidatens advokat i forhold til korrekt tilrettelæggelse af pædagogikumforløb, </a:t>
            </a:r>
            <a:r>
              <a:rPr lang="da-DK" dirty="0"/>
              <a:t>u</a:t>
            </a:r>
            <a:r>
              <a:rPr lang="da-DK" dirty="0" smtClean="0"/>
              <a:t>vildig</a:t>
            </a:r>
            <a:r>
              <a:rPr lang="da-DK" dirty="0"/>
              <a:t>, hvis problemer </a:t>
            </a:r>
            <a:endParaRPr lang="da-DK" dirty="0" smtClean="0"/>
          </a:p>
          <a:p>
            <a:pPr marL="0" indent="0">
              <a:buNone/>
            </a:pP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428601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3600" dirty="0" smtClean="0"/>
              <a:t>Dokumentation for faglig kompetence</a:t>
            </a:r>
            <a:endParaRPr lang="da-DK" sz="36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u="sng" dirty="0"/>
              <a:t>Forventninger til kursusleder</a:t>
            </a:r>
            <a:r>
              <a:rPr lang="da-DK" dirty="0"/>
              <a:t>:</a:t>
            </a:r>
          </a:p>
          <a:p>
            <a:pPr marL="0" indent="0">
              <a:buNone/>
            </a:pPr>
            <a:r>
              <a:rPr lang="da-DK" dirty="0" smtClean="0"/>
              <a:t>•Ønskeligt hvis dokumentationen </a:t>
            </a:r>
            <a:r>
              <a:rPr lang="da-DK" dirty="0"/>
              <a:t>fremsendes inden første </a:t>
            </a:r>
            <a:r>
              <a:rPr lang="da-DK" dirty="0" smtClean="0"/>
              <a:t>besøg. Dokumentation=eksamensbevis evt. forhåndsgodkendelse af speciale mm.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•Kursuslederen har sat sig ind i kravene til de faglige kompetencer uanset kandidatens </a:t>
            </a:r>
            <a:r>
              <a:rPr lang="da-DK" dirty="0" smtClean="0"/>
              <a:t>fag, så evt. problemer opdages hurtigt.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•Hurtig tilpasning af uddannelsesplan ved manglende faglig kompetence</a:t>
            </a:r>
          </a:p>
          <a:p>
            <a:pPr marL="0" indent="0">
              <a:buNone/>
            </a:pPr>
            <a:r>
              <a:rPr lang="da-DK" u="sng" dirty="0"/>
              <a:t>Tilsynsførendes rolle</a:t>
            </a:r>
          </a:p>
          <a:p>
            <a:pPr marL="0" indent="0">
              <a:buNone/>
            </a:pPr>
            <a:r>
              <a:rPr lang="da-DK" dirty="0"/>
              <a:t>•Kontrollere at </a:t>
            </a:r>
            <a:r>
              <a:rPr lang="da-DK" dirty="0" smtClean="0"/>
              <a:t>krav </a:t>
            </a:r>
            <a:r>
              <a:rPr lang="da-DK" dirty="0"/>
              <a:t>er </a:t>
            </a:r>
            <a:r>
              <a:rPr lang="da-DK" dirty="0" smtClean="0"/>
              <a:t>opfyldt. Har kandidaten flere fag end pædagogikumfagene? 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•Vigtigt: du er </a:t>
            </a:r>
            <a:r>
              <a:rPr lang="da-DK" dirty="0" smtClean="0"/>
              <a:t>Departementets repræsentant </a:t>
            </a:r>
            <a:r>
              <a:rPr lang="da-DK" dirty="0"/>
              <a:t>som foretager en objektiv vurdering</a:t>
            </a:r>
          </a:p>
        </p:txBody>
      </p:sp>
    </p:spTree>
    <p:extLst>
      <p:ext uri="{BB962C8B-B14F-4D97-AF65-F5344CB8AC3E}">
        <p14:creationId xmlns:p14="http://schemas.microsoft.com/office/powerpoint/2010/main" val="4167786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800" dirty="0" smtClean="0"/>
              <a:t>Eksempler på opmærksomhedspunkter i forhold til faglig kompetence</a:t>
            </a:r>
            <a:endParaRPr lang="da-DK" sz="28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Opfylder naturvidenskabelige kandidater kravene til eksperimentelle kurser?</a:t>
            </a:r>
          </a:p>
          <a:p>
            <a:r>
              <a:rPr lang="da-DK" dirty="0" smtClean="0"/>
              <a:t>Opfylder </a:t>
            </a:r>
            <a:r>
              <a:rPr lang="da-DK" dirty="0" err="1" smtClean="0"/>
              <a:t>cand.ling.merc.’er</a:t>
            </a:r>
            <a:r>
              <a:rPr lang="da-DK" dirty="0" smtClean="0"/>
              <a:t> kravene til læsning af litterære tekster og litteraturhistorie</a:t>
            </a:r>
          </a:p>
          <a:p>
            <a:r>
              <a:rPr lang="da-DK" dirty="0" smtClean="0"/>
              <a:t>Opfylder f.eks. Ingeniører og </a:t>
            </a:r>
            <a:r>
              <a:rPr lang="da-DK" dirty="0" err="1" smtClean="0"/>
              <a:t>cand-merc</a:t>
            </a:r>
            <a:r>
              <a:rPr lang="da-DK" dirty="0" smtClean="0"/>
              <a:t>.’er kravet om ca. 90 ECTS-point i de fag, de er tillagt faglig kompetence</a:t>
            </a:r>
          </a:p>
          <a:p>
            <a:r>
              <a:rPr lang="da-DK" dirty="0" smtClean="0"/>
              <a:t>Kandidater fra musikkonservatoriet, mangler specialekompetence mm.</a:t>
            </a:r>
          </a:p>
          <a:p>
            <a:r>
              <a:rPr lang="da-DK" dirty="0" smtClean="0"/>
              <a:t>Kandidater fra landbohøjskolen, opfylder de kravene i biologi?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63448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Før første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Forud for </a:t>
            </a:r>
            <a:r>
              <a:rPr lang="da-DK" dirty="0" smtClean="0"/>
              <a:t>besøge orienterer pædagogikum-kandidaten </a:t>
            </a:r>
            <a:r>
              <a:rPr lang="da-DK" dirty="0"/>
              <a:t>den tilsynsførende om, hvad der forventes at foregå i undervisningen på besøgsdagen. </a:t>
            </a:r>
            <a:endParaRPr lang="da-DK" dirty="0" smtClean="0"/>
          </a:p>
          <a:p>
            <a:r>
              <a:rPr lang="da-DK" dirty="0" smtClean="0"/>
              <a:t>Materialet </a:t>
            </a:r>
            <a:r>
              <a:rPr lang="da-DK" dirty="0"/>
              <a:t>til den tilsynsførende </a:t>
            </a:r>
            <a:r>
              <a:rPr lang="da-DK" dirty="0" smtClean="0"/>
              <a:t>forventes at indeholde </a:t>
            </a:r>
            <a:r>
              <a:rPr lang="da-DK" dirty="0"/>
              <a:t>forløbsoversigter, der indeholder mål for forløbene og de bagvedliggende pædagogiske og fagdidaktiske overvejelser. </a:t>
            </a:r>
            <a:endParaRPr lang="da-DK" dirty="0" smtClean="0"/>
          </a:p>
          <a:p>
            <a:r>
              <a:rPr lang="da-DK" dirty="0" smtClean="0"/>
              <a:t>Pædagogikumkandidaten </a:t>
            </a:r>
            <a:r>
              <a:rPr lang="da-DK" dirty="0"/>
              <a:t>kan </a:t>
            </a:r>
            <a:r>
              <a:rPr lang="da-DK" dirty="0" smtClean="0"/>
              <a:t>udtrykke </a:t>
            </a:r>
            <a:r>
              <a:rPr lang="da-DK" dirty="0"/>
              <a:t>ønsker om, hvilke pædagogiske og didaktiske </a:t>
            </a:r>
            <a:r>
              <a:rPr lang="da-DK" dirty="0" smtClean="0"/>
              <a:t>problemstillinger </a:t>
            </a:r>
            <a:r>
              <a:rPr lang="da-DK" dirty="0"/>
              <a:t>han/hun ønsker drøftet ved konferencen.</a:t>
            </a:r>
          </a:p>
        </p:txBody>
      </p:sp>
    </p:spTree>
    <p:extLst>
      <p:ext uri="{BB962C8B-B14F-4D97-AF65-F5344CB8AC3E}">
        <p14:creationId xmlns:p14="http://schemas.microsoft.com/office/powerpoint/2010/main" val="936296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Første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a-DK" dirty="0" smtClean="0"/>
              <a:t>I henhold til pædagogikumbekendtgørelsen:</a:t>
            </a:r>
          </a:p>
          <a:p>
            <a:r>
              <a:rPr lang="da-DK" sz="1800" dirty="0" smtClean="0"/>
              <a:t>”Den </a:t>
            </a:r>
            <a:r>
              <a:rPr lang="da-DK" sz="1800" dirty="0"/>
              <a:t>tilsynsførendes opgave er at føre tilsyn med hele pædagogikumkandidatens </a:t>
            </a:r>
            <a:r>
              <a:rPr lang="da-DK" sz="1800" dirty="0" smtClean="0"/>
              <a:t>uddannelsesforløb…”. Og kursuslederen </a:t>
            </a:r>
            <a:r>
              <a:rPr lang="da-DK" sz="1800" smtClean="0"/>
              <a:t>”..</a:t>
            </a:r>
            <a:r>
              <a:rPr lang="da-DK" sz="1800" smtClean="0"/>
              <a:t>udarbejde(r</a:t>
            </a:r>
            <a:r>
              <a:rPr lang="da-DK" sz="1800" dirty="0" smtClean="0"/>
              <a:t>) </a:t>
            </a:r>
            <a:r>
              <a:rPr lang="da-DK" sz="1800" dirty="0"/>
              <a:t>en plan for pædagogikumkandidatens </a:t>
            </a:r>
            <a:r>
              <a:rPr lang="da-DK" sz="1800" dirty="0" smtClean="0"/>
              <a:t>pædagogikumforløb…”</a:t>
            </a:r>
          </a:p>
          <a:p>
            <a:endParaRPr lang="da-DK" sz="1800" dirty="0" smtClean="0"/>
          </a:p>
          <a:p>
            <a:pPr marL="0" indent="0">
              <a:buNone/>
            </a:pPr>
            <a:r>
              <a:rPr lang="da-DK" dirty="0" smtClean="0"/>
              <a:t>Tilsynsførende bør se en uddannelsesplan, som bør indeholde:</a:t>
            </a:r>
          </a:p>
          <a:p>
            <a:r>
              <a:rPr lang="da-DK" dirty="0" smtClean="0"/>
              <a:t>Opgørelse over de aktiviteter, der er foregået i kandidatens første </a:t>
            </a:r>
            <a:r>
              <a:rPr lang="da-DK" dirty="0" err="1" smtClean="0"/>
              <a:t>ansættelsesår</a:t>
            </a:r>
            <a:r>
              <a:rPr lang="da-DK" dirty="0" smtClean="0"/>
              <a:t>, herunder kurser og omfanget af supervision</a:t>
            </a:r>
            <a:endParaRPr lang="da-DK" dirty="0"/>
          </a:p>
          <a:p>
            <a:r>
              <a:rPr lang="da-DK" dirty="0" smtClean="0"/>
              <a:t>en </a:t>
            </a:r>
            <a:r>
              <a:rPr lang="da-DK" dirty="0"/>
              <a:t>oversigt over pædagogikumkandidatens </a:t>
            </a:r>
            <a:r>
              <a:rPr lang="da-DK" dirty="0" smtClean="0"/>
              <a:t>planlagte aktiviteter </a:t>
            </a:r>
            <a:r>
              <a:rPr lang="da-DK" dirty="0"/>
              <a:t>gennem skoleåret, herunder omfanget af den planlagte </a:t>
            </a:r>
            <a:r>
              <a:rPr lang="da-DK" dirty="0" smtClean="0"/>
              <a:t>vejledning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80389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Første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smtClean="0"/>
              <a:t>Tilsynsførende bør have fokus på:</a:t>
            </a:r>
          </a:p>
          <a:p>
            <a:r>
              <a:rPr lang="da-DK" dirty="0" smtClean="0"/>
              <a:t>Er kandidatens arbejdsbelastning rimelig</a:t>
            </a:r>
          </a:p>
          <a:p>
            <a:r>
              <a:rPr lang="da-DK" dirty="0" smtClean="0"/>
              <a:t>Er der sikret tilstrækkelig vejledning i vejleders klasser</a:t>
            </a:r>
          </a:p>
          <a:p>
            <a:r>
              <a:rPr lang="da-DK" dirty="0" smtClean="0"/>
              <a:t>Er der overvejelser over sammenhæng mellem teori og praksis, herunder anført fokuspunkter i vejledningen</a:t>
            </a:r>
          </a:p>
          <a:p>
            <a:r>
              <a:rPr lang="da-DK" dirty="0" smtClean="0"/>
              <a:t>Er der overvejelser over progression i vejledningen?</a:t>
            </a:r>
          </a:p>
          <a:p>
            <a:r>
              <a:rPr lang="da-DK" dirty="0" smtClean="0"/>
              <a:t>Husk: en uddannelsesplan er dynamisk og skal stedse tilpasses kandidatens aktuelle situation.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45824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Første besøg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Der overværes undervisning i alle kandidatens </a:t>
            </a:r>
            <a:r>
              <a:rPr lang="da-DK" dirty="0" smtClean="0"/>
              <a:t>fag, konferencen tager udgangspunkt heri</a:t>
            </a:r>
          </a:p>
          <a:p>
            <a:r>
              <a:rPr lang="da-DK" dirty="0" smtClean="0"/>
              <a:t>Vejledere </a:t>
            </a:r>
            <a:r>
              <a:rPr lang="da-DK" dirty="0"/>
              <a:t>kommenterer </a:t>
            </a:r>
            <a:r>
              <a:rPr lang="da-DK" dirty="0" smtClean="0"/>
              <a:t>kandidatens forløb indtil </a:t>
            </a:r>
            <a:r>
              <a:rPr lang="da-DK" dirty="0"/>
              <a:t>nu og om den sete undervisning var typisk </a:t>
            </a:r>
            <a:endParaRPr lang="da-DK" dirty="0" smtClean="0"/>
          </a:p>
          <a:p>
            <a:r>
              <a:rPr lang="da-DK" dirty="0" smtClean="0"/>
              <a:t>Konferencen </a:t>
            </a:r>
            <a:r>
              <a:rPr lang="da-DK" dirty="0"/>
              <a:t>behandler kandidatens start samt </a:t>
            </a:r>
            <a:r>
              <a:rPr lang="da-DK" dirty="0" smtClean="0"/>
              <a:t>fokuspunkter </a:t>
            </a:r>
            <a:r>
              <a:rPr lang="da-DK" dirty="0"/>
              <a:t>(uddannelsesplan</a:t>
            </a:r>
            <a:r>
              <a:rPr lang="da-DK" dirty="0" smtClean="0"/>
              <a:t>)</a:t>
            </a:r>
          </a:p>
          <a:p>
            <a:r>
              <a:rPr lang="da-DK" dirty="0" smtClean="0"/>
              <a:t>Stærke </a:t>
            </a:r>
            <a:r>
              <a:rPr lang="da-DK" dirty="0"/>
              <a:t>og svage sider opsummeres </a:t>
            </a:r>
            <a:endParaRPr lang="da-DK" dirty="0" smtClean="0"/>
          </a:p>
          <a:p>
            <a:r>
              <a:rPr lang="da-DK" dirty="0" smtClean="0"/>
              <a:t>Sidste </a:t>
            </a:r>
            <a:r>
              <a:rPr lang="da-DK" dirty="0"/>
              <a:t>del af pædagogikum tilrettelægges på denne baggrund </a:t>
            </a:r>
            <a:r>
              <a:rPr lang="da-DK" dirty="0" smtClean="0"/>
              <a:t>og der drøftes kommende fokuspunkter for vejledningen</a:t>
            </a:r>
          </a:p>
          <a:p>
            <a:r>
              <a:rPr lang="da-DK" dirty="0" smtClean="0"/>
              <a:t>Progression </a:t>
            </a:r>
            <a:r>
              <a:rPr lang="da-DK" dirty="0"/>
              <a:t>i vejledningen </a:t>
            </a:r>
            <a:endParaRPr lang="da-DK" dirty="0" smtClean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31347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199</TotalTime>
  <Words>1095</Words>
  <Application>Microsoft Office PowerPoint</Application>
  <PresentationFormat>Skærmshow (4:3)</PresentationFormat>
  <Paragraphs>119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17</vt:i4>
      </vt:variant>
    </vt:vector>
  </HeadingPairs>
  <TitlesOfParts>
    <vt:vector size="18" baseType="lpstr">
      <vt:lpstr>Executive</vt:lpstr>
      <vt:lpstr>Tilsynsførendes rolle</vt:lpstr>
      <vt:lpstr>De formelle opgaver</vt:lpstr>
      <vt:lpstr>Rollen</vt:lpstr>
      <vt:lpstr>Dokumentation for faglig kompetence</vt:lpstr>
      <vt:lpstr>Eksempler på opmærksomhedspunkter i forhold til faglig kompetence</vt:lpstr>
      <vt:lpstr>Før første besøg</vt:lpstr>
      <vt:lpstr>Første besøg</vt:lpstr>
      <vt:lpstr>Første besøg</vt:lpstr>
      <vt:lpstr>Første besøg</vt:lpstr>
      <vt:lpstr>Hvad kigger man på</vt:lpstr>
      <vt:lpstr>Hvad kigger man på</vt:lpstr>
      <vt:lpstr>Andet besøg</vt:lpstr>
      <vt:lpstr>Andet besøg</vt:lpstr>
      <vt:lpstr>Andet besøg</vt:lpstr>
      <vt:lpstr>Tjek om kandidaten har</vt:lpstr>
      <vt:lpstr>Kursusleders sparringspartner</vt:lpstr>
      <vt:lpstr>Kandidatens sparringspartner</vt:lpstr>
    </vt:vector>
  </TitlesOfParts>
  <Company>Syddansk Unversitet - University of Southern Denmark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Tilsynsførendes Rolle</dc:title>
  <dc:creator>harry.haue</dc:creator>
  <cp:lastModifiedBy>harry.haue</cp:lastModifiedBy>
  <cp:revision>20</cp:revision>
  <dcterms:created xsi:type="dcterms:W3CDTF">2015-08-23T07:33:56Z</dcterms:created>
  <dcterms:modified xsi:type="dcterms:W3CDTF">2015-08-25T08:37:49Z</dcterms:modified>
</cp:coreProperties>
</file>