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9"/>
  </p:notesMasterIdLst>
  <p:sldIdLst>
    <p:sldId id="539" r:id="rId2"/>
    <p:sldId id="553" r:id="rId3"/>
    <p:sldId id="578" r:id="rId4"/>
    <p:sldId id="584" r:id="rId5"/>
    <p:sldId id="583" r:id="rId6"/>
    <p:sldId id="588" r:id="rId7"/>
    <p:sldId id="580" r:id="rId8"/>
    <p:sldId id="579" r:id="rId9"/>
    <p:sldId id="585" r:id="rId10"/>
    <p:sldId id="586" r:id="rId11"/>
    <p:sldId id="460" r:id="rId12"/>
    <p:sldId id="257" r:id="rId13"/>
    <p:sldId id="461" r:id="rId14"/>
    <p:sldId id="258" r:id="rId15"/>
    <p:sldId id="462" r:id="rId16"/>
    <p:sldId id="274" r:id="rId17"/>
    <p:sldId id="463" r:id="rId18"/>
    <p:sldId id="275" r:id="rId19"/>
    <p:sldId id="464" r:id="rId20"/>
    <p:sldId id="259" r:id="rId21"/>
    <p:sldId id="465" r:id="rId22"/>
    <p:sldId id="260" r:id="rId23"/>
    <p:sldId id="268" r:id="rId24"/>
    <p:sldId id="581" r:id="rId25"/>
    <p:sldId id="466" r:id="rId26"/>
    <p:sldId id="267" r:id="rId27"/>
    <p:sldId id="269" r:id="rId28"/>
    <p:sldId id="276" r:id="rId29"/>
    <p:sldId id="277" r:id="rId30"/>
    <p:sldId id="278" r:id="rId31"/>
    <p:sldId id="467" r:id="rId32"/>
    <p:sldId id="279" r:id="rId33"/>
    <p:sldId id="459" r:id="rId34"/>
    <p:sldId id="280" r:id="rId35"/>
    <p:sldId id="591" r:id="rId36"/>
    <p:sldId id="590" r:id="rId37"/>
    <p:sldId id="58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23FEE-0626-4FE1-BC4C-E83705228CB3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4C80A-A11D-449E-8D02-5620EA096A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779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03401A8-3220-413E-B964-4A8659985FD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41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01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423C066-3102-481E-BA28-F80083C426AB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B2-6F1C-48B9-9BED-9C61C9A322F9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2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C066-3102-481E-BA28-F80083C426AB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B2-6F1C-48B9-9BED-9C61C9A322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8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C066-3102-481E-BA28-F80083C426AB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B2-6F1C-48B9-9BED-9C61C9A322F9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51A4182-6276-41ED-8EAF-0C6A4D8FF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 useBgFill="1">
        <p:nvSpPr>
          <p:cNvPr id="7" name="Rektangel 6">
            <a:extLst>
              <a:ext uri="{FF2B5EF4-FFF2-40B4-BE49-F238E27FC236}">
                <a16:creationId xmlns:a16="http://schemas.microsoft.com/office/drawing/2014/main" id="{EF4B644F-A23D-409C-9540-B41AC18DB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34003" cy="6175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8" name="Titel 18">
            <a:extLst>
              <a:ext uri="{FF2B5EF4-FFF2-40B4-BE49-F238E27FC236}">
                <a16:creationId xmlns:a16="http://schemas.microsoft.com/office/drawing/2014/main" id="{580AE1ED-3577-4808-86BF-CCD12234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839336"/>
            <a:ext cx="4123899" cy="3475513"/>
          </a:xfrm>
        </p:spPr>
        <p:txBody>
          <a:bodyPr rtlCol="0" anchor="ctr">
            <a:normAutofit/>
          </a:bodyPr>
          <a:lstStyle>
            <a:lvl1pPr>
              <a:defRPr sz="5200"/>
            </a:lvl1pPr>
          </a:lstStyle>
          <a:p>
            <a:pPr algn="l" rtl="0"/>
            <a:r>
              <a:rPr lang="da-DK" sz="4800" noProof="0"/>
              <a:t>Klik for at tilføje titel</a:t>
            </a:r>
          </a:p>
        </p:txBody>
      </p:sp>
      <p:sp>
        <p:nvSpPr>
          <p:cNvPr id="9" name="Undertitel 19">
            <a:extLst>
              <a:ext uri="{FF2B5EF4-FFF2-40B4-BE49-F238E27FC236}">
                <a16:creationId xmlns:a16="http://schemas.microsoft.com/office/drawing/2014/main" id="{E8F46CAD-D4FF-4BBC-937E-CBBD034A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4570807"/>
            <a:ext cx="4123899" cy="1524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algn="l" rtl="0"/>
            <a:r>
              <a:rPr lang="da-DK" noProof="0"/>
              <a:t>Klik for at tilføje undertitel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A2750E7C-D01B-4533-A0B8-2E7EF2B16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0952" y="754711"/>
            <a:ext cx="6099048" cy="534009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9908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29" name="Pladsholder til billede 28">
            <a:extLst>
              <a:ext uri="{FF2B5EF4-FFF2-40B4-BE49-F238E27FC236}">
                <a16:creationId xmlns:a16="http://schemas.microsoft.com/office/drawing/2014/main" id="{26E6BD11-82A7-4729-AD05-B0676F9B1F5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04950" y="2861595"/>
            <a:ext cx="1828800" cy="19933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E08135B-D6D5-401C-B151-CDCB20550F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8760" y="4855464"/>
            <a:ext cx="1828800" cy="59436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FA587696-63FF-4232-8879-488DFE1C31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4950" y="5468112"/>
            <a:ext cx="1828800" cy="5943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30" name="Pladsholder til billede 28">
            <a:extLst>
              <a:ext uri="{FF2B5EF4-FFF2-40B4-BE49-F238E27FC236}">
                <a16:creationId xmlns:a16="http://schemas.microsoft.com/office/drawing/2014/main" id="{96507A97-E180-468F-B641-141DBA7386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53511" y="2861595"/>
            <a:ext cx="1828800" cy="19933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2" name="Pladsholder til tekst 18">
            <a:extLst>
              <a:ext uri="{FF2B5EF4-FFF2-40B4-BE49-F238E27FC236}">
                <a16:creationId xmlns:a16="http://schemas.microsoft.com/office/drawing/2014/main" id="{49BB8F01-AE51-4455-BE0F-8972415A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757" y="4854889"/>
            <a:ext cx="1828800" cy="59436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759D2442-D209-4F87-9F2C-19D73A2412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2757" y="5462491"/>
            <a:ext cx="1828800" cy="5943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31" name="Pladsholder til billede 28">
            <a:extLst>
              <a:ext uri="{FF2B5EF4-FFF2-40B4-BE49-F238E27FC236}">
                <a16:creationId xmlns:a16="http://schemas.microsoft.com/office/drawing/2014/main" id="{A850442C-9915-406C-83D9-8EBE8AD3C2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1656" y="2861595"/>
            <a:ext cx="1828800" cy="19933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4" name="Pladsholder til tekst 18">
            <a:extLst>
              <a:ext uri="{FF2B5EF4-FFF2-40B4-BE49-F238E27FC236}">
                <a16:creationId xmlns:a16="http://schemas.microsoft.com/office/drawing/2014/main" id="{A596F3D1-5D97-4111-B3D6-FE37290A6B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1656" y="4855464"/>
            <a:ext cx="1828800" cy="59436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25" name="Pladsholder til tekst 20">
            <a:extLst>
              <a:ext uri="{FF2B5EF4-FFF2-40B4-BE49-F238E27FC236}">
                <a16:creationId xmlns:a16="http://schemas.microsoft.com/office/drawing/2014/main" id="{2D25C272-C21E-4078-818F-B12E10F182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1656" y="5468112"/>
            <a:ext cx="1828800" cy="5943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32" name="Pladsholder til billede 28">
            <a:extLst>
              <a:ext uri="{FF2B5EF4-FFF2-40B4-BE49-F238E27FC236}">
                <a16:creationId xmlns:a16="http://schemas.microsoft.com/office/drawing/2014/main" id="{05393806-4E48-45A2-8BD7-0BA36566F3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33104" y="2862072"/>
            <a:ext cx="1828800" cy="19933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6" name="Pladsholder til tekst 18">
            <a:extLst>
              <a:ext uri="{FF2B5EF4-FFF2-40B4-BE49-F238E27FC236}">
                <a16:creationId xmlns:a16="http://schemas.microsoft.com/office/drawing/2014/main" id="{DD19656C-C87E-4938-A66D-D6836DBC6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5653" y="4855651"/>
            <a:ext cx="1828800" cy="59436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DF55E1E1-7FB8-465C-B720-E39D43FFEC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5653" y="5468299"/>
            <a:ext cx="1828800" cy="5943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Eksempel på fodnotetekst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noProof="0"/>
              <a:t>1/3/20XX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63463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C066-3102-481E-BA28-F80083C426AB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B2-6F1C-48B9-9BED-9C61C9A322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978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C066-3102-481E-BA28-F80083C426AB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B2-6F1C-48B9-9BED-9C61C9A322F9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2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C066-3102-481E-BA28-F80083C426AB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B2-6F1C-48B9-9BED-9C61C9A322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617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C066-3102-481E-BA28-F80083C426AB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B2-6F1C-48B9-9BED-9C61C9A322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0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C066-3102-481E-BA28-F80083C426AB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B2-6F1C-48B9-9BED-9C61C9A322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15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C066-3102-481E-BA28-F80083C426AB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B2-6F1C-48B9-9BED-9C61C9A322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849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C066-3102-481E-BA28-F80083C426AB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B2-6F1C-48B9-9BED-9C61C9A322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26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C066-3102-481E-BA28-F80083C426AB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B2-6F1C-48B9-9BED-9C61C9A322F9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37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423C066-3102-481E-BA28-F80083C426AB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B2205B2-6F1C-48B9-9BED-9C61C9A322F9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23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BC736F-FD1E-4980-876D-E5C38773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C60B4E40-ED59-4DFA-97D2-04570E280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spc="200">
                <a:solidFill>
                  <a:srgbClr val="FFFFFF"/>
                </a:solidFill>
              </a:rPr>
              <a:t>Helle R. Hansen</a:t>
            </a:r>
            <a:br>
              <a:rPr lang="en-US" sz="3100" spc="200">
                <a:solidFill>
                  <a:srgbClr val="FFFFFF"/>
                </a:solidFill>
              </a:rPr>
            </a:br>
            <a:r>
              <a:rPr lang="en-US" sz="3100" spc="200">
                <a:solidFill>
                  <a:srgbClr val="FFFFFF"/>
                </a:solidFill>
              </a:rPr>
              <a:t>Karen MAthiesen</a:t>
            </a:r>
            <a:br>
              <a:rPr lang="en-US" sz="3100" spc="200">
                <a:solidFill>
                  <a:srgbClr val="FFFFFF"/>
                </a:solidFill>
              </a:rPr>
            </a:br>
            <a:r>
              <a:rPr lang="en-US" sz="3100" spc="200">
                <a:solidFill>
                  <a:srgbClr val="FFFFFF"/>
                </a:solidFill>
              </a:rPr>
              <a:t>Ane-Kathrine Petersen </a:t>
            </a:r>
            <a:br>
              <a:rPr lang="en-US" sz="3100" spc="200">
                <a:solidFill>
                  <a:srgbClr val="FFFFFF"/>
                </a:solidFill>
              </a:rPr>
            </a:br>
            <a:br>
              <a:rPr lang="en-US" sz="3100" spc="200">
                <a:solidFill>
                  <a:srgbClr val="FFFFFF"/>
                </a:solidFill>
              </a:rPr>
            </a:br>
            <a:r>
              <a:rPr lang="en-US" sz="3100" spc="200">
                <a:solidFill>
                  <a:srgbClr val="FFFFFF"/>
                </a:solidFill>
              </a:rPr>
              <a:t>Ilinniartitaanermut Aqutsisoqarfik / Uddannelsesstyrelsen</a:t>
            </a:r>
            <a:br>
              <a:rPr lang="en-US" sz="3100" spc="200">
                <a:solidFill>
                  <a:srgbClr val="FFFFFF"/>
                </a:solidFill>
              </a:rPr>
            </a:br>
            <a:endParaRPr lang="en-US" sz="3100" spc="200">
              <a:solidFill>
                <a:srgbClr val="FFFFFF"/>
              </a:solidFill>
            </a:endParaRP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35E6FB68-BA70-4F6F-9874-1F349422D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315017"/>
            <a:ext cx="4015009" cy="1893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FFFFFF"/>
                </a:solidFill>
              </a:rPr>
              <a:t>PIMMATIGINNITTARNEQ </a:t>
            </a:r>
            <a:r>
              <a:rPr lang="en-US" sz="1600" dirty="0" err="1">
                <a:solidFill>
                  <a:srgbClr val="FFFFFF"/>
                </a:solidFill>
              </a:rPr>
              <a:t>pillugu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paaqqinnittarfinni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sulisunut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webinari</a:t>
            </a:r>
            <a:r>
              <a:rPr lang="en-US" sz="1600" dirty="0">
                <a:solidFill>
                  <a:srgbClr val="FFFFFF"/>
                </a:solidFill>
              </a:rPr>
              <a:t> /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FFFFFF"/>
                </a:solidFill>
              </a:rPr>
              <a:t>Webinar om MOBNING i </a:t>
            </a:r>
            <a:r>
              <a:rPr lang="en-US" sz="1600" dirty="0" err="1">
                <a:solidFill>
                  <a:srgbClr val="FFFFFF"/>
                </a:solidFill>
              </a:rPr>
              <a:t>daginstitutionerne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fritidstilbud</a:t>
            </a:r>
            <a:r>
              <a:rPr lang="en-US" sz="1600" dirty="0">
                <a:solidFill>
                  <a:srgbClr val="FFFFFF"/>
                </a:solidFill>
              </a:rPr>
              <a:t> til </a:t>
            </a:r>
            <a:r>
              <a:rPr lang="en-US" sz="1600" dirty="0" err="1">
                <a:solidFill>
                  <a:srgbClr val="FFFFFF"/>
                </a:solidFill>
              </a:rPr>
              <a:t>pædagoger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915B512-930A-40F0-82A6-4895B71A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0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plakat, logo, Font/skrifttype&#10;&#10;Automatisk genereret beskrivelse">
            <a:extLst>
              <a:ext uri="{FF2B5EF4-FFF2-40B4-BE49-F238E27FC236}">
                <a16:creationId xmlns:a16="http://schemas.microsoft.com/office/drawing/2014/main" id="{C2F40E9B-AE24-281E-58BA-6D939E10D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22" y="804333"/>
            <a:ext cx="3910752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754DC-4D3B-E9E2-5C27-15BDD7AB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b="1" dirty="0" err="1"/>
              <a:t>Meeqqat</a:t>
            </a:r>
            <a:r>
              <a:rPr lang="da-DK" sz="3600" b="1" dirty="0"/>
              <a:t> </a:t>
            </a:r>
            <a:r>
              <a:rPr lang="da-DK" sz="3600" b="1" dirty="0" err="1"/>
              <a:t>ataatsimoorfiini</a:t>
            </a:r>
            <a:r>
              <a:rPr lang="da-DK" sz="3600" b="1" dirty="0"/>
              <a:t> </a:t>
            </a:r>
            <a:r>
              <a:rPr lang="da-DK" sz="3600" b="1" dirty="0" err="1"/>
              <a:t>Pimmatiginninneq</a:t>
            </a:r>
            <a:r>
              <a:rPr lang="da-DK" sz="3600" b="1" dirty="0"/>
              <a:t> – </a:t>
            </a:r>
            <a:r>
              <a:rPr lang="da-DK" sz="3600" b="1" dirty="0" err="1"/>
              <a:t>suli</a:t>
            </a:r>
            <a:r>
              <a:rPr lang="da-DK" sz="3600" b="1" dirty="0"/>
              <a:t> </a:t>
            </a:r>
            <a:r>
              <a:rPr lang="da-DK" sz="3600" b="1" dirty="0" err="1"/>
              <a:t>atualinngitsuni</a:t>
            </a:r>
            <a:r>
              <a:rPr lang="da-DK" sz="3600" b="1" dirty="0"/>
              <a:t> </a:t>
            </a:r>
            <a:r>
              <a:rPr lang="da-DK" sz="4000" b="1" dirty="0" err="1"/>
              <a:t>kiisalu</a:t>
            </a:r>
            <a:r>
              <a:rPr lang="da-DK" sz="4000" b="1" dirty="0"/>
              <a:t> </a:t>
            </a:r>
            <a:r>
              <a:rPr lang="da-DK" sz="4000" b="1" dirty="0" err="1"/>
              <a:t>ulluunerani</a:t>
            </a:r>
            <a:r>
              <a:rPr lang="da-DK" sz="4000" b="1" dirty="0"/>
              <a:t> </a:t>
            </a:r>
            <a:r>
              <a:rPr lang="da-DK" sz="4000" b="1" dirty="0" err="1"/>
              <a:t>ornittakkani</a:t>
            </a:r>
            <a:endParaRPr lang="da-DK" sz="36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DE4E80-D26E-6F9A-A023-8646A9B13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da-DK" sz="4000" dirty="0" err="1"/>
              <a:t>Meeraaqqerivinni</a:t>
            </a:r>
            <a:r>
              <a:rPr lang="da-DK" sz="4000" dirty="0"/>
              <a:t>, </a:t>
            </a:r>
            <a:r>
              <a:rPr lang="da-DK" sz="4000" dirty="0" err="1"/>
              <a:t>meeqqerivinni</a:t>
            </a:r>
            <a:r>
              <a:rPr lang="da-DK" sz="4000" dirty="0"/>
              <a:t> </a:t>
            </a:r>
            <a:r>
              <a:rPr lang="da-DK" sz="4000" dirty="0" err="1"/>
              <a:t>kiisalu</a:t>
            </a:r>
            <a:r>
              <a:rPr lang="da-DK" sz="4000" dirty="0"/>
              <a:t> </a:t>
            </a:r>
            <a:r>
              <a:rPr lang="da-DK" sz="4000" dirty="0" err="1"/>
              <a:t>ulluunerani</a:t>
            </a:r>
            <a:r>
              <a:rPr lang="da-DK" sz="4000" dirty="0"/>
              <a:t> </a:t>
            </a:r>
            <a:r>
              <a:rPr lang="da-DK" sz="4000" dirty="0" err="1"/>
              <a:t>ornittakkani</a:t>
            </a:r>
            <a:r>
              <a:rPr lang="da-DK" sz="4000" dirty="0"/>
              <a:t> </a:t>
            </a:r>
            <a:r>
              <a:rPr lang="da-DK" sz="4000" dirty="0" err="1"/>
              <a:t>pimmatiginnilersarneq</a:t>
            </a:r>
            <a:r>
              <a:rPr lang="da-DK" sz="4000" dirty="0"/>
              <a:t>.</a:t>
            </a:r>
          </a:p>
          <a:p>
            <a:pPr marL="514350" indent="-514350">
              <a:buAutoNum type="arabicParenR"/>
            </a:pPr>
            <a:r>
              <a:rPr lang="da-DK" sz="4000" dirty="0" err="1"/>
              <a:t>Perorsaasut</a:t>
            </a:r>
            <a:r>
              <a:rPr lang="da-DK" sz="4000" dirty="0"/>
              <a:t> </a:t>
            </a:r>
            <a:r>
              <a:rPr lang="da-DK" sz="4000" dirty="0" err="1"/>
              <a:t>atassuteqarsinnaanersisa</a:t>
            </a:r>
            <a:r>
              <a:rPr lang="da-DK" sz="4000" dirty="0"/>
              <a:t> </a:t>
            </a:r>
            <a:r>
              <a:rPr lang="da-DK" sz="4000" dirty="0" err="1"/>
              <a:t>pingaassusaat</a:t>
            </a:r>
            <a:r>
              <a:rPr lang="da-DK" sz="4000" dirty="0"/>
              <a:t>.</a:t>
            </a:r>
          </a:p>
          <a:p>
            <a:pPr marL="514350" indent="-514350">
              <a:buAutoNum type="arabicParenR"/>
            </a:pPr>
            <a:r>
              <a:rPr lang="da-DK" sz="4000" dirty="0" err="1"/>
              <a:t>Meeraaqqerivinni</a:t>
            </a:r>
            <a:r>
              <a:rPr lang="da-DK" sz="4000" dirty="0"/>
              <a:t> </a:t>
            </a:r>
            <a:r>
              <a:rPr lang="da-DK" sz="4000" dirty="0" err="1"/>
              <a:t>meeqqerivinnilu</a:t>
            </a:r>
            <a:r>
              <a:rPr lang="da-DK" sz="4000" dirty="0"/>
              <a:t> </a:t>
            </a:r>
            <a:r>
              <a:rPr lang="da-DK" sz="4000" dirty="0" err="1"/>
              <a:t>pimmatigininneq</a:t>
            </a:r>
            <a:r>
              <a:rPr lang="da-DK" sz="4000" dirty="0"/>
              <a:t> </a:t>
            </a:r>
            <a:r>
              <a:rPr lang="da-DK" sz="4000" dirty="0" err="1"/>
              <a:t>qanoq</a:t>
            </a:r>
            <a:r>
              <a:rPr lang="da-DK" sz="4000" dirty="0"/>
              <a:t> </a:t>
            </a:r>
            <a:r>
              <a:rPr lang="da-DK" sz="4000" dirty="0" err="1"/>
              <a:t>unammillerneqarsinnaasoq</a:t>
            </a:r>
            <a:r>
              <a:rPr lang="da-DK" sz="4000" dirty="0"/>
              <a:t> </a:t>
            </a:r>
            <a:r>
              <a:rPr lang="da-DK" sz="4000" dirty="0" err="1"/>
              <a:t>pinaveersaartinneqarsinnaasorlu</a:t>
            </a:r>
            <a:r>
              <a:rPr lang="da-DK" sz="4000" dirty="0"/>
              <a:t>.</a:t>
            </a:r>
          </a:p>
          <a:p>
            <a:pPr marL="514350" indent="-514350">
              <a:buAutoNum type="arabicParenR"/>
            </a:pPr>
            <a:r>
              <a:rPr lang="da-DK" sz="4000" dirty="0" err="1"/>
              <a:t>Kammagiitta</a:t>
            </a:r>
            <a:r>
              <a:rPr lang="da-DK" sz="4000" dirty="0"/>
              <a:t> </a:t>
            </a:r>
            <a:r>
              <a:rPr lang="da-DK" sz="4000" dirty="0" err="1"/>
              <a:t>nutaassaq</a:t>
            </a:r>
            <a:r>
              <a:rPr lang="da-DK" sz="4000" dirty="0"/>
              <a:t> </a:t>
            </a:r>
            <a:r>
              <a:rPr lang="da-DK" sz="4000" dirty="0" err="1"/>
              <a:t>aamma</a:t>
            </a:r>
            <a:r>
              <a:rPr lang="da-DK" sz="4000" dirty="0"/>
              <a:t> ‘</a:t>
            </a:r>
            <a:r>
              <a:rPr lang="da-DK" sz="4000" dirty="0" err="1"/>
              <a:t>Kammagiittatoqaq</a:t>
            </a:r>
            <a:r>
              <a:rPr lang="da-DK" sz="4000" dirty="0"/>
              <a:t>’ </a:t>
            </a:r>
          </a:p>
          <a:p>
            <a:pPr marL="514350" indent="-514350">
              <a:buAutoNum type="arabicParenR"/>
            </a:pPr>
            <a:endParaRPr lang="da-DK" sz="4000" dirty="0"/>
          </a:p>
          <a:p>
            <a:pPr marL="0" indent="0">
              <a:buNone/>
            </a:pPr>
            <a:endParaRPr lang="da-DK" sz="4000" dirty="0"/>
          </a:p>
          <a:p>
            <a:pPr marL="0" indent="0">
              <a:buNone/>
            </a:pP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50052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754DC-4D3B-E9E2-5C27-15BDD7AB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Mobning og børnefællesskaber - førskole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DE4E80-D26E-6F9A-A023-8646A9B13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da-DK" sz="4000" dirty="0"/>
              <a:t>Begyndende mobning i vuggestuer og børnehaver og mobning i fritidstilbud.</a:t>
            </a:r>
          </a:p>
          <a:p>
            <a:pPr marL="514350" indent="-514350">
              <a:buAutoNum type="arabicParenR"/>
            </a:pPr>
            <a:r>
              <a:rPr lang="da-DK" sz="4000" dirty="0"/>
              <a:t>Betydningen af pædagogernes relationskompetencer.</a:t>
            </a:r>
          </a:p>
          <a:p>
            <a:pPr marL="514350" indent="-514350">
              <a:buAutoNum type="arabicParenR"/>
            </a:pPr>
            <a:r>
              <a:rPr lang="da-DK" sz="4000" dirty="0"/>
              <a:t>Hvordan udfordres og forebygges mobning i vuggestuer og børnehaver.</a:t>
            </a:r>
          </a:p>
          <a:p>
            <a:pPr marL="514350" indent="-514350">
              <a:buAutoNum type="arabicParenR"/>
            </a:pPr>
            <a:r>
              <a:rPr lang="da-DK" sz="4000" dirty="0"/>
              <a:t>Ny og gammel </a:t>
            </a:r>
            <a:r>
              <a:rPr lang="da-DK" sz="4000" dirty="0" err="1"/>
              <a:t>Kammagiitta</a:t>
            </a:r>
            <a:r>
              <a:rPr lang="da-DK" sz="4000" dirty="0"/>
              <a:t> </a:t>
            </a:r>
          </a:p>
          <a:p>
            <a:pPr marL="514350" indent="-514350">
              <a:buAutoNum type="arabicParenR"/>
            </a:pPr>
            <a:endParaRPr lang="da-DK" sz="4000" dirty="0"/>
          </a:p>
          <a:p>
            <a:pPr marL="0" indent="0">
              <a:buNone/>
            </a:pPr>
            <a:endParaRPr lang="da-DK" sz="4000" dirty="0"/>
          </a:p>
          <a:p>
            <a:pPr marL="0" indent="0">
              <a:buNone/>
            </a:pP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23129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8C5A4-393E-E4BA-7D2A-8ACC91E8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1) </a:t>
            </a:r>
            <a:r>
              <a:rPr lang="da-DK" sz="4400" b="1" dirty="0" err="1"/>
              <a:t>Meeraaqqerivinni</a:t>
            </a:r>
            <a:r>
              <a:rPr lang="da-DK" sz="4400" b="1" dirty="0"/>
              <a:t>, </a:t>
            </a:r>
            <a:r>
              <a:rPr lang="da-DK" sz="4400" b="1" dirty="0" err="1"/>
              <a:t>meeqqerivinni</a:t>
            </a:r>
            <a:r>
              <a:rPr lang="da-DK" sz="4400" b="1" dirty="0"/>
              <a:t> </a:t>
            </a:r>
            <a:r>
              <a:rPr lang="da-DK" sz="4400" b="1" dirty="0" err="1"/>
              <a:t>kiisalu</a:t>
            </a:r>
            <a:r>
              <a:rPr lang="da-DK" sz="4400" b="1" dirty="0"/>
              <a:t> </a:t>
            </a:r>
            <a:r>
              <a:rPr lang="da-DK" sz="4400" b="1" dirty="0" err="1"/>
              <a:t>ulluunerani</a:t>
            </a:r>
            <a:r>
              <a:rPr lang="da-DK" sz="4400" b="1" dirty="0"/>
              <a:t> </a:t>
            </a:r>
            <a:r>
              <a:rPr lang="da-DK" sz="4400" b="1" dirty="0" err="1"/>
              <a:t>ornittakkani</a:t>
            </a:r>
            <a:r>
              <a:rPr lang="da-DK" sz="4400" b="1" dirty="0"/>
              <a:t> </a:t>
            </a:r>
            <a:r>
              <a:rPr lang="da-DK" sz="4400" b="1" dirty="0" err="1"/>
              <a:t>pimmatiginnilersarneq</a:t>
            </a:r>
            <a:endParaRPr lang="da-DK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145123-5307-6847-B9B5-33DF3804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8" y="2027583"/>
            <a:ext cx="11092070" cy="4303642"/>
          </a:xfrm>
        </p:spPr>
        <p:txBody>
          <a:bodyPr>
            <a:normAutofit fontScale="92500"/>
          </a:bodyPr>
          <a:lstStyle/>
          <a:p>
            <a:r>
              <a:rPr lang="da-DK" sz="3200" dirty="0" err="1"/>
              <a:t>Pimmatigininneq</a:t>
            </a:r>
            <a:r>
              <a:rPr lang="da-DK" sz="3200" dirty="0"/>
              <a:t> (</a:t>
            </a:r>
            <a:r>
              <a:rPr lang="da-DK" sz="3200" dirty="0" err="1"/>
              <a:t>ataatsimoorfinniit</a:t>
            </a:r>
            <a:r>
              <a:rPr lang="da-DK" sz="3200" dirty="0"/>
              <a:t> </a:t>
            </a:r>
            <a:r>
              <a:rPr lang="da-DK" sz="3200" dirty="0" err="1"/>
              <a:t>ajattuineq</a:t>
            </a:r>
            <a:r>
              <a:rPr lang="da-DK" sz="3200" dirty="0"/>
              <a:t>) </a:t>
            </a:r>
            <a:r>
              <a:rPr lang="da-DK" sz="3200" dirty="0" err="1"/>
              <a:t>atuarfinni</a:t>
            </a:r>
            <a:r>
              <a:rPr lang="da-DK" sz="3200" dirty="0"/>
              <a:t> </a:t>
            </a:r>
            <a:r>
              <a:rPr lang="da-DK" sz="3200" dirty="0" err="1"/>
              <a:t>suliffeqarfinnilu</a:t>
            </a:r>
            <a:r>
              <a:rPr lang="da-DK" sz="3200" dirty="0"/>
              <a:t> </a:t>
            </a:r>
            <a:r>
              <a:rPr lang="da-DK" sz="3200" dirty="0" err="1"/>
              <a:t>atugaanerpaasarpoq</a:t>
            </a:r>
            <a:r>
              <a:rPr lang="da-DK" sz="3200" dirty="0"/>
              <a:t>. </a:t>
            </a:r>
            <a:r>
              <a:rPr lang="da-DK" sz="3200" dirty="0" err="1"/>
              <a:t>Uteqattaartumik</a:t>
            </a:r>
            <a:r>
              <a:rPr lang="da-DK" sz="3200" dirty="0"/>
              <a:t> (systematisk) </a:t>
            </a:r>
            <a:r>
              <a:rPr lang="da-DK" sz="3200" dirty="0" err="1"/>
              <a:t>ajattuineq</a:t>
            </a:r>
            <a:r>
              <a:rPr lang="da-DK" sz="3200" dirty="0"/>
              <a:t> </a:t>
            </a:r>
            <a:r>
              <a:rPr lang="da-DK" sz="3200" dirty="0" err="1"/>
              <a:t>meeraaqqerivinni</a:t>
            </a:r>
            <a:r>
              <a:rPr lang="da-DK" sz="3200" dirty="0"/>
              <a:t> </a:t>
            </a:r>
            <a:r>
              <a:rPr lang="da-DK" sz="3200" dirty="0" err="1"/>
              <a:t>meeqqerivinnilu</a:t>
            </a:r>
            <a:r>
              <a:rPr lang="da-DK" sz="3200" dirty="0"/>
              <a:t> </a:t>
            </a:r>
            <a:r>
              <a:rPr lang="da-DK" sz="3200" dirty="0" err="1"/>
              <a:t>annikinnerusarpoq</a:t>
            </a:r>
            <a:r>
              <a:rPr lang="da-DK" sz="3200" dirty="0"/>
              <a:t>. </a:t>
            </a:r>
            <a:r>
              <a:rPr lang="da-DK" sz="3200" dirty="0" err="1"/>
              <a:t>Soormi</a:t>
            </a:r>
            <a:r>
              <a:rPr lang="da-DK" sz="3200" dirty="0"/>
              <a:t> </a:t>
            </a:r>
            <a:r>
              <a:rPr lang="da-DK" sz="3200" dirty="0" err="1"/>
              <a:t>taavaana</a:t>
            </a:r>
            <a:r>
              <a:rPr lang="da-DK" sz="3200" dirty="0"/>
              <a:t>? </a:t>
            </a:r>
          </a:p>
          <a:p>
            <a:pPr marL="0" indent="0">
              <a:buNone/>
            </a:pPr>
            <a:r>
              <a:rPr lang="da-DK" sz="3200" dirty="0" err="1"/>
              <a:t>Meeqqani</a:t>
            </a:r>
            <a:r>
              <a:rPr lang="da-DK" sz="3200" dirty="0"/>
              <a:t> </a:t>
            </a:r>
            <a:r>
              <a:rPr lang="da-DK" sz="3200" dirty="0" err="1"/>
              <a:t>atualinngitsuni</a:t>
            </a:r>
            <a:r>
              <a:rPr lang="da-DK" sz="3200" dirty="0"/>
              <a:t> </a:t>
            </a:r>
            <a:r>
              <a:rPr lang="da-DK" sz="3200" dirty="0" err="1"/>
              <a:t>pimmatiginninneriaatsip</a:t>
            </a:r>
            <a:r>
              <a:rPr lang="da-DK" sz="3200" dirty="0"/>
              <a:t> </a:t>
            </a:r>
            <a:r>
              <a:rPr lang="da-DK" sz="3200" dirty="0" err="1"/>
              <a:t>aaqqissuunnera</a:t>
            </a:r>
            <a:r>
              <a:rPr lang="da-DK" sz="3200" dirty="0"/>
              <a:t> </a:t>
            </a:r>
            <a:r>
              <a:rPr lang="da-DK" sz="3200" dirty="0" err="1"/>
              <a:t>kiisalu</a:t>
            </a:r>
            <a:r>
              <a:rPr lang="da-DK" sz="3200" dirty="0"/>
              <a:t> </a:t>
            </a:r>
            <a:r>
              <a:rPr lang="da-DK" sz="3200" dirty="0" err="1"/>
              <a:t>pimmatigininnerup</a:t>
            </a:r>
            <a:r>
              <a:rPr lang="da-DK" sz="3200" dirty="0"/>
              <a:t> </a:t>
            </a:r>
            <a:r>
              <a:rPr lang="da-DK" sz="3200" dirty="0" err="1"/>
              <a:t>ingerlaannarnissaa</a:t>
            </a:r>
            <a:r>
              <a:rPr lang="da-DK" sz="3200" dirty="0"/>
              <a:t> </a:t>
            </a:r>
            <a:r>
              <a:rPr lang="da-DK" sz="3200" dirty="0" err="1"/>
              <a:t>annikinnerusarpoq</a:t>
            </a:r>
            <a:r>
              <a:rPr lang="da-DK" sz="3200" dirty="0"/>
              <a:t>. </a:t>
            </a:r>
            <a:r>
              <a:rPr lang="da-DK" sz="3200" dirty="0" err="1"/>
              <a:t>Kisianni</a:t>
            </a:r>
            <a:r>
              <a:rPr lang="da-DK" sz="3200" dirty="0"/>
              <a:t> ……</a:t>
            </a:r>
          </a:p>
          <a:p>
            <a:r>
              <a:rPr lang="da-DK" sz="3200" dirty="0"/>
              <a:t>Suli </a:t>
            </a:r>
            <a:r>
              <a:rPr lang="da-DK" sz="3200" dirty="0" err="1"/>
              <a:t>meeqqani</a:t>
            </a:r>
            <a:r>
              <a:rPr lang="da-DK" sz="3200" dirty="0"/>
              <a:t> </a:t>
            </a:r>
            <a:r>
              <a:rPr lang="da-DK" sz="3200" dirty="0" err="1"/>
              <a:t>atualinngitsuni</a:t>
            </a:r>
            <a:r>
              <a:rPr lang="da-DK" sz="3200" dirty="0"/>
              <a:t> </a:t>
            </a:r>
            <a:r>
              <a:rPr lang="da-DK" sz="3200" dirty="0" err="1"/>
              <a:t>suliffeqarfinni</a:t>
            </a:r>
            <a:r>
              <a:rPr lang="da-DK" sz="3200" dirty="0"/>
              <a:t> </a:t>
            </a:r>
            <a:r>
              <a:rPr lang="da-DK" sz="3200" dirty="0" err="1"/>
              <a:t>pimmatiginnilersarneq</a:t>
            </a:r>
            <a:r>
              <a:rPr lang="da-DK" sz="3200" dirty="0"/>
              <a:t> </a:t>
            </a:r>
            <a:r>
              <a:rPr lang="da-DK" sz="3200" dirty="0" err="1"/>
              <a:t>aallartisartarpoq</a:t>
            </a:r>
            <a:r>
              <a:rPr lang="da-DK" sz="3200" dirty="0"/>
              <a:t> </a:t>
            </a:r>
            <a:r>
              <a:rPr lang="da-DK" sz="3200" dirty="0" err="1"/>
              <a:t>suliffeqarfik</a:t>
            </a:r>
            <a:r>
              <a:rPr lang="da-DK" sz="3200" dirty="0"/>
              <a:t> </a:t>
            </a:r>
            <a:r>
              <a:rPr lang="da-DK" sz="3200" dirty="0" err="1"/>
              <a:t>toqqissimananngippat</a:t>
            </a:r>
            <a:r>
              <a:rPr lang="da-DK" sz="3200" dirty="0"/>
              <a:t>, </a:t>
            </a:r>
            <a:r>
              <a:rPr lang="da-DK" sz="3200" dirty="0" err="1"/>
              <a:t>tamannali</a:t>
            </a:r>
            <a:r>
              <a:rPr lang="da-DK" sz="3200" dirty="0"/>
              <a:t> UNAMMILLERNEQARSINNAAVOQ.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138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8C5A4-393E-E4BA-7D2A-8ACC91E8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1) Begyndende mobning i vuggestuer og børnehaver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145123-5307-6847-B9B5-33DF3804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8" y="2027583"/>
            <a:ext cx="11092070" cy="4303642"/>
          </a:xfrm>
        </p:spPr>
        <p:txBody>
          <a:bodyPr/>
          <a:lstStyle/>
          <a:p>
            <a:r>
              <a:rPr lang="da-DK" sz="3200" dirty="0"/>
              <a:t>Mobning (fællesskabsudstødelse) er mest udbredt i skole og på arbejdspladser. Der er mindre grad af systematisk udstødelse i vuggestuer og børnehaver. Hvorfor?</a:t>
            </a:r>
          </a:p>
          <a:p>
            <a:r>
              <a:rPr lang="da-DK" sz="3200" dirty="0"/>
              <a:t>Der skal en vis alder til at organisere og fastholde mobning, men…</a:t>
            </a:r>
          </a:p>
          <a:p>
            <a:r>
              <a:rPr lang="da-DK" sz="3200" dirty="0"/>
              <a:t>når der er utryghed ser vi begyndende mobning i førskole institutioner og det KAN udfordres.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789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28C05-D98D-5C90-8572-FED9DD45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err="1"/>
              <a:t>Meeraaqqerivinni</a:t>
            </a:r>
            <a:r>
              <a:rPr lang="da-DK" b="1" dirty="0"/>
              <a:t>, </a:t>
            </a:r>
            <a:r>
              <a:rPr lang="da-DK" b="1" dirty="0" err="1"/>
              <a:t>Meeqqerivinnilu</a:t>
            </a:r>
            <a:r>
              <a:rPr lang="da-DK" b="1" dirty="0"/>
              <a:t>  PIMMATIGINNILERSARNERMI ILISARNAATAASINNAASUT…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5064A2-C8AF-C9AD-F20F-D4AF51649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Meeqqat</a:t>
            </a:r>
            <a:r>
              <a:rPr lang="da-DK" dirty="0"/>
              <a:t> </a:t>
            </a:r>
            <a:r>
              <a:rPr lang="da-DK" dirty="0" err="1"/>
              <a:t>kamassallit</a:t>
            </a:r>
            <a:r>
              <a:rPr lang="da-DK" dirty="0"/>
              <a:t>, </a:t>
            </a:r>
            <a:r>
              <a:rPr lang="da-DK" dirty="0" err="1"/>
              <a:t>nangartarneqartut</a:t>
            </a:r>
            <a:r>
              <a:rPr lang="da-DK" dirty="0"/>
              <a:t>/</a:t>
            </a:r>
            <a:r>
              <a:rPr lang="da-DK" dirty="0" err="1"/>
              <a:t>akuerineqanngitsut</a:t>
            </a:r>
            <a:r>
              <a:rPr lang="da-DK" dirty="0"/>
              <a:t> </a:t>
            </a:r>
            <a:r>
              <a:rPr lang="da-DK" dirty="0" err="1"/>
              <a:t>imaluunniit</a:t>
            </a:r>
            <a:r>
              <a:rPr lang="da-DK" dirty="0"/>
              <a:t> </a:t>
            </a:r>
            <a:r>
              <a:rPr lang="da-DK" dirty="0" err="1"/>
              <a:t>sivisuumik</a:t>
            </a:r>
            <a:r>
              <a:rPr lang="da-DK" dirty="0"/>
              <a:t> </a:t>
            </a:r>
            <a:r>
              <a:rPr lang="da-DK" dirty="0" err="1"/>
              <a:t>taamaaliortissimasut</a:t>
            </a:r>
            <a:r>
              <a:rPr lang="da-DK" dirty="0"/>
              <a:t>.</a:t>
            </a:r>
          </a:p>
          <a:p>
            <a:r>
              <a:rPr lang="da-DK" dirty="0" err="1"/>
              <a:t>Meeqqat</a:t>
            </a:r>
            <a:r>
              <a:rPr lang="da-DK" dirty="0"/>
              <a:t> </a:t>
            </a:r>
            <a:r>
              <a:rPr lang="da-DK" dirty="0" err="1"/>
              <a:t>meeraqatiminniit</a:t>
            </a:r>
            <a:r>
              <a:rPr lang="da-DK" dirty="0"/>
              <a:t> </a:t>
            </a:r>
            <a:r>
              <a:rPr lang="da-DK" dirty="0" err="1"/>
              <a:t>tunuartertut</a:t>
            </a:r>
            <a:r>
              <a:rPr lang="da-DK" dirty="0"/>
              <a:t>.</a:t>
            </a:r>
          </a:p>
          <a:p>
            <a:r>
              <a:rPr lang="da-DK" dirty="0" err="1"/>
              <a:t>Meeraq</a:t>
            </a:r>
            <a:r>
              <a:rPr lang="da-DK" dirty="0"/>
              <a:t> </a:t>
            </a:r>
            <a:r>
              <a:rPr lang="da-DK" dirty="0" err="1"/>
              <a:t>meeraqatiminit</a:t>
            </a:r>
            <a:r>
              <a:rPr lang="da-DK" dirty="0"/>
              <a:t> </a:t>
            </a:r>
            <a:r>
              <a:rPr lang="da-DK" dirty="0" err="1"/>
              <a:t>aamma</a:t>
            </a:r>
            <a:r>
              <a:rPr lang="da-DK" dirty="0"/>
              <a:t> </a:t>
            </a:r>
            <a:r>
              <a:rPr lang="da-DK" dirty="0" err="1"/>
              <a:t>perorsaasunit</a:t>
            </a:r>
            <a:r>
              <a:rPr lang="da-DK" dirty="0"/>
              <a:t> </a:t>
            </a:r>
            <a:r>
              <a:rPr lang="da-DK" dirty="0" err="1"/>
              <a:t>tamatigut</a:t>
            </a:r>
            <a:r>
              <a:rPr lang="da-DK" dirty="0"/>
              <a:t> </a:t>
            </a:r>
            <a:r>
              <a:rPr lang="da-DK" dirty="0" err="1"/>
              <a:t>akuerisaanngitsutut</a:t>
            </a:r>
            <a:r>
              <a:rPr lang="da-DK" dirty="0"/>
              <a:t> </a:t>
            </a:r>
            <a:r>
              <a:rPr lang="da-DK" dirty="0" err="1"/>
              <a:t>nalaatsisartoq</a:t>
            </a:r>
            <a:r>
              <a:rPr lang="da-DK" dirty="0"/>
              <a:t>/</a:t>
            </a:r>
            <a:r>
              <a:rPr lang="da-DK" dirty="0" err="1"/>
              <a:t>misigisartoq</a:t>
            </a:r>
            <a:r>
              <a:rPr lang="da-DK" dirty="0"/>
              <a:t>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i="1" dirty="0" err="1">
                <a:solidFill>
                  <a:srgbClr val="FF0000"/>
                </a:solidFill>
              </a:rPr>
              <a:t>Neriuut</a:t>
            </a:r>
            <a:r>
              <a:rPr lang="da-DK" i="1" dirty="0">
                <a:solidFill>
                  <a:srgbClr val="FF0000"/>
                </a:solidFill>
              </a:rPr>
              <a:t> </a:t>
            </a:r>
            <a:r>
              <a:rPr lang="da-DK" i="1" dirty="0" err="1">
                <a:solidFill>
                  <a:srgbClr val="FF0000"/>
                </a:solidFill>
              </a:rPr>
              <a:t>aana</a:t>
            </a:r>
            <a:endParaRPr lang="da-DK" i="1" dirty="0">
              <a:solidFill>
                <a:srgbClr val="FF0000"/>
              </a:solidFill>
            </a:endParaRPr>
          </a:p>
          <a:p>
            <a:r>
              <a:rPr lang="da-DK" dirty="0" err="1">
                <a:solidFill>
                  <a:srgbClr val="FF0000"/>
                </a:solidFill>
              </a:rPr>
              <a:t>Pinnguarneq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pingaartuuvoq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qitiullunilu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meeqqanut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suli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atualinngitsunut</a:t>
            </a:r>
            <a:r>
              <a:rPr lang="da-DK" dirty="0">
                <a:solidFill>
                  <a:srgbClr val="FF0000"/>
                </a:solidFill>
              </a:rPr>
              <a:t> </a:t>
            </a:r>
          </a:p>
          <a:p>
            <a:r>
              <a:rPr lang="da-DK" dirty="0" err="1">
                <a:solidFill>
                  <a:srgbClr val="FF0000"/>
                </a:solidFill>
              </a:rPr>
              <a:t>Perorsaasut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pimmatiginnilersarneq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unitsissinnaavaat</a:t>
            </a:r>
            <a:r>
              <a:rPr lang="da-DK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54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28C05-D98D-5C90-8572-FED9DD45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Tegn på MULIG begyndende mobning i vuggestuer og børnehaver…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5064A2-C8AF-C9AD-F20F-D4AF51649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Vrede børn, der er afvist eller afviser i længere tid.</a:t>
            </a:r>
          </a:p>
          <a:p>
            <a:r>
              <a:rPr lang="da-DK" dirty="0"/>
              <a:t>Børn der trækker sig fra de andre børn.</a:t>
            </a:r>
          </a:p>
          <a:p>
            <a:r>
              <a:rPr lang="da-DK" dirty="0"/>
              <a:t>Barnet der møder konstant modvilje fra andre børn og fra pædagogerne.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i="1" dirty="0">
                <a:solidFill>
                  <a:srgbClr val="FF0000"/>
                </a:solidFill>
              </a:rPr>
              <a:t>Håbet er</a:t>
            </a:r>
          </a:p>
          <a:p>
            <a:r>
              <a:rPr lang="da-DK" dirty="0">
                <a:solidFill>
                  <a:srgbClr val="FF0000"/>
                </a:solidFill>
              </a:rPr>
              <a:t>Legen er så vigtig og central for førskolebørn.</a:t>
            </a:r>
          </a:p>
          <a:p>
            <a:r>
              <a:rPr lang="da-DK" dirty="0">
                <a:solidFill>
                  <a:srgbClr val="FF0000"/>
                </a:solidFill>
              </a:rPr>
              <a:t>Pædagoger kan forhindrer begyndende mobning.</a:t>
            </a:r>
          </a:p>
        </p:txBody>
      </p:sp>
    </p:spTree>
    <p:extLst>
      <p:ext uri="{BB962C8B-B14F-4D97-AF65-F5344CB8AC3E}">
        <p14:creationId xmlns:p14="http://schemas.microsoft.com/office/powerpoint/2010/main" val="172131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209D0-60B5-44A6-D088-C0EB6AC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98" y="301130"/>
            <a:ext cx="9720072" cy="1499616"/>
          </a:xfrm>
        </p:spPr>
        <p:txBody>
          <a:bodyPr>
            <a:normAutofit/>
          </a:bodyPr>
          <a:lstStyle/>
          <a:p>
            <a:r>
              <a:rPr lang="da-DK" sz="4000" b="1" dirty="0" err="1"/>
              <a:t>Ulluunerani</a:t>
            </a:r>
            <a:r>
              <a:rPr lang="da-DK" sz="4000" b="1" dirty="0"/>
              <a:t> </a:t>
            </a:r>
            <a:r>
              <a:rPr lang="da-DK" sz="4000" b="1" dirty="0" err="1"/>
              <a:t>ornittakkani</a:t>
            </a:r>
            <a:r>
              <a:rPr lang="da-DK" sz="4000" b="1" dirty="0"/>
              <a:t> </a:t>
            </a:r>
            <a:r>
              <a:rPr lang="da-DK" sz="4000" b="1" dirty="0" err="1"/>
              <a:t>pimmatiginninneq</a:t>
            </a:r>
            <a:endParaRPr lang="da-DK" sz="40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242FF7-A370-7EE9-4790-ED92C3B60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5" y="1540565"/>
            <a:ext cx="11439938" cy="5188226"/>
          </a:xfrm>
        </p:spPr>
        <p:txBody>
          <a:bodyPr>
            <a:normAutofit/>
          </a:bodyPr>
          <a:lstStyle/>
          <a:p>
            <a:r>
              <a:rPr lang="da-DK" dirty="0" err="1"/>
              <a:t>Ulluunerani</a:t>
            </a:r>
            <a:r>
              <a:rPr lang="da-DK" dirty="0"/>
              <a:t> </a:t>
            </a:r>
            <a:r>
              <a:rPr lang="da-DK" dirty="0" err="1"/>
              <a:t>ornittakkani</a:t>
            </a:r>
            <a:r>
              <a:rPr lang="da-DK" dirty="0"/>
              <a:t> </a:t>
            </a:r>
            <a:r>
              <a:rPr lang="da-DK" dirty="0" err="1"/>
              <a:t>nalinginnaasuuvoq</a:t>
            </a:r>
            <a:r>
              <a:rPr lang="da-DK" dirty="0"/>
              <a:t> </a:t>
            </a:r>
            <a:r>
              <a:rPr lang="da-DK" dirty="0" err="1"/>
              <a:t>pimmatiginninnerup</a:t>
            </a:r>
            <a:r>
              <a:rPr lang="da-DK" dirty="0"/>
              <a:t> </a:t>
            </a:r>
            <a:r>
              <a:rPr lang="da-DK" dirty="0" err="1"/>
              <a:t>annikinnerusarnera</a:t>
            </a:r>
            <a:r>
              <a:rPr lang="da-DK" dirty="0"/>
              <a:t> </a:t>
            </a:r>
            <a:r>
              <a:rPr lang="da-DK" dirty="0" err="1"/>
              <a:t>atuarfinnut</a:t>
            </a:r>
            <a:r>
              <a:rPr lang="da-DK" dirty="0"/>
              <a:t> </a:t>
            </a:r>
            <a:r>
              <a:rPr lang="da-DK" dirty="0" err="1"/>
              <a:t>sanilliullugu</a:t>
            </a:r>
            <a:r>
              <a:rPr lang="da-DK" dirty="0"/>
              <a:t>. </a:t>
            </a:r>
            <a:r>
              <a:rPr lang="da-DK" dirty="0" err="1"/>
              <a:t>Sooruna</a:t>
            </a:r>
            <a:r>
              <a:rPr lang="da-DK" dirty="0"/>
              <a:t>?</a:t>
            </a:r>
          </a:p>
          <a:p>
            <a:r>
              <a:rPr lang="da-DK" dirty="0" err="1"/>
              <a:t>Meeqqat</a:t>
            </a:r>
            <a:r>
              <a:rPr lang="da-DK" dirty="0"/>
              <a:t> </a:t>
            </a:r>
            <a:r>
              <a:rPr lang="da-DK" dirty="0" err="1"/>
              <a:t>atuarfimmi</a:t>
            </a:r>
            <a:r>
              <a:rPr lang="da-DK" dirty="0"/>
              <a:t> </a:t>
            </a:r>
            <a:r>
              <a:rPr lang="da-DK" dirty="0" err="1"/>
              <a:t>pimmatigineqartut</a:t>
            </a:r>
            <a:r>
              <a:rPr lang="da-DK" dirty="0"/>
              <a:t> ‘</a:t>
            </a:r>
            <a:r>
              <a:rPr lang="da-DK" b="1" dirty="0" err="1"/>
              <a:t>qimaaffissaaleqinerusarput</a:t>
            </a:r>
            <a:r>
              <a:rPr lang="da-DK" dirty="0"/>
              <a:t>’ </a:t>
            </a:r>
            <a:r>
              <a:rPr lang="da-DK" dirty="0" err="1"/>
              <a:t>ulluunerani</a:t>
            </a:r>
            <a:r>
              <a:rPr lang="da-DK" dirty="0"/>
              <a:t> </a:t>
            </a:r>
            <a:r>
              <a:rPr lang="da-DK" dirty="0" err="1"/>
              <a:t>ornittakkaninngaaanniit</a:t>
            </a:r>
            <a:r>
              <a:rPr lang="da-DK" dirty="0"/>
              <a:t>, </a:t>
            </a:r>
            <a:r>
              <a:rPr lang="da-DK" dirty="0" err="1"/>
              <a:t>kisianni</a:t>
            </a:r>
            <a:r>
              <a:rPr lang="da-DK" dirty="0"/>
              <a:t> …</a:t>
            </a:r>
          </a:p>
          <a:p>
            <a:r>
              <a:rPr lang="da-DK" dirty="0" err="1"/>
              <a:t>Atuarfimmi</a:t>
            </a:r>
            <a:r>
              <a:rPr lang="da-DK" dirty="0"/>
              <a:t> </a:t>
            </a:r>
            <a:r>
              <a:rPr lang="da-DK" dirty="0" err="1"/>
              <a:t>pimmatigininneq</a:t>
            </a:r>
            <a:r>
              <a:rPr lang="da-DK" dirty="0"/>
              <a:t> </a:t>
            </a:r>
            <a:r>
              <a:rPr lang="da-DK" dirty="0" err="1"/>
              <a:t>ulluunerani</a:t>
            </a:r>
            <a:r>
              <a:rPr lang="da-DK" dirty="0"/>
              <a:t> </a:t>
            </a:r>
            <a:r>
              <a:rPr lang="da-DK" dirty="0" err="1"/>
              <a:t>ornittakkanut</a:t>
            </a:r>
            <a:r>
              <a:rPr lang="da-DK" dirty="0"/>
              <a:t> </a:t>
            </a:r>
            <a:r>
              <a:rPr lang="da-DK" dirty="0" err="1"/>
              <a:t>nassarneqarsinnaasarpoq</a:t>
            </a:r>
            <a:r>
              <a:rPr lang="da-DK" dirty="0"/>
              <a:t>, </a:t>
            </a:r>
            <a:r>
              <a:rPr lang="da-DK" dirty="0" err="1"/>
              <a:t>aamma</a:t>
            </a:r>
            <a:r>
              <a:rPr lang="da-DK" dirty="0"/>
              <a:t> </a:t>
            </a:r>
            <a:r>
              <a:rPr lang="da-DK" dirty="0" err="1"/>
              <a:t>atuarfiunngitsumi</a:t>
            </a:r>
            <a:r>
              <a:rPr lang="da-DK" dirty="0"/>
              <a:t> </a:t>
            </a:r>
            <a:r>
              <a:rPr lang="da-DK" dirty="0" err="1"/>
              <a:t>pimmatiginnittoqalersarpoq</a:t>
            </a:r>
            <a:r>
              <a:rPr lang="da-DK" dirty="0"/>
              <a:t>. </a:t>
            </a:r>
          </a:p>
          <a:p>
            <a:pPr marL="0" indent="0">
              <a:buNone/>
            </a:pPr>
            <a:r>
              <a:rPr lang="da-DK" i="1" dirty="0" err="1">
                <a:solidFill>
                  <a:srgbClr val="FF0000"/>
                </a:solidFill>
              </a:rPr>
              <a:t>Taamaattumik</a:t>
            </a:r>
            <a:r>
              <a:rPr lang="da-DK" i="1" dirty="0">
                <a:solidFill>
                  <a:srgbClr val="FF0000"/>
                </a:solidFill>
              </a:rPr>
              <a:t> </a:t>
            </a:r>
            <a:r>
              <a:rPr lang="da-DK" i="1" dirty="0" err="1">
                <a:solidFill>
                  <a:srgbClr val="FF0000"/>
                </a:solidFill>
              </a:rPr>
              <a:t>innersuussivugut</a:t>
            </a:r>
            <a:r>
              <a:rPr lang="da-DK" i="1" dirty="0">
                <a:solidFill>
                  <a:srgbClr val="FF0000"/>
                </a:solidFill>
              </a:rPr>
              <a:t>:</a:t>
            </a:r>
          </a:p>
          <a:p>
            <a:r>
              <a:rPr lang="da-DK" dirty="0" err="1">
                <a:solidFill>
                  <a:srgbClr val="FF0000"/>
                </a:solidFill>
              </a:rPr>
              <a:t>Pimmatiginninneq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akiorniarlugu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aamma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atugarissaarnerunissamut</a:t>
            </a:r>
            <a:r>
              <a:rPr lang="da-DK" dirty="0">
                <a:solidFill>
                  <a:srgbClr val="FF0000"/>
                </a:solidFill>
              </a:rPr>
              <a:t> (trivsel) </a:t>
            </a:r>
            <a:r>
              <a:rPr lang="da-DK" dirty="0" err="1">
                <a:solidFill>
                  <a:srgbClr val="FF0000"/>
                </a:solidFill>
              </a:rPr>
              <a:t>politikkilioritsi</a:t>
            </a:r>
            <a:r>
              <a:rPr lang="da-DK" dirty="0">
                <a:solidFill>
                  <a:srgbClr val="FF0000"/>
                </a:solidFill>
              </a:rPr>
              <a:t>/</a:t>
            </a:r>
            <a:r>
              <a:rPr lang="da-DK" dirty="0" err="1">
                <a:solidFill>
                  <a:srgbClr val="FF0000"/>
                </a:solidFill>
              </a:rPr>
              <a:t>aalajangersangalioritsi</a:t>
            </a:r>
            <a:r>
              <a:rPr lang="da-DK" dirty="0">
                <a:solidFill>
                  <a:srgbClr val="FF0000"/>
                </a:solidFill>
              </a:rPr>
              <a:t>, </a:t>
            </a:r>
            <a:r>
              <a:rPr lang="da-DK" dirty="0" err="1">
                <a:solidFill>
                  <a:srgbClr val="FF0000"/>
                </a:solidFill>
              </a:rPr>
              <a:t>suliarineranilu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meeqqat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peqataatissigit</a:t>
            </a:r>
            <a:r>
              <a:rPr lang="da-DK" dirty="0">
                <a:solidFill>
                  <a:srgbClr val="FF0000"/>
                </a:solidFill>
              </a:rPr>
              <a:t>.</a:t>
            </a:r>
          </a:p>
          <a:p>
            <a:r>
              <a:rPr lang="da-DK" dirty="0" err="1">
                <a:solidFill>
                  <a:srgbClr val="FF0000"/>
                </a:solidFill>
              </a:rPr>
              <a:t>Ornittakkani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takkorluuisinnaanisi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atorluarsigit</a:t>
            </a:r>
            <a:r>
              <a:rPr lang="da-DK" dirty="0">
                <a:solidFill>
                  <a:srgbClr val="FF0000"/>
                </a:solidFill>
              </a:rPr>
              <a:t>: </a:t>
            </a:r>
            <a:r>
              <a:rPr lang="da-DK" dirty="0" err="1">
                <a:solidFill>
                  <a:srgbClr val="FF0000"/>
                </a:solidFill>
              </a:rPr>
              <a:t>soorlu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nipilersornermi</a:t>
            </a:r>
            <a:r>
              <a:rPr lang="da-DK" dirty="0">
                <a:solidFill>
                  <a:srgbClr val="FF0000"/>
                </a:solidFill>
              </a:rPr>
              <a:t>, </a:t>
            </a:r>
            <a:r>
              <a:rPr lang="da-DK" dirty="0" err="1">
                <a:solidFill>
                  <a:srgbClr val="FF0000"/>
                </a:solidFill>
              </a:rPr>
              <a:t>eqqumiitsuliornermi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isiginnaartitsinermilu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pimmatigininneq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akiorniarlugu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suliaqarnerit</a:t>
            </a:r>
            <a:r>
              <a:rPr lang="da-DK" dirty="0">
                <a:solidFill>
                  <a:srgbClr val="FF0000"/>
                </a:solidFill>
              </a:rPr>
              <a:t>. </a:t>
            </a:r>
          </a:p>
          <a:p>
            <a:r>
              <a:rPr lang="da-DK" dirty="0" err="1">
                <a:solidFill>
                  <a:srgbClr val="FF0000"/>
                </a:solidFill>
              </a:rPr>
              <a:t>Pimmatigininneq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pinaveersaartinniarlugu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atuarfik</a:t>
            </a:r>
            <a:r>
              <a:rPr lang="da-DK" dirty="0">
                <a:solidFill>
                  <a:srgbClr val="FF0000"/>
                </a:solidFill>
              </a:rPr>
              <a:t>/</a:t>
            </a:r>
            <a:r>
              <a:rPr lang="da-DK" dirty="0" err="1">
                <a:solidFill>
                  <a:srgbClr val="FF0000"/>
                </a:solidFill>
              </a:rPr>
              <a:t>atuarfiit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ataatsimut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iliuuseqarnissaq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pillugu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qanimut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oqaloqatigisarsigit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5683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209D0-60B5-44A6-D088-C0EB6AC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40" y="363274"/>
            <a:ext cx="9720072" cy="1499616"/>
          </a:xfrm>
        </p:spPr>
        <p:txBody>
          <a:bodyPr/>
          <a:lstStyle/>
          <a:p>
            <a:r>
              <a:rPr lang="da-DK" b="1" dirty="0"/>
              <a:t>Mobning i fritidstilbud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242FF7-A370-7EE9-4790-ED92C3B60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5" y="1540565"/>
            <a:ext cx="11439938" cy="5188226"/>
          </a:xfrm>
        </p:spPr>
        <p:txBody>
          <a:bodyPr/>
          <a:lstStyle/>
          <a:p>
            <a:r>
              <a:rPr lang="da-DK" dirty="0"/>
              <a:t>Generelt set er der mindre mobning i skolens fritidstilbud end i skolen. Hvorfor?</a:t>
            </a:r>
          </a:p>
          <a:p>
            <a:r>
              <a:rPr lang="da-DK" dirty="0"/>
              <a:t>Børn der mobbes i skolen kan IKKE i samme grad trække sig fra handlingerne som i fritidstilbud, men…</a:t>
            </a:r>
          </a:p>
          <a:p>
            <a:r>
              <a:rPr lang="da-DK" dirty="0"/>
              <a:t>Mobning i skolen kan føres med over i fritidstilbud, og der kan også opstå mobning uafhængigt af skolen.</a:t>
            </a:r>
          </a:p>
          <a:p>
            <a:pPr marL="0" indent="0">
              <a:buNone/>
            </a:pPr>
            <a:r>
              <a:rPr lang="da-DK" i="1" dirty="0">
                <a:solidFill>
                  <a:srgbClr val="FF0000"/>
                </a:solidFill>
              </a:rPr>
              <a:t>Derfor anbefaler vi:</a:t>
            </a:r>
          </a:p>
          <a:p>
            <a:r>
              <a:rPr lang="da-DK" dirty="0">
                <a:solidFill>
                  <a:srgbClr val="FF0000"/>
                </a:solidFill>
              </a:rPr>
              <a:t>Indfør en mobbe- eller trivselspolitik, inddrag børnene i processen.</a:t>
            </a:r>
          </a:p>
          <a:p>
            <a:r>
              <a:rPr lang="da-DK" dirty="0">
                <a:solidFill>
                  <a:srgbClr val="FF0000"/>
                </a:solidFill>
              </a:rPr>
              <a:t>Brug fritidstilbuddets kreative sider: fx: musik mod mobning, børnekunst mod mobning, teater mod mobning.</a:t>
            </a:r>
          </a:p>
          <a:p>
            <a:r>
              <a:rPr lang="da-DK" dirty="0">
                <a:solidFill>
                  <a:srgbClr val="FF0000"/>
                </a:solidFill>
              </a:rPr>
              <a:t>Vær i dialog med skolen/skolerne om fælles indsats mod mobning.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6607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D6643-1FE9-23DF-C102-E1A65BEE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8198"/>
          </a:xfrm>
        </p:spPr>
        <p:txBody>
          <a:bodyPr>
            <a:normAutofit fontScale="90000"/>
          </a:bodyPr>
          <a:lstStyle/>
          <a:p>
            <a:r>
              <a:rPr lang="da-DK" sz="3600" b="1" dirty="0"/>
              <a:t>2) </a:t>
            </a:r>
            <a:r>
              <a:rPr lang="da-DK" sz="3600" b="1" dirty="0" err="1"/>
              <a:t>Perorsaasut</a:t>
            </a:r>
            <a:r>
              <a:rPr lang="da-DK" sz="3600" b="1" dirty="0"/>
              <a:t> </a:t>
            </a:r>
            <a:r>
              <a:rPr lang="da-DK" sz="3600" b="1" dirty="0" err="1"/>
              <a:t>atassuteqarsinnaanerisa</a:t>
            </a:r>
            <a:r>
              <a:rPr lang="da-DK" sz="3600" b="1" dirty="0"/>
              <a:t> </a:t>
            </a:r>
            <a:r>
              <a:rPr lang="da-DK" sz="3600" b="1" dirty="0" err="1"/>
              <a:t>pingaassusaat</a:t>
            </a:r>
            <a:br>
              <a:rPr lang="da-DK" sz="2800" dirty="0"/>
            </a:br>
            <a:endParaRPr lang="da-DK" sz="28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27C8CA-0412-75B5-9B64-6784B4E38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1600200"/>
            <a:ext cx="11370366" cy="489267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da-DK" sz="3200" dirty="0" err="1"/>
              <a:t>Perorsaasut</a:t>
            </a:r>
            <a:r>
              <a:rPr lang="da-DK" sz="3200" dirty="0"/>
              <a:t> </a:t>
            </a:r>
            <a:r>
              <a:rPr lang="da-DK" sz="3200" dirty="0" err="1"/>
              <a:t>tamarmik</a:t>
            </a:r>
            <a:r>
              <a:rPr lang="da-DK" sz="3200" dirty="0"/>
              <a:t>, </a:t>
            </a:r>
            <a:r>
              <a:rPr lang="da-DK" sz="3200" dirty="0" err="1"/>
              <a:t>atorfimmut</a:t>
            </a:r>
            <a:r>
              <a:rPr lang="da-DK" sz="3200" dirty="0"/>
              <a:t> </a:t>
            </a:r>
            <a:r>
              <a:rPr lang="da-DK" sz="3200" dirty="0" err="1"/>
              <a:t>pikkorissuseq</a:t>
            </a:r>
            <a:r>
              <a:rPr lang="da-DK" sz="3200" dirty="0"/>
              <a:t> (professionel) </a:t>
            </a:r>
            <a:r>
              <a:rPr lang="da-DK" sz="3200" dirty="0" err="1"/>
              <a:t>atorlugu</a:t>
            </a:r>
            <a:r>
              <a:rPr lang="da-DK" sz="3200" dirty="0"/>
              <a:t> </a:t>
            </a:r>
            <a:r>
              <a:rPr lang="da-DK" sz="3200" dirty="0" err="1"/>
              <a:t>atassuteqariaaseq</a:t>
            </a:r>
            <a:r>
              <a:rPr lang="da-DK" sz="3200" dirty="0"/>
              <a:t> </a:t>
            </a:r>
            <a:r>
              <a:rPr lang="da-DK" sz="3200" dirty="0" err="1"/>
              <a:t>pitsaasoq</a:t>
            </a:r>
            <a:r>
              <a:rPr lang="da-DK" sz="3200" dirty="0"/>
              <a:t> </a:t>
            </a:r>
            <a:r>
              <a:rPr lang="da-DK" sz="3200" dirty="0" err="1"/>
              <a:t>ineriartortissavaat</a:t>
            </a:r>
            <a:r>
              <a:rPr lang="da-DK" sz="3200" dirty="0"/>
              <a:t> – </a:t>
            </a:r>
            <a:r>
              <a:rPr lang="da-DK" sz="3200" dirty="0" err="1"/>
              <a:t>tamannalu</a:t>
            </a:r>
            <a:r>
              <a:rPr lang="da-DK" sz="3200" dirty="0"/>
              <a:t> </a:t>
            </a:r>
            <a:r>
              <a:rPr lang="da-DK" sz="3200" dirty="0" err="1"/>
              <a:t>meeqqanut</a:t>
            </a:r>
            <a:r>
              <a:rPr lang="da-DK" sz="3200" dirty="0"/>
              <a:t> </a:t>
            </a:r>
            <a:r>
              <a:rPr lang="da-DK" sz="3200" dirty="0" err="1"/>
              <a:t>tamanut</a:t>
            </a:r>
            <a:r>
              <a:rPr lang="da-DK" sz="3200" dirty="0"/>
              <a:t> </a:t>
            </a:r>
            <a:r>
              <a:rPr lang="da-DK" sz="3200" dirty="0" err="1"/>
              <a:t>pingaarnerpaatut</a:t>
            </a:r>
            <a:r>
              <a:rPr lang="da-DK" sz="3200" dirty="0"/>
              <a:t> </a:t>
            </a:r>
            <a:r>
              <a:rPr lang="da-DK" sz="3200" dirty="0" err="1"/>
              <a:t>inissisimavoq</a:t>
            </a:r>
            <a:r>
              <a:rPr lang="da-DK" sz="3200" dirty="0"/>
              <a:t>. </a:t>
            </a:r>
          </a:p>
          <a:p>
            <a:pPr marL="514350" indent="-514350">
              <a:buAutoNum type="arabicParenR"/>
            </a:pPr>
            <a:r>
              <a:rPr lang="da-DK" sz="3200" dirty="0" err="1"/>
              <a:t>Atassuteqarsinnaaneq</a:t>
            </a:r>
            <a:r>
              <a:rPr lang="da-DK" sz="3200" dirty="0"/>
              <a:t> </a:t>
            </a:r>
            <a:r>
              <a:rPr lang="da-DK" sz="3200" dirty="0" err="1"/>
              <a:t>kiisalu</a:t>
            </a:r>
            <a:r>
              <a:rPr lang="da-DK" sz="3200" dirty="0"/>
              <a:t> </a:t>
            </a:r>
            <a:r>
              <a:rPr lang="da-DK" sz="3200" dirty="0" err="1"/>
              <a:t>atassuteqariaatsimut</a:t>
            </a:r>
            <a:r>
              <a:rPr lang="da-DK" sz="3200" dirty="0"/>
              <a:t> </a:t>
            </a:r>
            <a:r>
              <a:rPr lang="da-DK" sz="3200" dirty="0" err="1"/>
              <a:t>suleriuseq</a:t>
            </a:r>
            <a:r>
              <a:rPr lang="da-DK" sz="3200" dirty="0"/>
              <a:t>, </a:t>
            </a:r>
            <a:r>
              <a:rPr lang="da-DK" sz="3200" dirty="0" err="1"/>
              <a:t>suleqatigiit</a:t>
            </a:r>
            <a:r>
              <a:rPr lang="da-DK" sz="3200" dirty="0"/>
              <a:t> </a:t>
            </a:r>
            <a:r>
              <a:rPr lang="da-DK" sz="3200" dirty="0" err="1"/>
              <a:t>akornanni</a:t>
            </a:r>
            <a:r>
              <a:rPr lang="da-DK" sz="3200" dirty="0"/>
              <a:t> </a:t>
            </a:r>
            <a:r>
              <a:rPr lang="da-DK" sz="3200" dirty="0" err="1"/>
              <a:t>ingerlaavartumik</a:t>
            </a:r>
            <a:r>
              <a:rPr lang="da-DK" sz="3200" dirty="0"/>
              <a:t> </a:t>
            </a:r>
            <a:r>
              <a:rPr lang="da-DK" sz="3200" dirty="0" err="1"/>
              <a:t>eqqartorneqartuassaaq</a:t>
            </a:r>
            <a:r>
              <a:rPr lang="da-DK" sz="3200" dirty="0"/>
              <a:t>.</a:t>
            </a:r>
          </a:p>
          <a:p>
            <a:pPr marL="514350" indent="-514350">
              <a:buAutoNum type="arabicParenR"/>
            </a:pPr>
            <a:r>
              <a:rPr lang="da-DK" sz="3200" dirty="0">
                <a:solidFill>
                  <a:srgbClr val="FF0000"/>
                </a:solidFill>
              </a:rPr>
              <a:t>KINGUAARIINNI ALLANNGUINEQ – </a:t>
            </a:r>
            <a:r>
              <a:rPr lang="da-DK" sz="3200" dirty="0" err="1"/>
              <a:t>Pingaarutillit</a:t>
            </a:r>
            <a:r>
              <a:rPr lang="da-DK" sz="3200" dirty="0"/>
              <a:t> </a:t>
            </a:r>
            <a:r>
              <a:rPr lang="da-DK" sz="3200" dirty="0" err="1"/>
              <a:t>ilaat</a:t>
            </a:r>
            <a:r>
              <a:rPr lang="da-DK" sz="3200" dirty="0"/>
              <a:t> </a:t>
            </a:r>
            <a:r>
              <a:rPr lang="da-DK" sz="3200" dirty="0" err="1"/>
              <a:t>tassaavoq</a:t>
            </a:r>
            <a:r>
              <a:rPr lang="da-DK" sz="3200" dirty="0"/>
              <a:t> </a:t>
            </a:r>
            <a:r>
              <a:rPr lang="da-DK" sz="3200" dirty="0" err="1"/>
              <a:t>perorsaasup</a:t>
            </a:r>
            <a:r>
              <a:rPr lang="da-DK" sz="3200" dirty="0"/>
              <a:t> </a:t>
            </a:r>
            <a:r>
              <a:rPr lang="da-DK" sz="3200" dirty="0" err="1"/>
              <a:t>meeqqallu</a:t>
            </a:r>
            <a:r>
              <a:rPr lang="da-DK" sz="3200" dirty="0"/>
              <a:t> </a:t>
            </a:r>
            <a:r>
              <a:rPr lang="da-DK" sz="3200" dirty="0" err="1"/>
              <a:t>pitsaasumik</a:t>
            </a:r>
            <a:r>
              <a:rPr lang="da-DK" sz="3200" dirty="0"/>
              <a:t> </a:t>
            </a:r>
            <a:r>
              <a:rPr lang="da-DK" sz="3200" dirty="0" err="1"/>
              <a:t>atassuteqarnissaat</a:t>
            </a:r>
            <a:r>
              <a:rPr lang="da-DK" sz="3200" dirty="0"/>
              <a:t>, </a:t>
            </a:r>
            <a:r>
              <a:rPr lang="da-DK" sz="3200" dirty="0" err="1"/>
              <a:t>pissutigalugu</a:t>
            </a:r>
            <a:r>
              <a:rPr lang="da-DK" sz="3200" dirty="0"/>
              <a:t> </a:t>
            </a:r>
            <a:r>
              <a:rPr lang="da-DK" sz="3200" dirty="0" err="1"/>
              <a:t>meeqqat</a:t>
            </a:r>
            <a:r>
              <a:rPr lang="da-DK" sz="3200" dirty="0"/>
              <a:t> </a:t>
            </a:r>
            <a:r>
              <a:rPr lang="da-DK" sz="3200" dirty="0" err="1"/>
              <a:t>inuuniarnermikkut</a:t>
            </a:r>
            <a:r>
              <a:rPr lang="da-DK" sz="3200" dirty="0"/>
              <a:t> </a:t>
            </a:r>
            <a:r>
              <a:rPr lang="da-DK" sz="3200" dirty="0" err="1"/>
              <a:t>atugarliortut</a:t>
            </a:r>
            <a:r>
              <a:rPr lang="da-DK" sz="3200" dirty="0"/>
              <a:t> </a:t>
            </a:r>
            <a:r>
              <a:rPr lang="da-DK" sz="3200" dirty="0" err="1"/>
              <a:t>perorsaasumut</a:t>
            </a:r>
            <a:r>
              <a:rPr lang="da-DK" sz="3200" dirty="0"/>
              <a:t> </a:t>
            </a:r>
            <a:r>
              <a:rPr lang="da-DK" sz="3200" dirty="0" err="1"/>
              <a:t>atassuteqarluarnermikkut</a:t>
            </a:r>
            <a:r>
              <a:rPr lang="da-DK" sz="3200" dirty="0"/>
              <a:t> </a:t>
            </a:r>
            <a:r>
              <a:rPr lang="da-DK" sz="3200" dirty="0" err="1"/>
              <a:t>nukittunerulertaramik</a:t>
            </a:r>
            <a:r>
              <a:rPr lang="da-DK" sz="3200" dirty="0"/>
              <a:t>.</a:t>
            </a:r>
          </a:p>
          <a:p>
            <a:pPr marL="514350" indent="-514350">
              <a:buAutoNum type="arabicParenR"/>
            </a:pPr>
            <a:r>
              <a:rPr lang="da-DK" sz="3200" dirty="0" err="1"/>
              <a:t>Paqumigisaq</a:t>
            </a:r>
            <a:r>
              <a:rPr lang="da-DK" sz="3200" dirty="0"/>
              <a:t> </a:t>
            </a:r>
            <a:r>
              <a:rPr lang="da-DK" sz="3200" dirty="0" err="1"/>
              <a:t>pillugu</a:t>
            </a:r>
            <a:r>
              <a:rPr lang="da-DK" sz="3200" dirty="0"/>
              <a:t> SULIAASINNAASOQ: </a:t>
            </a:r>
            <a:r>
              <a:rPr lang="da-DK" sz="3200" i="1" dirty="0"/>
              <a:t>”</a:t>
            </a:r>
            <a:r>
              <a:rPr lang="da-DK" sz="3200" i="1" dirty="0" err="1"/>
              <a:t>Imminut</a:t>
            </a:r>
            <a:r>
              <a:rPr lang="da-DK" sz="3200" i="1" dirty="0"/>
              <a:t> </a:t>
            </a:r>
            <a:r>
              <a:rPr lang="da-DK" sz="3200" i="1" dirty="0" err="1"/>
              <a:t>malugisinnaavunga</a:t>
            </a:r>
            <a:r>
              <a:rPr lang="da-DK" sz="3200" i="1" dirty="0"/>
              <a:t> </a:t>
            </a:r>
            <a:r>
              <a:rPr lang="da-DK" sz="3200" i="1" dirty="0" err="1"/>
              <a:t>meeraq</a:t>
            </a:r>
            <a:r>
              <a:rPr lang="da-DK" sz="3200" i="1" dirty="0"/>
              <a:t> </a:t>
            </a:r>
            <a:r>
              <a:rPr lang="da-DK" sz="3200" i="1" dirty="0" err="1"/>
              <a:t>nuannarinagu</a:t>
            </a:r>
            <a:r>
              <a:rPr lang="da-DK" sz="3200" i="1" dirty="0"/>
              <a:t> – </a:t>
            </a:r>
            <a:r>
              <a:rPr lang="da-DK" sz="3200" i="1" dirty="0" err="1"/>
              <a:t>taamaattumik</a:t>
            </a:r>
            <a:r>
              <a:rPr lang="da-DK" sz="3200" i="1" dirty="0"/>
              <a:t> </a:t>
            </a:r>
            <a:r>
              <a:rPr lang="da-DK" sz="3200" i="1" dirty="0" err="1"/>
              <a:t>annerusumik</a:t>
            </a:r>
            <a:r>
              <a:rPr lang="da-DK" sz="3200" i="1" dirty="0"/>
              <a:t>  </a:t>
            </a:r>
            <a:r>
              <a:rPr lang="da-DK" sz="3200" i="1" dirty="0" err="1"/>
              <a:t>iliuuseqartariaqarpunga</a:t>
            </a:r>
            <a:r>
              <a:rPr lang="da-DK" sz="3200" i="1" dirty="0"/>
              <a:t> </a:t>
            </a:r>
            <a:r>
              <a:rPr lang="da-DK" sz="3200" i="1" dirty="0" err="1"/>
              <a:t>meeraq</a:t>
            </a:r>
            <a:r>
              <a:rPr lang="da-DK" sz="3200" i="1" dirty="0"/>
              <a:t> </a:t>
            </a:r>
            <a:r>
              <a:rPr lang="da-DK" sz="3200" i="1" dirty="0" err="1"/>
              <a:t>qaninnerulerniarlugu</a:t>
            </a:r>
            <a:r>
              <a:rPr lang="da-DK" sz="3200" i="1" dirty="0"/>
              <a:t> – </a:t>
            </a:r>
            <a:r>
              <a:rPr lang="da-DK" sz="3200" i="1" dirty="0" err="1"/>
              <a:t>iluaaginninnera</a:t>
            </a:r>
            <a:r>
              <a:rPr lang="da-DK" sz="3200" i="1" dirty="0"/>
              <a:t>/</a:t>
            </a:r>
            <a:r>
              <a:rPr lang="da-DK" sz="3200" i="1" dirty="0" err="1"/>
              <a:t>akuersaannginnera</a:t>
            </a:r>
            <a:r>
              <a:rPr lang="da-DK" sz="3200" i="1" dirty="0"/>
              <a:t> </a:t>
            </a:r>
            <a:r>
              <a:rPr lang="da-DK" sz="3200" i="1" dirty="0" err="1"/>
              <a:t>mumisittariaqarpara</a:t>
            </a:r>
            <a:r>
              <a:rPr lang="da-DK" sz="3200" i="1" dirty="0"/>
              <a:t> </a:t>
            </a:r>
            <a:r>
              <a:rPr lang="da-DK" sz="3200" i="1" dirty="0" err="1"/>
              <a:t>meeraq</a:t>
            </a:r>
            <a:r>
              <a:rPr lang="da-DK" sz="3200" i="1" dirty="0"/>
              <a:t> </a:t>
            </a:r>
            <a:r>
              <a:rPr lang="da-DK" sz="3200" i="1" dirty="0" err="1"/>
              <a:t>iluarilerlugu</a:t>
            </a:r>
            <a:r>
              <a:rPr lang="da-DK" sz="3200" i="1" dirty="0"/>
              <a:t>/</a:t>
            </a:r>
            <a:r>
              <a:rPr lang="da-DK" sz="3200" i="1" dirty="0" err="1"/>
              <a:t>akuersaarlugu</a:t>
            </a:r>
            <a:r>
              <a:rPr lang="da-DK" sz="3200" i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11351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87BD4-FF44-4235-A44A-E4C6B1FA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Intro – velkommen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05B316D-66CA-451F-A4EB-CB7AA60BB0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7904" y="5340096"/>
            <a:ext cx="1944824" cy="594360"/>
          </a:xfrm>
        </p:spPr>
        <p:txBody>
          <a:bodyPr rtlCol="0">
            <a:normAutofit/>
          </a:bodyPr>
          <a:lstStyle/>
          <a:p>
            <a:pPr rtl="0"/>
            <a:r>
              <a:rPr lang="da-DK" dirty="0"/>
              <a:t>Helle R. Hansen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161D729-79F6-40AF-9351-EF2BBC4281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3104" y="5340096"/>
            <a:ext cx="1828800" cy="594360"/>
          </a:xfrm>
        </p:spPr>
        <p:txBody>
          <a:bodyPr rtlCol="0">
            <a:normAutofit/>
          </a:bodyPr>
          <a:lstStyle/>
          <a:p>
            <a:pPr rtl="0"/>
            <a:r>
              <a:rPr lang="da-DK" dirty="0"/>
              <a:t>Ane-Kathrine P.</a:t>
            </a:r>
          </a:p>
        </p:txBody>
      </p:sp>
      <p:sp>
        <p:nvSpPr>
          <p:cNvPr id="25" name="Pladsholder til slidenummer 24">
            <a:extLst>
              <a:ext uri="{FF2B5EF4-FFF2-40B4-BE49-F238E27FC236}">
                <a16:creationId xmlns:a16="http://schemas.microsoft.com/office/drawing/2014/main" id="{F0BE1471-7BBE-4F39-A9A6-15B2692F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da-DK" smtClean="0"/>
              <a:pPr rtl="0"/>
              <a:t>2</a:t>
            </a:fld>
            <a:endParaRPr lang="da-DK"/>
          </a:p>
        </p:txBody>
      </p:sp>
      <p:pic>
        <p:nvPicPr>
          <p:cNvPr id="7" name="Billede 6" descr="Et billede, der indeholder statuette, tegneserie, actionfigur, Animation&#10;&#10;Automatisk genereret beskrivelse">
            <a:extLst>
              <a:ext uri="{FF2B5EF4-FFF2-40B4-BE49-F238E27FC236}">
                <a16:creationId xmlns:a16="http://schemas.microsoft.com/office/drawing/2014/main" id="{846F461B-54AD-61A4-1AE5-8D8CF9ABF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69" y="2252416"/>
            <a:ext cx="1177567" cy="2962911"/>
          </a:xfrm>
          <a:prstGeom prst="rect">
            <a:avLst/>
          </a:prstGeom>
        </p:spPr>
      </p:pic>
      <p:pic>
        <p:nvPicPr>
          <p:cNvPr id="10" name="Billede 9" descr="Et billede, der indeholder tegneserie, Animation, tøj, statuette&#10;&#10;Automatisk genereret beskrivelse">
            <a:extLst>
              <a:ext uri="{FF2B5EF4-FFF2-40B4-BE49-F238E27FC236}">
                <a16:creationId xmlns:a16="http://schemas.microsoft.com/office/drawing/2014/main" id="{8B1A4750-2D37-A7E0-2447-23C8F0216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932" y="2252416"/>
            <a:ext cx="1293943" cy="2943265"/>
          </a:xfrm>
          <a:prstGeom prst="rect">
            <a:avLst/>
          </a:prstGeom>
        </p:spPr>
      </p:pic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2FBBDC1E-783E-670E-488F-52B69839C2A1}"/>
              </a:ext>
            </a:extLst>
          </p:cNvPr>
          <p:cNvSpPr txBox="1">
            <a:spLocks/>
          </p:cNvSpPr>
          <p:nvPr/>
        </p:nvSpPr>
        <p:spPr>
          <a:xfrm>
            <a:off x="5066275" y="5340096"/>
            <a:ext cx="2047256" cy="5943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12648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Karen Mathiesen</a:t>
            </a:r>
          </a:p>
        </p:txBody>
      </p:sp>
      <p:pic>
        <p:nvPicPr>
          <p:cNvPr id="13" name="Billede 12" descr="Et billede, der indeholder tegning, illustration/afbildning, Animation, skitse&#10;&#10;Automatisk genereret beskrivelse">
            <a:extLst>
              <a:ext uri="{FF2B5EF4-FFF2-40B4-BE49-F238E27FC236}">
                <a16:creationId xmlns:a16="http://schemas.microsoft.com/office/drawing/2014/main" id="{710373FC-D7B7-BE3C-0B8F-24D191B75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532" y="2252416"/>
            <a:ext cx="1198180" cy="29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03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D6643-1FE9-23DF-C102-E1A65BEE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/>
              <a:t>2) Betydningen af pædagogernes relationskompetencer</a:t>
            </a:r>
            <a:br>
              <a:rPr lang="da-DK" sz="2800" dirty="0"/>
            </a:br>
            <a:endParaRPr lang="da-DK" sz="28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27C8CA-0412-75B5-9B64-6784B4E38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1600200"/>
            <a:ext cx="11370366" cy="48926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da-DK" sz="3200" dirty="0"/>
              <a:t>Det er helt afgørende, at alle pædagoger i institutionen viser professionel interesse for at udvikle positive relationer til hver enkelt barn.</a:t>
            </a:r>
          </a:p>
          <a:p>
            <a:pPr marL="514350" indent="-514350">
              <a:buAutoNum type="arabicParenR"/>
            </a:pPr>
            <a:r>
              <a:rPr lang="da-DK" sz="3200" dirty="0"/>
              <a:t>Relationskompetence og </a:t>
            </a:r>
            <a:r>
              <a:rPr lang="da-DK" sz="3200" dirty="0" err="1"/>
              <a:t>relationsarbejde</a:t>
            </a:r>
            <a:r>
              <a:rPr lang="da-DK" sz="3200" dirty="0"/>
              <a:t> bør drøftes løbende i personalegruppen. </a:t>
            </a:r>
          </a:p>
          <a:p>
            <a:pPr marL="514350" indent="-514350">
              <a:buAutoNum type="arabicParenR"/>
            </a:pPr>
            <a:r>
              <a:rPr lang="da-DK" sz="3200" dirty="0"/>
              <a:t>Den positive relation mellem pædagog og barn kan give især de udsatte børn en chance for at bryde den negative sociale arv – </a:t>
            </a:r>
            <a:r>
              <a:rPr lang="da-DK" sz="3200" dirty="0">
                <a:solidFill>
                  <a:srgbClr val="FF0000"/>
                </a:solidFill>
              </a:rPr>
              <a:t>MØNSTERBRUD.</a:t>
            </a:r>
          </a:p>
          <a:p>
            <a:pPr marL="514350" indent="-514350">
              <a:buAutoNum type="arabicParenR"/>
            </a:pPr>
            <a:r>
              <a:rPr lang="da-DK" sz="3200" dirty="0"/>
              <a:t>TANKEARBEJDE om et tabu: </a:t>
            </a:r>
            <a:r>
              <a:rPr lang="da-DK" sz="3200" i="1" dirty="0"/>
              <a:t>Jeg kan mærke, at der er et barn, jeg ikke kan lide – og derfor gør jeg noget extra for at nærme mig barnet – og ændre min antisympati til sympati.</a:t>
            </a:r>
          </a:p>
        </p:txBody>
      </p:sp>
    </p:spTree>
    <p:extLst>
      <p:ext uri="{BB962C8B-B14F-4D97-AF65-F5344CB8AC3E}">
        <p14:creationId xmlns:p14="http://schemas.microsoft.com/office/powerpoint/2010/main" val="240479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671BD-1AB2-3F76-E239-82DF47E6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37" y="93786"/>
            <a:ext cx="11699631" cy="1496476"/>
          </a:xfrm>
        </p:spPr>
        <p:txBody>
          <a:bodyPr>
            <a:normAutofit fontScale="90000"/>
          </a:bodyPr>
          <a:lstStyle/>
          <a:p>
            <a:br>
              <a:rPr lang="da-DK" sz="4400" dirty="0"/>
            </a:br>
            <a:br>
              <a:rPr lang="da-DK" sz="4400" dirty="0"/>
            </a:br>
            <a:br>
              <a:rPr lang="da-DK" sz="4400" dirty="0"/>
            </a:br>
            <a:r>
              <a:rPr lang="da-DK" sz="4000" b="1" dirty="0"/>
              <a:t>3) </a:t>
            </a:r>
            <a:r>
              <a:rPr lang="da-DK" sz="3600" b="1" dirty="0" err="1"/>
              <a:t>Meeraaqqerivinni</a:t>
            </a:r>
            <a:r>
              <a:rPr lang="da-DK" sz="3600" b="1" dirty="0"/>
              <a:t>, </a:t>
            </a:r>
            <a:r>
              <a:rPr lang="da-DK" sz="3600" b="1" dirty="0" err="1"/>
              <a:t>meeqqerivinni</a:t>
            </a:r>
            <a:r>
              <a:rPr lang="da-DK" sz="3600" b="1" dirty="0"/>
              <a:t>, </a:t>
            </a:r>
            <a:r>
              <a:rPr lang="da-DK" sz="3600" b="1" dirty="0" err="1"/>
              <a:t>ulluuneranilu</a:t>
            </a:r>
            <a:r>
              <a:rPr lang="da-DK" sz="3600" b="1" dirty="0"/>
              <a:t> </a:t>
            </a:r>
            <a:r>
              <a:rPr lang="da-DK" sz="3600" b="1" dirty="0" err="1"/>
              <a:t>ornittakkani</a:t>
            </a:r>
            <a:r>
              <a:rPr lang="da-DK" sz="3600" b="1" dirty="0"/>
              <a:t> </a:t>
            </a:r>
            <a:r>
              <a:rPr lang="da-DK" sz="3600" b="1" dirty="0" err="1"/>
              <a:t>pimmatigininneq</a:t>
            </a:r>
            <a:r>
              <a:rPr lang="da-DK" sz="3600" b="1" dirty="0"/>
              <a:t> </a:t>
            </a:r>
            <a:r>
              <a:rPr lang="da-DK" sz="3600" b="1" dirty="0" err="1"/>
              <a:t>qanoq</a:t>
            </a:r>
            <a:r>
              <a:rPr lang="da-DK" sz="3600" b="1" dirty="0"/>
              <a:t> </a:t>
            </a:r>
            <a:r>
              <a:rPr lang="da-DK" sz="3600" b="1" dirty="0" err="1"/>
              <a:t>unammillerneqarsinnaava</a:t>
            </a:r>
            <a:r>
              <a:rPr lang="da-DK" sz="3600" b="1" dirty="0"/>
              <a:t> </a:t>
            </a:r>
            <a:r>
              <a:rPr lang="da-DK" sz="3600" b="1" dirty="0" err="1"/>
              <a:t>pinaveersaartinneqarsinnaavalu</a:t>
            </a:r>
            <a:r>
              <a:rPr lang="da-DK" sz="3600" b="1" dirty="0"/>
              <a:t>.</a:t>
            </a:r>
            <a:br>
              <a:rPr lang="da-DK" sz="4000" dirty="0"/>
            </a:br>
            <a:br>
              <a:rPr lang="da-DK" sz="4400" dirty="0"/>
            </a:br>
            <a:br>
              <a:rPr lang="da-DK" sz="4400" dirty="0"/>
            </a:br>
            <a:r>
              <a:rPr lang="da-DK" dirty="0"/>
              <a:t>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32B316-7B97-F1D8-1620-5B4297C8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1590261"/>
            <a:ext cx="10966174" cy="4949686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da-DK" dirty="0"/>
              <a:t>Sulisut/</a:t>
            </a:r>
            <a:r>
              <a:rPr lang="da-DK" dirty="0" err="1"/>
              <a:t>Perorsaasut</a:t>
            </a:r>
            <a:r>
              <a:rPr lang="da-DK" dirty="0"/>
              <a:t> </a:t>
            </a:r>
            <a:r>
              <a:rPr lang="da-DK" dirty="0" err="1"/>
              <a:t>attassuteqariaasaat</a:t>
            </a:r>
            <a:r>
              <a:rPr lang="da-DK" dirty="0"/>
              <a:t> PIORSARLUGU.</a:t>
            </a:r>
          </a:p>
          <a:p>
            <a:pPr marL="514350" indent="-514350">
              <a:buAutoNum type="alphaLcParenR"/>
            </a:pPr>
            <a:r>
              <a:rPr lang="da-DK" dirty="0"/>
              <a:t>PAMERSAANIKKUT TAKORLUUISINNAANEQ </a:t>
            </a:r>
            <a:r>
              <a:rPr lang="da-DK" dirty="0" err="1"/>
              <a:t>atorlugu</a:t>
            </a:r>
            <a:r>
              <a:rPr lang="da-DK" dirty="0"/>
              <a:t>, </a:t>
            </a:r>
            <a:r>
              <a:rPr lang="da-DK" dirty="0" err="1"/>
              <a:t>meeqqap</a:t>
            </a:r>
            <a:r>
              <a:rPr lang="da-DK" dirty="0"/>
              <a:t> </a:t>
            </a:r>
            <a:r>
              <a:rPr lang="da-DK" dirty="0" err="1"/>
              <a:t>meeqqanut</a:t>
            </a:r>
            <a:r>
              <a:rPr lang="da-DK" dirty="0"/>
              <a:t> </a:t>
            </a:r>
            <a:r>
              <a:rPr lang="da-DK" dirty="0" err="1"/>
              <a:t>allanut</a:t>
            </a:r>
            <a:r>
              <a:rPr lang="da-DK" dirty="0"/>
              <a:t> </a:t>
            </a:r>
            <a:r>
              <a:rPr lang="da-DK" dirty="0" err="1"/>
              <a:t>pinnguaqatigiinnut</a:t>
            </a:r>
            <a:r>
              <a:rPr lang="da-DK" dirty="0"/>
              <a:t> </a:t>
            </a:r>
            <a:r>
              <a:rPr lang="da-DK" dirty="0" err="1"/>
              <a:t>peqataatittalernissaa</a:t>
            </a:r>
            <a:r>
              <a:rPr lang="da-DK" dirty="0"/>
              <a:t>, </a:t>
            </a:r>
            <a:r>
              <a:rPr lang="da-DK" dirty="0" err="1"/>
              <a:t>imaluuniit</a:t>
            </a:r>
            <a:r>
              <a:rPr lang="da-DK" dirty="0"/>
              <a:t>..</a:t>
            </a:r>
          </a:p>
          <a:p>
            <a:pPr marL="514350" indent="-514350">
              <a:buAutoNum type="alphaLcParenR"/>
            </a:pPr>
            <a:r>
              <a:rPr lang="da-DK" dirty="0"/>
              <a:t>PINNGUARNEQ AQQUTIGALUGU </a:t>
            </a:r>
            <a:r>
              <a:rPr lang="da-DK" dirty="0" err="1"/>
              <a:t>meeqqat</a:t>
            </a:r>
            <a:r>
              <a:rPr lang="da-DK" dirty="0"/>
              <a:t> </a:t>
            </a:r>
            <a:r>
              <a:rPr lang="da-DK" dirty="0" err="1"/>
              <a:t>avataaniittut</a:t>
            </a:r>
            <a:r>
              <a:rPr lang="da-DK" dirty="0"/>
              <a:t> </a:t>
            </a:r>
            <a:r>
              <a:rPr lang="da-DK" dirty="0" err="1"/>
              <a:t>meeqqat</a:t>
            </a:r>
            <a:r>
              <a:rPr lang="da-DK" dirty="0"/>
              <a:t> </a:t>
            </a:r>
            <a:r>
              <a:rPr lang="da-DK" dirty="0" err="1"/>
              <a:t>ataatsimoorfiinut</a:t>
            </a:r>
            <a:r>
              <a:rPr lang="da-DK" dirty="0"/>
              <a:t> </a:t>
            </a:r>
            <a:r>
              <a:rPr lang="da-DK" dirty="0" err="1"/>
              <a:t>peqataatitsilerneq</a:t>
            </a:r>
            <a:r>
              <a:rPr lang="da-DK" dirty="0"/>
              <a:t> </a:t>
            </a:r>
          </a:p>
          <a:p>
            <a:pPr marL="514350" indent="-514350">
              <a:buAutoNum type="alphaLcParenR"/>
            </a:pPr>
            <a:r>
              <a:rPr lang="da-DK" dirty="0" err="1">
                <a:solidFill>
                  <a:srgbClr val="FF0000"/>
                </a:solidFill>
              </a:rPr>
              <a:t>Oqaluttuani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pinnguaatini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oqalualaanilu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assigiinngissuseq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nukittuffiusoq</a:t>
            </a:r>
            <a:r>
              <a:rPr lang="da-DK" dirty="0">
                <a:solidFill>
                  <a:srgbClr val="FF0000"/>
                </a:solidFill>
              </a:rPr>
              <a:t> ERSERSITTARNISSAA.</a:t>
            </a:r>
          </a:p>
          <a:p>
            <a:pPr marL="514350" indent="-514350">
              <a:buAutoNum type="alphaLcParenR"/>
            </a:pPr>
            <a:r>
              <a:rPr lang="da-DK" dirty="0" err="1">
                <a:solidFill>
                  <a:srgbClr val="FF0000"/>
                </a:solidFill>
              </a:rPr>
              <a:t>Meeqqat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kaammattortarnissaat</a:t>
            </a:r>
            <a:r>
              <a:rPr lang="da-DK" dirty="0">
                <a:solidFill>
                  <a:srgbClr val="FF0000"/>
                </a:solidFill>
              </a:rPr>
              <a:t>: </a:t>
            </a:r>
            <a:r>
              <a:rPr lang="da-DK" dirty="0" err="1">
                <a:solidFill>
                  <a:srgbClr val="FF0000"/>
                </a:solidFill>
              </a:rPr>
              <a:t>meeraqatitik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pinnguarnerni</a:t>
            </a:r>
            <a:r>
              <a:rPr lang="da-DK" dirty="0">
                <a:solidFill>
                  <a:srgbClr val="FF0000"/>
                </a:solidFill>
              </a:rPr>
              <a:t> PEQATAATITTASSAGAAT, </a:t>
            </a:r>
            <a:r>
              <a:rPr lang="da-DK" dirty="0" err="1">
                <a:solidFill>
                  <a:srgbClr val="FF0000"/>
                </a:solidFill>
              </a:rPr>
              <a:t>meeraqatitik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immikkoortinneqarpata</a:t>
            </a:r>
            <a:r>
              <a:rPr lang="da-DK" dirty="0">
                <a:solidFill>
                  <a:srgbClr val="FF0000"/>
                </a:solidFill>
              </a:rPr>
              <a:t>  AKULERUUTTARNISSAAT, </a:t>
            </a:r>
            <a:r>
              <a:rPr lang="da-DK" dirty="0" err="1">
                <a:solidFill>
                  <a:srgbClr val="FF0000"/>
                </a:solidFill>
              </a:rPr>
              <a:t>aamma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meeraqatitik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aliasuppata</a:t>
            </a:r>
            <a:r>
              <a:rPr lang="da-DK" dirty="0">
                <a:solidFill>
                  <a:srgbClr val="FF0000"/>
                </a:solidFill>
              </a:rPr>
              <a:t> TUPPALLERSAASARNISSAAT.</a:t>
            </a:r>
          </a:p>
          <a:p>
            <a:pPr marL="514350" indent="-514350">
              <a:buAutoNum type="alphaLcParenR"/>
            </a:pPr>
            <a:r>
              <a:rPr lang="da-DK" dirty="0" err="1">
                <a:solidFill>
                  <a:srgbClr val="FF0000"/>
                </a:solidFill>
              </a:rPr>
              <a:t>Meeqqat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ataatsimoorfianni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akaareqatigiinnissamik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ammasuunissamillu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sulissuteqarnissaq</a:t>
            </a:r>
            <a:r>
              <a:rPr lang="da-DK" dirty="0">
                <a:solidFill>
                  <a:srgbClr val="FF0000"/>
                </a:solidFill>
              </a:rPr>
              <a:t>. </a:t>
            </a:r>
          </a:p>
          <a:p>
            <a:pPr marL="514350" indent="-514350">
              <a:buAutoNum type="alphaLcParenR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9141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671BD-1AB2-3F76-E239-82DF47E6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322"/>
            <a:ext cx="10515600" cy="1152939"/>
          </a:xfrm>
        </p:spPr>
        <p:txBody>
          <a:bodyPr>
            <a:normAutofit fontScale="90000"/>
          </a:bodyPr>
          <a:lstStyle/>
          <a:p>
            <a:br>
              <a:rPr lang="da-DK" sz="4400" dirty="0"/>
            </a:br>
            <a:r>
              <a:rPr lang="da-DK" sz="4400" b="1" dirty="0"/>
              <a:t>3) Hvordan udfordres og forebygges mobning i vuggestuer, børnehaver og fritidstilbuddet</a:t>
            </a:r>
            <a:br>
              <a:rPr lang="da-DK" sz="4400" dirty="0"/>
            </a:br>
            <a:br>
              <a:rPr lang="da-DK" sz="4400" dirty="0"/>
            </a:br>
            <a:r>
              <a:rPr lang="da-DK" dirty="0"/>
              <a:t>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32B316-7B97-F1D8-1620-5B4297C8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1590261"/>
            <a:ext cx="10966174" cy="4949686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da-DK" dirty="0"/>
              <a:t>STYRKE pædagogernes relationskompetence.</a:t>
            </a:r>
          </a:p>
          <a:p>
            <a:pPr marL="514350" indent="-514350">
              <a:buAutoNum type="alphaLcParenR"/>
            </a:pPr>
            <a:r>
              <a:rPr lang="da-DK" dirty="0"/>
              <a:t>Bruge PÆDAGOGISK FANTASI til at få et barn ind i de andre børns lege, eller..</a:t>
            </a:r>
          </a:p>
          <a:p>
            <a:pPr marL="514350" indent="-514350">
              <a:buAutoNum type="alphaLcParenR"/>
            </a:pPr>
            <a:r>
              <a:rPr lang="da-DK" dirty="0"/>
              <a:t>SÆTTE LEGE IGANG, hvor de børn der er i udkanten af fællesskabet tages med.</a:t>
            </a:r>
          </a:p>
          <a:p>
            <a:pPr marL="514350" indent="-514350">
              <a:buAutoNum type="alphaLcParenR"/>
            </a:pPr>
            <a:r>
              <a:rPr lang="da-DK" dirty="0">
                <a:solidFill>
                  <a:srgbClr val="FF0000"/>
                </a:solidFill>
              </a:rPr>
              <a:t>FREMHÆV forskellighed som FORDEL i historier, beskrivelser, fortællinger og lege.</a:t>
            </a:r>
          </a:p>
          <a:p>
            <a:pPr marL="514350" indent="-514350">
              <a:buAutoNum type="alphaLcParenR"/>
            </a:pPr>
            <a:r>
              <a:rPr lang="da-DK" dirty="0">
                <a:solidFill>
                  <a:srgbClr val="FF0000"/>
                </a:solidFill>
              </a:rPr>
              <a:t>Opmuntre børn til at:</a:t>
            </a:r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b="1" u="sng" dirty="0">
                <a:solidFill>
                  <a:srgbClr val="FF0000"/>
                </a:solidFill>
              </a:rPr>
              <a:t>invitere</a:t>
            </a:r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dirty="0">
                <a:solidFill>
                  <a:srgbClr val="FF0000"/>
                </a:solidFill>
              </a:rPr>
              <a:t>andre ind i deres lege, til at </a:t>
            </a:r>
            <a:r>
              <a:rPr lang="da-DK" b="1" u="sng" dirty="0">
                <a:solidFill>
                  <a:srgbClr val="FF0000"/>
                </a:solidFill>
              </a:rPr>
              <a:t>blande sig </a:t>
            </a:r>
            <a:r>
              <a:rPr lang="da-DK" dirty="0">
                <a:solidFill>
                  <a:srgbClr val="FF0000"/>
                </a:solidFill>
              </a:rPr>
              <a:t>når andre børn udstødes og til at </a:t>
            </a:r>
            <a:r>
              <a:rPr lang="da-DK" b="1" u="sng" dirty="0">
                <a:solidFill>
                  <a:srgbClr val="FF0000"/>
                </a:solidFill>
              </a:rPr>
              <a:t>trøste</a:t>
            </a:r>
            <a:r>
              <a:rPr lang="da-DK" dirty="0">
                <a:solidFill>
                  <a:srgbClr val="FF0000"/>
                </a:solidFill>
              </a:rPr>
              <a:t> kammerater der er kede af det.</a:t>
            </a:r>
          </a:p>
          <a:p>
            <a:pPr marL="514350" indent="-514350">
              <a:buAutoNum type="alphaLcParenR"/>
            </a:pPr>
            <a:r>
              <a:rPr lang="da-DK" dirty="0">
                <a:solidFill>
                  <a:srgbClr val="FF0000"/>
                </a:solidFill>
              </a:rPr>
              <a:t>Arbejd med at gøre fællesskabet i børnegruppen tolerant og åbent.</a:t>
            </a:r>
          </a:p>
        </p:txBody>
      </p:sp>
    </p:spTree>
    <p:extLst>
      <p:ext uri="{BB962C8B-B14F-4D97-AF65-F5344CB8AC3E}">
        <p14:creationId xmlns:p14="http://schemas.microsoft.com/office/powerpoint/2010/main" val="1588573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C94A6-5B18-F677-3DC8-8F18C1A6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20 minutter (med pause)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9A6237-88A3-E0A8-CB49-132771BC3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9600" b="1" dirty="0"/>
              <a:t>Gruppearbejde</a:t>
            </a:r>
          </a:p>
          <a:p>
            <a:pPr marL="0" indent="0" algn="ctr">
              <a:buNone/>
            </a:pPr>
            <a:r>
              <a:rPr lang="da-DK" sz="9600" b="1" dirty="0" err="1"/>
              <a:t>Eqimattani</a:t>
            </a:r>
            <a:r>
              <a:rPr lang="da-DK" sz="9600" b="1" dirty="0"/>
              <a:t> </a:t>
            </a:r>
            <a:r>
              <a:rPr lang="da-DK" sz="9600" b="1" dirty="0" err="1"/>
              <a:t>sulineq</a:t>
            </a:r>
            <a:endParaRPr lang="da-DK" sz="9600" b="1" dirty="0"/>
          </a:p>
        </p:txBody>
      </p:sp>
    </p:spTree>
    <p:extLst>
      <p:ext uri="{BB962C8B-B14F-4D97-AF65-F5344CB8AC3E}">
        <p14:creationId xmlns:p14="http://schemas.microsoft.com/office/powerpoint/2010/main" val="62021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894B4-29B1-4BA5-983D-1458B3D3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Eqimattani</a:t>
            </a:r>
            <a:r>
              <a:rPr lang="da-DK" dirty="0"/>
              <a:t> </a:t>
            </a:r>
            <a:r>
              <a:rPr lang="da-DK" dirty="0" err="1"/>
              <a:t>suleriusissaq</a:t>
            </a:r>
            <a:r>
              <a:rPr lang="da-DK" dirty="0"/>
              <a:t> / Gruppe arbejde praktisk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1D2C32-7AB1-3C05-43F8-2CA610F02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- </a:t>
            </a:r>
            <a:r>
              <a:rPr lang="da-DK" dirty="0" err="1"/>
              <a:t>Eqimattani</a:t>
            </a:r>
            <a:r>
              <a:rPr lang="da-DK" dirty="0"/>
              <a:t> </a:t>
            </a:r>
            <a:r>
              <a:rPr lang="da-DK" dirty="0" err="1"/>
              <a:t>tamani</a:t>
            </a:r>
            <a:r>
              <a:rPr lang="da-DK" dirty="0"/>
              <a:t> / i hvert gruppe skal der være:</a:t>
            </a:r>
          </a:p>
          <a:p>
            <a:r>
              <a:rPr lang="da-DK" dirty="0"/>
              <a:t>- </a:t>
            </a:r>
            <a:r>
              <a:rPr lang="da-DK" dirty="0" err="1"/>
              <a:t>Allatsi</a:t>
            </a:r>
            <a:r>
              <a:rPr lang="da-DK" dirty="0"/>
              <a:t> / referent</a:t>
            </a:r>
          </a:p>
          <a:p>
            <a:r>
              <a:rPr lang="da-DK" dirty="0"/>
              <a:t>- </a:t>
            </a:r>
            <a:r>
              <a:rPr lang="da-DK" dirty="0" err="1"/>
              <a:t>Piffissamik</a:t>
            </a:r>
            <a:r>
              <a:rPr lang="da-DK" dirty="0"/>
              <a:t> </a:t>
            </a:r>
            <a:r>
              <a:rPr lang="da-DK" dirty="0" err="1"/>
              <a:t>paarsisoq</a:t>
            </a:r>
            <a:r>
              <a:rPr lang="da-DK" dirty="0"/>
              <a:t> / tidtager</a:t>
            </a:r>
          </a:p>
          <a:p>
            <a:r>
              <a:rPr lang="da-DK" dirty="0"/>
              <a:t>- </a:t>
            </a:r>
            <a:r>
              <a:rPr lang="da-DK" dirty="0" err="1"/>
              <a:t>Aqutsisoq</a:t>
            </a:r>
            <a:r>
              <a:rPr lang="da-DK" dirty="0"/>
              <a:t> / ordstyrer</a:t>
            </a:r>
          </a:p>
          <a:p>
            <a:r>
              <a:rPr lang="da-DK" dirty="0"/>
              <a:t>- </a:t>
            </a:r>
            <a:r>
              <a:rPr lang="da-DK" dirty="0" err="1"/>
              <a:t>Eqimattat</a:t>
            </a:r>
            <a:r>
              <a:rPr lang="da-DK" dirty="0"/>
              <a:t> </a:t>
            </a:r>
            <a:r>
              <a:rPr lang="da-DK" dirty="0" err="1"/>
              <a:t>saqqummiilerpata</a:t>
            </a:r>
            <a:r>
              <a:rPr lang="da-DK" dirty="0"/>
              <a:t> </a:t>
            </a:r>
            <a:r>
              <a:rPr lang="da-DK" dirty="0" err="1"/>
              <a:t>meeqqerivinniik</a:t>
            </a:r>
            <a:r>
              <a:rPr lang="da-DK" dirty="0"/>
              <a:t> </a:t>
            </a:r>
            <a:r>
              <a:rPr lang="da-DK" dirty="0" err="1"/>
              <a:t>ataaseq</a:t>
            </a:r>
            <a:r>
              <a:rPr lang="da-DK" dirty="0"/>
              <a:t> </a:t>
            </a:r>
            <a:r>
              <a:rPr lang="da-DK" dirty="0" err="1"/>
              <a:t>aammalu</a:t>
            </a:r>
            <a:r>
              <a:rPr lang="da-DK" dirty="0"/>
              <a:t> </a:t>
            </a:r>
            <a:r>
              <a:rPr lang="da-DK" dirty="0" err="1"/>
              <a:t>atuareernermi</a:t>
            </a:r>
            <a:r>
              <a:rPr lang="da-DK" dirty="0"/>
              <a:t> </a:t>
            </a:r>
            <a:r>
              <a:rPr lang="da-DK" dirty="0" err="1"/>
              <a:t>paaqqinnittarfimmiik</a:t>
            </a:r>
            <a:r>
              <a:rPr lang="da-DK" dirty="0"/>
              <a:t> </a:t>
            </a:r>
            <a:r>
              <a:rPr lang="da-DK" dirty="0" err="1"/>
              <a:t>ataaseq</a:t>
            </a:r>
            <a:r>
              <a:rPr lang="da-DK" dirty="0"/>
              <a:t> </a:t>
            </a:r>
            <a:r>
              <a:rPr lang="da-DK" dirty="0" err="1"/>
              <a:t>saqquummiissapput</a:t>
            </a:r>
            <a:r>
              <a:rPr lang="da-DK" dirty="0"/>
              <a:t> / grupper fremlægger (en fra børnehave en fra fritidstilbuddet)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87252A-7898-4E54-A308-465A9B12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r>
              <a:rPr lang="da-DK" noProof="0"/>
              <a:t>1/3/20XX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DC8325-0954-07F1-05ED-05A51C0A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sz="1000" noProof="0"/>
              <a:t>Eksempel på fodnotetekst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102BA5-C3AD-3238-7208-880FA32B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1E4CB7-CB13-4810-BF18-BE31AFC64F93}" type="slidenum">
              <a:rPr lang="da-DK" noProof="0" smtClean="0"/>
              <a:pPr rtl="0"/>
              <a:t>24</a:t>
            </a:fld>
            <a:endParaRPr lang="da-DK" sz="1000" noProof="0"/>
          </a:p>
        </p:txBody>
      </p:sp>
    </p:spTree>
    <p:extLst>
      <p:ext uri="{BB962C8B-B14F-4D97-AF65-F5344CB8AC3E}">
        <p14:creationId xmlns:p14="http://schemas.microsoft.com/office/powerpoint/2010/main" val="2965398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B35C3-DE0F-E275-5F19-EA1AE56B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200" b="1" dirty="0" err="1"/>
              <a:t>Pisimasoq</a:t>
            </a:r>
            <a:r>
              <a:rPr lang="da-DK" sz="3200" b="1" dirty="0"/>
              <a:t> – Ivalu </a:t>
            </a:r>
            <a:r>
              <a:rPr lang="da-DK" sz="3200" b="1" dirty="0" err="1"/>
              <a:t>pinnguaqatigiumaneqanngilaq</a:t>
            </a:r>
            <a:endParaRPr lang="da-DK" sz="32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88A117-C53A-E6EB-68EC-4A9190204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3" y="1825625"/>
            <a:ext cx="10817087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Ivalo </a:t>
            </a:r>
            <a:r>
              <a:rPr lang="da-DK" dirty="0" err="1"/>
              <a:t>tallimanik</a:t>
            </a:r>
            <a:r>
              <a:rPr lang="da-DK" dirty="0"/>
              <a:t> </a:t>
            </a:r>
            <a:r>
              <a:rPr lang="da-DK" dirty="0" err="1"/>
              <a:t>ukioqarpoq</a:t>
            </a:r>
            <a:r>
              <a:rPr lang="da-DK" dirty="0"/>
              <a:t> </a:t>
            </a:r>
            <a:r>
              <a:rPr lang="da-DK" dirty="0" err="1"/>
              <a:t>meeqqerivimmiittarlunilu</a:t>
            </a:r>
            <a:r>
              <a:rPr lang="da-DK" dirty="0"/>
              <a:t>. </a:t>
            </a:r>
          </a:p>
          <a:p>
            <a:pPr marL="0" indent="0">
              <a:buNone/>
            </a:pPr>
            <a:r>
              <a:rPr lang="da-DK" dirty="0" err="1"/>
              <a:t>Meeqqerivik</a:t>
            </a:r>
            <a:r>
              <a:rPr lang="da-DK" dirty="0"/>
              <a:t> </a:t>
            </a:r>
            <a:r>
              <a:rPr lang="da-DK" dirty="0" err="1"/>
              <a:t>sulisussaaleqiffiungaatsiarsimavoq</a:t>
            </a:r>
            <a:r>
              <a:rPr lang="da-DK" dirty="0"/>
              <a:t>, </a:t>
            </a:r>
            <a:r>
              <a:rPr lang="da-DK" dirty="0" err="1"/>
              <a:t>meeqqallu</a:t>
            </a:r>
            <a:r>
              <a:rPr lang="da-DK" dirty="0"/>
              <a:t> </a:t>
            </a:r>
            <a:r>
              <a:rPr lang="da-DK" dirty="0" err="1"/>
              <a:t>piffissami</a:t>
            </a:r>
            <a:r>
              <a:rPr lang="da-DK" dirty="0"/>
              <a:t> </a:t>
            </a:r>
            <a:r>
              <a:rPr lang="da-DK" dirty="0" err="1"/>
              <a:t>sivisuumik</a:t>
            </a:r>
            <a:r>
              <a:rPr lang="da-DK" dirty="0"/>
              <a:t> </a:t>
            </a:r>
            <a:r>
              <a:rPr lang="da-DK" dirty="0" err="1"/>
              <a:t>inersimasumik</a:t>
            </a:r>
            <a:r>
              <a:rPr lang="da-DK" dirty="0"/>
              <a:t> </a:t>
            </a:r>
            <a:r>
              <a:rPr lang="da-DK" dirty="0" err="1"/>
              <a:t>nakkutigineqaratik</a:t>
            </a:r>
            <a:r>
              <a:rPr lang="da-DK" dirty="0"/>
              <a:t> </a:t>
            </a:r>
            <a:r>
              <a:rPr lang="da-DK" dirty="0" err="1"/>
              <a:t>pinnguartarput</a:t>
            </a:r>
            <a:r>
              <a:rPr lang="da-DK" dirty="0"/>
              <a:t>.  </a:t>
            </a:r>
          </a:p>
          <a:p>
            <a:pPr marL="0" indent="0">
              <a:buNone/>
            </a:pPr>
            <a:r>
              <a:rPr lang="da-DK" dirty="0"/>
              <a:t>Ivalo </a:t>
            </a:r>
            <a:r>
              <a:rPr lang="da-DK" dirty="0" err="1"/>
              <a:t>narrajavoq</a:t>
            </a:r>
            <a:r>
              <a:rPr lang="da-DK" dirty="0"/>
              <a:t> </a:t>
            </a:r>
            <a:r>
              <a:rPr lang="da-DK" dirty="0" err="1"/>
              <a:t>kamajallunilu</a:t>
            </a:r>
            <a:r>
              <a:rPr lang="da-DK" dirty="0"/>
              <a:t>. </a:t>
            </a:r>
            <a:r>
              <a:rPr lang="da-DK" dirty="0" err="1"/>
              <a:t>Meeqqat</a:t>
            </a:r>
            <a:r>
              <a:rPr lang="da-DK" dirty="0"/>
              <a:t> </a:t>
            </a:r>
            <a:r>
              <a:rPr lang="da-DK" dirty="0" err="1"/>
              <a:t>pinnguaqatigiittuartut</a:t>
            </a:r>
            <a:r>
              <a:rPr lang="da-DK" dirty="0"/>
              <a:t> Ivalo </a:t>
            </a:r>
            <a:r>
              <a:rPr lang="da-DK" dirty="0" err="1"/>
              <a:t>pinnguarnerminnut</a:t>
            </a:r>
            <a:r>
              <a:rPr lang="da-DK" dirty="0"/>
              <a:t> </a:t>
            </a:r>
            <a:r>
              <a:rPr lang="da-DK" dirty="0" err="1"/>
              <a:t>ilaatikkusunngilaat</a:t>
            </a:r>
            <a:r>
              <a:rPr lang="da-DK" dirty="0"/>
              <a:t>, </a:t>
            </a:r>
            <a:r>
              <a:rPr lang="da-DK" dirty="0" err="1"/>
              <a:t>nangartartuarpaat</a:t>
            </a:r>
            <a:r>
              <a:rPr lang="da-DK" dirty="0"/>
              <a:t> </a:t>
            </a:r>
            <a:r>
              <a:rPr lang="da-DK" dirty="0" err="1"/>
              <a:t>ilaatikkusunnagu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i="1" dirty="0" err="1">
                <a:solidFill>
                  <a:srgbClr val="FF0000"/>
                </a:solidFill>
              </a:rPr>
              <a:t>Perorsaasutut</a:t>
            </a:r>
            <a:r>
              <a:rPr lang="da-DK" i="1" dirty="0">
                <a:solidFill>
                  <a:srgbClr val="FF0000"/>
                </a:solidFill>
              </a:rPr>
              <a:t> </a:t>
            </a:r>
            <a:r>
              <a:rPr lang="da-DK" i="1" dirty="0" err="1">
                <a:solidFill>
                  <a:srgbClr val="FF0000"/>
                </a:solidFill>
              </a:rPr>
              <a:t>qanoq</a:t>
            </a:r>
            <a:r>
              <a:rPr lang="da-DK" i="1" dirty="0">
                <a:solidFill>
                  <a:srgbClr val="FF0000"/>
                </a:solidFill>
              </a:rPr>
              <a:t> </a:t>
            </a:r>
            <a:r>
              <a:rPr lang="da-DK" i="1" dirty="0" err="1">
                <a:solidFill>
                  <a:srgbClr val="FF0000"/>
                </a:solidFill>
              </a:rPr>
              <a:t>iliussavisi</a:t>
            </a:r>
            <a:r>
              <a:rPr lang="da-DK" i="1" dirty="0">
                <a:solidFill>
                  <a:srgbClr val="FF0000"/>
                </a:solidFill>
              </a:rPr>
              <a:t>? </a:t>
            </a:r>
            <a:r>
              <a:rPr lang="da-DK" i="1" dirty="0" err="1">
                <a:solidFill>
                  <a:srgbClr val="FF0000"/>
                </a:solidFill>
              </a:rPr>
              <a:t>Pingasunik</a:t>
            </a:r>
            <a:r>
              <a:rPr lang="da-DK" i="1" dirty="0">
                <a:solidFill>
                  <a:srgbClr val="FF0000"/>
                </a:solidFill>
              </a:rPr>
              <a:t> </a:t>
            </a:r>
            <a:r>
              <a:rPr lang="da-DK" i="1" dirty="0" err="1">
                <a:solidFill>
                  <a:srgbClr val="FF0000"/>
                </a:solidFill>
              </a:rPr>
              <a:t>isummanik</a:t>
            </a:r>
            <a:r>
              <a:rPr lang="da-DK" i="1" dirty="0">
                <a:solidFill>
                  <a:srgbClr val="FF0000"/>
                </a:solidFill>
              </a:rPr>
              <a:t>/</a:t>
            </a:r>
            <a:r>
              <a:rPr lang="da-DK" i="1" dirty="0" err="1">
                <a:solidFill>
                  <a:srgbClr val="FF0000"/>
                </a:solidFill>
              </a:rPr>
              <a:t>suliniutinik</a:t>
            </a:r>
            <a:r>
              <a:rPr lang="da-DK" i="1" dirty="0">
                <a:solidFill>
                  <a:srgbClr val="FF0000"/>
                </a:solidFill>
              </a:rPr>
              <a:t> </a:t>
            </a:r>
            <a:r>
              <a:rPr lang="da-DK" i="1" dirty="0" err="1">
                <a:solidFill>
                  <a:srgbClr val="FF0000"/>
                </a:solidFill>
              </a:rPr>
              <a:t>siunnersuuteqaritsi</a:t>
            </a:r>
            <a:endParaRPr lang="da-DK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0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B35C3-DE0F-E275-5F19-EA1AE56B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200" b="1" dirty="0"/>
              <a:t>Ingen vil lege med Ivalo – en case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88A117-C53A-E6EB-68EC-4A9190204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3" y="1825625"/>
            <a:ext cx="10817087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Ivalo er 5 år og går i børnehave. </a:t>
            </a:r>
          </a:p>
          <a:p>
            <a:pPr marL="0" indent="0">
              <a:buNone/>
            </a:pPr>
            <a:r>
              <a:rPr lang="da-DK" dirty="0"/>
              <a:t>I børnehaven har der været meget personalemangel, og børnene har i en periode leget sammen uden at, der har været voksne tæt på dem. </a:t>
            </a:r>
          </a:p>
          <a:p>
            <a:pPr marL="0" indent="0">
              <a:buNone/>
            </a:pPr>
            <a:r>
              <a:rPr lang="da-DK" dirty="0"/>
              <a:t>Ivalo bliver let ked af og vred. Nogen af børnene som leger meget sammen vil ikke have Ivalo med i legen, og hun bliver afvist igen og igen.</a:t>
            </a:r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i="1" dirty="0">
                <a:solidFill>
                  <a:srgbClr val="FF0000"/>
                </a:solidFill>
              </a:rPr>
              <a:t>Hvad gør I som pædagogisk personale? Udarbejd tre ideer/tiltag</a:t>
            </a:r>
          </a:p>
        </p:txBody>
      </p:sp>
    </p:spTree>
    <p:extLst>
      <p:ext uri="{BB962C8B-B14F-4D97-AF65-F5344CB8AC3E}">
        <p14:creationId xmlns:p14="http://schemas.microsoft.com/office/powerpoint/2010/main" val="2492340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C532E-0838-EAD0-9B58-ADC7E2B8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Eqimattat</a:t>
            </a:r>
            <a:r>
              <a:rPr lang="da-DK" dirty="0"/>
              <a:t> </a:t>
            </a:r>
            <a:r>
              <a:rPr lang="da-DK" dirty="0" err="1"/>
              <a:t>marluk</a:t>
            </a:r>
            <a:r>
              <a:rPr lang="da-DK" dirty="0"/>
              <a:t> </a:t>
            </a:r>
            <a:r>
              <a:rPr lang="da-DK" dirty="0" err="1"/>
              <a:t>saqqummiissapput</a:t>
            </a:r>
            <a:r>
              <a:rPr lang="da-DK" dirty="0"/>
              <a:t> / 2 grupper fremlægger (en fra børnehave en fra fritidstilbuddet)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56D48F-5D73-47E9-B7C9-F08485E7C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8800" b="1" dirty="0"/>
              <a:t>PLENUM</a:t>
            </a:r>
          </a:p>
          <a:p>
            <a:pPr marL="0" indent="0" algn="ctr">
              <a:buNone/>
            </a:pPr>
            <a:r>
              <a:rPr lang="da-DK" sz="8800" b="1" dirty="0" err="1"/>
              <a:t>Oqalliseqatigiinneq</a:t>
            </a:r>
            <a:endParaRPr lang="da-DK" sz="8800" b="1" dirty="0"/>
          </a:p>
        </p:txBody>
      </p:sp>
    </p:spTree>
    <p:extLst>
      <p:ext uri="{BB962C8B-B14F-4D97-AF65-F5344CB8AC3E}">
        <p14:creationId xmlns:p14="http://schemas.microsoft.com/office/powerpoint/2010/main" val="3587499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BAAA2-4ADF-0D5A-7318-4E7630EC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4) ‘</a:t>
            </a:r>
            <a:r>
              <a:rPr lang="da-DK" b="1" dirty="0" err="1"/>
              <a:t>Kammagiittatoqaq</a:t>
            </a:r>
            <a:r>
              <a:rPr lang="da-DK" b="1" dirty="0"/>
              <a:t>’ </a:t>
            </a:r>
            <a:r>
              <a:rPr lang="da-DK" b="1" dirty="0" err="1"/>
              <a:t>Kammagiittalu</a:t>
            </a:r>
            <a:r>
              <a:rPr lang="da-DK" b="1" dirty="0"/>
              <a:t> </a:t>
            </a:r>
            <a:r>
              <a:rPr lang="da-DK" b="1" dirty="0" err="1"/>
              <a:t>nutaassaq</a:t>
            </a:r>
            <a:r>
              <a:rPr lang="da-DK" b="1" dirty="0"/>
              <a:t> / ‘Gammel’ og ny </a:t>
            </a:r>
            <a:r>
              <a:rPr lang="da-DK" b="1" dirty="0" err="1"/>
              <a:t>Kammagiitta</a:t>
            </a:r>
            <a:br>
              <a:rPr lang="da-DK" b="1" dirty="0"/>
            </a:br>
            <a:endParaRPr lang="da-DK" b="1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ACA4796-6624-F420-5933-AB216CF38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1" y="2474844"/>
            <a:ext cx="5357192" cy="3071192"/>
          </a:xfrm>
        </p:spPr>
      </p:pic>
    </p:spTree>
    <p:extLst>
      <p:ext uri="{BB962C8B-B14F-4D97-AF65-F5344CB8AC3E}">
        <p14:creationId xmlns:p14="http://schemas.microsoft.com/office/powerpoint/2010/main" val="1692965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83D38-39CA-B0BC-7D59-17134B52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Dronning Mary Fonden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0F37348-3D65-B1CC-3C28-BBC173634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57" y="2454965"/>
            <a:ext cx="5864086" cy="3240157"/>
          </a:xfrm>
        </p:spPr>
      </p:pic>
    </p:spTree>
    <p:extLst>
      <p:ext uri="{BB962C8B-B14F-4D97-AF65-F5344CB8AC3E}">
        <p14:creationId xmlns:p14="http://schemas.microsoft.com/office/powerpoint/2010/main" val="150440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483E5-A505-A0B8-8B38-5B3C0326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praktiske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2E6154-C4FE-E91C-3F59-DB40452E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 - Webinar </a:t>
            </a:r>
            <a:r>
              <a:rPr lang="da-DK" dirty="0" err="1">
                <a:sym typeface="Wingdings" panose="05000000000000000000" pitchFamily="2" charset="2"/>
              </a:rPr>
              <a:t>immiunneqassaaq</a:t>
            </a:r>
            <a:r>
              <a:rPr lang="da-DK" dirty="0">
                <a:sym typeface="Wingdings" panose="05000000000000000000" pitchFamily="2" charset="2"/>
              </a:rPr>
              <a:t>, </a:t>
            </a:r>
            <a:r>
              <a:rPr lang="da-DK" dirty="0" err="1">
                <a:sym typeface="Wingdings" panose="05000000000000000000" pitchFamily="2" charset="2"/>
              </a:rPr>
              <a:t>takutikkusunngikkussi</a:t>
            </a:r>
            <a:r>
              <a:rPr lang="da-DK" dirty="0">
                <a:sym typeface="Wingdings" panose="05000000000000000000" pitchFamily="2" charset="2"/>
              </a:rPr>
              <a:t> kamera </a:t>
            </a:r>
            <a:r>
              <a:rPr lang="da-DK" dirty="0" err="1">
                <a:sym typeface="Wingdings" panose="05000000000000000000" pitchFamily="2" charset="2"/>
              </a:rPr>
              <a:t>qamiinnassavarsi</a:t>
            </a:r>
            <a:r>
              <a:rPr lang="da-DK" dirty="0">
                <a:sym typeface="Wingdings" panose="05000000000000000000" pitchFamily="2" charset="2"/>
              </a:rPr>
              <a:t> /  </a:t>
            </a:r>
            <a:r>
              <a:rPr lang="da-DK" dirty="0"/>
              <a:t>webinaret vil blive optaget, sluk kameraet hvis I ikke vil optages</a:t>
            </a:r>
          </a:p>
          <a:p>
            <a:pPr marL="0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- </a:t>
            </a:r>
            <a:r>
              <a:rPr lang="da-DK" dirty="0" err="1">
                <a:sym typeface="Wingdings" panose="05000000000000000000" pitchFamily="2" charset="2"/>
              </a:rPr>
              <a:t>Saqqummiineq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aallartippat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nipaarutissaasi</a:t>
            </a:r>
            <a:r>
              <a:rPr lang="da-DK" dirty="0">
                <a:sym typeface="Wingdings" panose="05000000000000000000" pitchFamily="2" charset="2"/>
              </a:rPr>
              <a:t>, </a:t>
            </a:r>
            <a:r>
              <a:rPr lang="da-DK" dirty="0" err="1">
                <a:sym typeface="Wingdings" panose="05000000000000000000" pitchFamily="2" charset="2"/>
              </a:rPr>
              <a:t>apeqqutissaqarussili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nippassavarsi</a:t>
            </a:r>
            <a:r>
              <a:rPr lang="da-DK" dirty="0">
                <a:sym typeface="Wingdings" panose="05000000000000000000" pitchFamily="2" charset="2"/>
              </a:rPr>
              <a:t> / </a:t>
            </a:r>
            <a:r>
              <a:rPr lang="da-DK" dirty="0"/>
              <a:t>Alle deltagere skal være lydløse, sæt lyd til hvis der er spørgsmål </a:t>
            </a:r>
          </a:p>
          <a:p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Qaaqqusissutip</a:t>
            </a:r>
            <a:r>
              <a:rPr lang="da-DK" dirty="0"/>
              <a:t> </a:t>
            </a:r>
            <a:r>
              <a:rPr lang="da-DK" dirty="0" err="1"/>
              <a:t>iluani</a:t>
            </a:r>
            <a:r>
              <a:rPr lang="da-DK" dirty="0"/>
              <a:t> </a:t>
            </a:r>
            <a:r>
              <a:rPr lang="da-DK" dirty="0" err="1"/>
              <a:t>caseq</a:t>
            </a:r>
            <a:r>
              <a:rPr lang="da-DK" dirty="0"/>
              <a:t> </a:t>
            </a:r>
            <a:r>
              <a:rPr lang="da-DK" dirty="0" err="1"/>
              <a:t>kakkiunnikuuarput</a:t>
            </a:r>
            <a:r>
              <a:rPr lang="da-DK" dirty="0"/>
              <a:t>, </a:t>
            </a:r>
            <a:r>
              <a:rPr lang="da-DK" dirty="0" err="1"/>
              <a:t>eqimattani</a:t>
            </a:r>
            <a:r>
              <a:rPr lang="da-DK" dirty="0"/>
              <a:t> </a:t>
            </a:r>
            <a:r>
              <a:rPr lang="da-DK" dirty="0" err="1"/>
              <a:t>sulilerussi</a:t>
            </a:r>
            <a:r>
              <a:rPr lang="da-DK" dirty="0"/>
              <a:t> </a:t>
            </a:r>
            <a:r>
              <a:rPr lang="da-DK" dirty="0" err="1"/>
              <a:t>taanna</a:t>
            </a:r>
            <a:r>
              <a:rPr lang="da-DK" dirty="0"/>
              <a:t> </a:t>
            </a:r>
            <a:r>
              <a:rPr lang="da-DK" dirty="0" err="1"/>
              <a:t>aallaavigalugu</a:t>
            </a:r>
            <a:r>
              <a:rPr lang="da-DK" dirty="0"/>
              <a:t> </a:t>
            </a:r>
            <a:r>
              <a:rPr lang="da-DK" dirty="0" err="1"/>
              <a:t>suliaqassaasi</a:t>
            </a:r>
            <a:r>
              <a:rPr lang="da-DK" dirty="0"/>
              <a:t> / i mødeindkaldelsen er der vedhæftet en case, den skal I bruge når I kommer i gang med gruppearbejdet</a:t>
            </a:r>
          </a:p>
          <a:p>
            <a:endParaRPr lang="da-DK" dirty="0"/>
          </a:p>
          <a:p>
            <a:r>
              <a:rPr lang="da-DK" dirty="0"/>
              <a:t>- Webinar </a:t>
            </a:r>
            <a:r>
              <a:rPr lang="da-DK" dirty="0" err="1"/>
              <a:t>piareerpat</a:t>
            </a:r>
            <a:r>
              <a:rPr lang="da-DK" dirty="0"/>
              <a:t> PowerPoint </a:t>
            </a:r>
            <a:r>
              <a:rPr lang="da-DK" dirty="0" err="1"/>
              <a:t>nassiunneqassapput</a:t>
            </a:r>
            <a:r>
              <a:rPr lang="da-DK" dirty="0"/>
              <a:t> / efter Webinaret sendes PowerPoint </a:t>
            </a:r>
            <a:r>
              <a:rPr lang="da-DK" dirty="0" err="1"/>
              <a:t>slides’ene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CA70B4-5956-52FD-F67B-29CFD5B5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r>
              <a:rPr lang="da-DK" noProof="0"/>
              <a:t>1/3/20XX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9A3084-C66C-1F24-A554-F1EEBA48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sz="1000" noProof="0"/>
              <a:t>Eksempel på fodnotetekst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09B203-C552-744F-510B-83F5E1FF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1E4CB7-CB13-4810-BF18-BE31AFC64F93}" type="slidenum">
              <a:rPr lang="da-DK" noProof="0" smtClean="0"/>
              <a:pPr rtl="0"/>
              <a:t>3</a:t>
            </a:fld>
            <a:endParaRPr lang="da-DK" sz="1000" noProof="0"/>
          </a:p>
        </p:txBody>
      </p:sp>
    </p:spTree>
    <p:extLst>
      <p:ext uri="{BB962C8B-B14F-4D97-AF65-F5344CB8AC3E}">
        <p14:creationId xmlns:p14="http://schemas.microsoft.com/office/powerpoint/2010/main" val="2937964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F6CE8-8C09-E521-A3DF-1C4BA0D6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err="1"/>
              <a:t>suli</a:t>
            </a:r>
            <a:r>
              <a:rPr lang="da-DK" b="1" dirty="0"/>
              <a:t> ‘</a:t>
            </a:r>
            <a:r>
              <a:rPr lang="da-DK" b="1" dirty="0" err="1"/>
              <a:t>Kammagiittatoqaq</a:t>
            </a:r>
            <a:r>
              <a:rPr lang="da-DK" b="1" dirty="0"/>
              <a:t>’ </a:t>
            </a:r>
            <a:r>
              <a:rPr lang="da-DK" b="1" dirty="0" err="1"/>
              <a:t>atorsiuk</a:t>
            </a:r>
            <a:r>
              <a:rPr lang="da-DK" b="1" dirty="0"/>
              <a:t> - Brug stadig ‘gammel’ </a:t>
            </a:r>
            <a:r>
              <a:rPr lang="da-DK" b="1" dirty="0" err="1"/>
              <a:t>Kammagiitta</a:t>
            </a:r>
            <a:r>
              <a:rPr lang="da-DK" b="1" dirty="0"/>
              <a:t>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FBDEBF5-DBFA-3C14-DA31-D263FFB67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19" y="3573462"/>
            <a:ext cx="3162300" cy="1447800"/>
          </a:xfrm>
        </p:spPr>
      </p:pic>
    </p:spTree>
    <p:extLst>
      <p:ext uri="{BB962C8B-B14F-4D97-AF65-F5344CB8AC3E}">
        <p14:creationId xmlns:p14="http://schemas.microsoft.com/office/powerpoint/2010/main" val="1573281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E3AF3-E3CF-0118-CA71-804EB12A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Kammagiitta</a:t>
            </a:r>
            <a:r>
              <a:rPr lang="da-DK" b="1" dirty="0"/>
              <a:t> </a:t>
            </a:r>
            <a:r>
              <a:rPr lang="da-DK" b="1" dirty="0" err="1"/>
              <a:t>nutaaq</a:t>
            </a:r>
            <a:r>
              <a:rPr lang="da-DK" b="1" dirty="0"/>
              <a:t> </a:t>
            </a:r>
            <a:br>
              <a:rPr lang="da-DK" b="1" dirty="0"/>
            </a:br>
            <a:r>
              <a:rPr lang="da-DK" b="1" dirty="0"/>
              <a:t>(</a:t>
            </a:r>
            <a:r>
              <a:rPr lang="da-DK" b="1" dirty="0" err="1"/>
              <a:t>Kammagiitta</a:t>
            </a:r>
            <a:r>
              <a:rPr lang="da-DK" b="1" dirty="0"/>
              <a:t> 2,0)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C67E00-48F0-1213-09E4-15374D32F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79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r>
              <a:rPr lang="da-DK" sz="3200" dirty="0" err="1"/>
              <a:t>Saqqummissaaq</a:t>
            </a:r>
            <a:r>
              <a:rPr lang="da-DK" sz="3200" dirty="0"/>
              <a:t> 2024 </a:t>
            </a:r>
            <a:r>
              <a:rPr lang="da-DK" sz="3200" dirty="0" err="1"/>
              <a:t>naanerani</a:t>
            </a:r>
            <a:r>
              <a:rPr lang="da-DK" sz="3200" dirty="0"/>
              <a:t>/2025 </a:t>
            </a:r>
            <a:r>
              <a:rPr lang="da-DK" sz="3200" dirty="0" err="1"/>
              <a:t>aallartinnerani</a:t>
            </a:r>
            <a:endParaRPr lang="da-DK" sz="3200" dirty="0"/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r>
              <a:rPr lang="da-DK" sz="3200" i="1" dirty="0" err="1"/>
              <a:t>Nutaassaq</a:t>
            </a:r>
            <a:r>
              <a:rPr lang="da-DK" sz="3200" i="1" dirty="0"/>
              <a:t>:</a:t>
            </a:r>
          </a:p>
          <a:p>
            <a:pPr marL="0" indent="0">
              <a:buNone/>
            </a:pPr>
            <a:r>
              <a:rPr lang="da-DK" sz="3200" dirty="0"/>
              <a:t>	</a:t>
            </a:r>
            <a:r>
              <a:rPr lang="da-DK" sz="3200" dirty="0" err="1"/>
              <a:t>Nunatsinnut</a:t>
            </a:r>
            <a:r>
              <a:rPr lang="da-DK" sz="3200" dirty="0"/>
              <a:t> </a:t>
            </a:r>
            <a:r>
              <a:rPr lang="da-DK" sz="3200" dirty="0" err="1"/>
              <a:t>tulluarsagaassaaq</a:t>
            </a:r>
            <a:endParaRPr lang="da-DK" sz="3200" dirty="0"/>
          </a:p>
          <a:p>
            <a:pPr marL="0" indent="0">
              <a:buNone/>
            </a:pPr>
            <a:r>
              <a:rPr lang="da-DK" sz="3200" dirty="0"/>
              <a:t>	</a:t>
            </a:r>
            <a:r>
              <a:rPr lang="da-DK" sz="3200" dirty="0" err="1"/>
              <a:t>Ilitsersuutit</a:t>
            </a:r>
            <a:r>
              <a:rPr lang="da-DK" sz="3200" dirty="0"/>
              <a:t> </a:t>
            </a:r>
            <a:r>
              <a:rPr lang="da-DK" sz="3200" dirty="0" err="1"/>
              <a:t>naatsunnguussapput</a:t>
            </a:r>
            <a:r>
              <a:rPr lang="da-DK" sz="3200" dirty="0"/>
              <a:t> </a:t>
            </a:r>
            <a:r>
              <a:rPr lang="da-DK" sz="3200" dirty="0" err="1"/>
              <a:t>paasiuminartuussallutillu</a:t>
            </a:r>
            <a:endParaRPr lang="da-DK" sz="3200" dirty="0"/>
          </a:p>
          <a:p>
            <a:pPr marL="0" indent="0">
              <a:buNone/>
            </a:pPr>
            <a:r>
              <a:rPr lang="da-DK" sz="3200" dirty="0"/>
              <a:t>	</a:t>
            </a:r>
            <a:r>
              <a:rPr lang="da-DK" sz="3200" dirty="0" err="1"/>
              <a:t>Pimmatigininnermut</a:t>
            </a:r>
            <a:r>
              <a:rPr lang="da-DK" sz="3200" dirty="0"/>
              <a:t> </a:t>
            </a:r>
            <a:r>
              <a:rPr lang="da-DK" sz="3200" dirty="0" err="1"/>
              <a:t>paasisat</a:t>
            </a:r>
            <a:r>
              <a:rPr lang="da-DK" sz="3200" dirty="0"/>
              <a:t> </a:t>
            </a:r>
            <a:r>
              <a:rPr lang="da-DK" sz="3200" dirty="0" err="1"/>
              <a:t>nutaat</a:t>
            </a:r>
            <a:r>
              <a:rPr lang="da-DK" sz="3200" dirty="0"/>
              <a:t> </a:t>
            </a:r>
            <a:r>
              <a:rPr lang="da-DK" sz="3200" dirty="0" err="1"/>
              <a:t>allanneqassapput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524190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E3AF3-E3CF-0118-CA71-804EB12A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Ny </a:t>
            </a:r>
            <a:r>
              <a:rPr lang="da-DK" b="1" dirty="0" err="1"/>
              <a:t>Kammagiitta</a:t>
            </a:r>
            <a:r>
              <a:rPr lang="da-DK" b="1" dirty="0"/>
              <a:t> (</a:t>
            </a:r>
            <a:r>
              <a:rPr lang="da-DK" b="1" dirty="0" err="1"/>
              <a:t>Kammagiitta</a:t>
            </a:r>
            <a:r>
              <a:rPr lang="da-DK" b="1" dirty="0"/>
              <a:t> 2,0)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C67E00-48F0-1213-09E4-15374D32F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dirty="0"/>
              <a:t>Udgives slut 2024/start 2025</a:t>
            </a:r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r>
              <a:rPr lang="da-DK" sz="3200" i="1" dirty="0"/>
              <a:t>Det ‘nye’ er:</a:t>
            </a:r>
          </a:p>
          <a:p>
            <a:pPr marL="0" indent="0">
              <a:buNone/>
            </a:pPr>
            <a:r>
              <a:rPr lang="da-DK" sz="3200" dirty="0"/>
              <a:t>	Stærkere grønlandsk forankret</a:t>
            </a:r>
          </a:p>
          <a:p>
            <a:pPr marL="0" indent="0">
              <a:buNone/>
            </a:pPr>
            <a:r>
              <a:rPr lang="da-DK" sz="3200" dirty="0"/>
              <a:t>	Mere enkle og overskuelige fagtekster</a:t>
            </a:r>
          </a:p>
          <a:p>
            <a:pPr marL="0" indent="0">
              <a:buNone/>
            </a:pPr>
            <a:r>
              <a:rPr lang="da-DK" sz="3200" dirty="0"/>
              <a:t>	Opdateret mobbefagligt</a:t>
            </a:r>
          </a:p>
        </p:txBody>
      </p:sp>
    </p:spTree>
    <p:extLst>
      <p:ext uri="{BB962C8B-B14F-4D97-AF65-F5344CB8AC3E}">
        <p14:creationId xmlns:p14="http://schemas.microsoft.com/office/powerpoint/2010/main" val="3825398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D2C28-B4B6-8FF1-ABEA-362AFB6A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l-GL" dirty="0"/>
              <a:t>meeqqamut isiginnittaatsimut tunngasoq Pimmatiginninneq pillugu periusissiami </a:t>
            </a:r>
            <a:r>
              <a:rPr lang="da-DK" dirty="0"/>
              <a:t>…..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B8290D-A236-8A81-2699-DDAE167C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l-G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Periusissiap imaata iluani oqariartuutit ilaat pingaartoq oqaatigineqarsinnaasoq tassaavoq: </a:t>
            </a:r>
            <a:r>
              <a:rPr lang="kl-GL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isumassuisumik meeqqamut </a:t>
            </a:r>
            <a:r>
              <a:rPr lang="kl-GL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isiginnittaaseq. </a:t>
            </a:r>
            <a:r>
              <a:rPr lang="kl-G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Taannalu qanoq isumaqarpa?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l-GL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Isumassuisumik meeqqamut </a:t>
            </a:r>
            <a:r>
              <a:rPr lang="kl-GL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isiginnittaaseq </a:t>
            </a:r>
            <a:r>
              <a:rPr lang="kl-G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tassaavoq perorsaasutut piffimmiissinnaaneq</a:t>
            </a:r>
            <a:r>
              <a:rPr lang="kl-G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tusarnaarsinnaaneq, isumassuisinnaaneq, nakkutiginnilluarsinnaaneq aamma inussiarnersumik paasinnissinnaaneq.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l-G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Oqarutta</a:t>
            </a:r>
            <a:r>
              <a:rPr lang="kl-GL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l-GL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kl-GL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iffimmiissinnaanissaq</a:t>
            </a:r>
            <a:r>
              <a:rPr lang="kl-GL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l-G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tassaavoq perorsaasutut soqutiginnilluni meeqqat sooq taamatut iliornerannik eqqummaariffeqarneq</a:t>
            </a:r>
            <a:r>
              <a:rPr lang="kl-G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l-G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l-GL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Isumassuineq</a:t>
            </a:r>
            <a:r>
              <a:rPr lang="kl-G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pitillugu eqqaamasassaq tassaavoq meeqqat ajornartorsiutaa</a:t>
            </a:r>
            <a:r>
              <a:rPr lang="kl-G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nngillat kisianniliuna</a:t>
            </a:r>
            <a:r>
              <a:rPr lang="kl-G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meeqqat ajornartorsiutaat ajornartorsiutaasut. </a:t>
            </a:r>
            <a:r>
              <a:rPr lang="kl-GL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Tusarnaarsinnaaneq</a:t>
            </a:r>
            <a:r>
              <a:rPr lang="kl-GL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l-G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tassaavoq meeqqat inuusuttullu tusarnaarsinnaallugit pimoorullugillu. </a:t>
            </a:r>
            <a:r>
              <a:rPr lang="kl-GL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Nakkutiginnilluarsinnaaneq</a:t>
            </a:r>
            <a:r>
              <a:rPr lang="kl-G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tassaavoq kinguaariit tulliuttut paarilluassallugit sapinngisarlu tamaat iliuuseqarfigalugit kiisalu </a:t>
            </a:r>
            <a:r>
              <a:rPr lang="kl-GL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inussiarnersuunissamik</a:t>
            </a:r>
            <a:r>
              <a:rPr lang="kl-G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suliaqarnissaq. </a:t>
            </a:r>
            <a:r>
              <a:rPr lang="kl-G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kl-G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assa periusissiap meeqqamut isiginnittaasaa pillugu sulinera/suliaa.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9040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D2C28-B4B6-8FF1-ABEA-362AFB6A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Børnesyn i Den nationale strategi mod mobning…..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B8290D-A236-8A81-2699-DDAE167C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 af strategien kan der hentes et ekstrakt af et børnesyn, som kan kaldes for et </a:t>
            </a:r>
            <a:r>
              <a:rPr lang="da-DK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kærligt børnesyn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Hvad menes der med det?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kærligt børnesyn betyder en åndsnærværende, lydhør, omsorgsfuld, påpasselig og hjertelig forståelse af børn og unge.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være </a:t>
            </a:r>
            <a:r>
              <a:rPr lang="da-DK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åndsnærværende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synet på børn er at vise interesse for, hvorfor børn agerer som de gør. At være </a:t>
            </a:r>
            <a:r>
              <a:rPr lang="da-DK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omsorgsfuld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betyder, at børn ikke anses som problematiske, men at børns problemer anses for problematiske. At være</a:t>
            </a:r>
            <a:r>
              <a:rPr lang="da-DK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lydhør 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betyder at vi lytter til børn og unge og tager dem alvorligt. </a:t>
            </a:r>
            <a:r>
              <a:rPr lang="da-DK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Påpasselig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at passe på den næste generation så godt, som vi kan, og det</a:t>
            </a:r>
            <a:r>
              <a:rPr lang="da-DK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hjertelige</a:t>
            </a:r>
            <a:r>
              <a:rPr lang="da-DK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hele grundlaget for det børnesyn strategien bygger på.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0354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D598D-2406-0B83-A48F-2AACAAA8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Meeqqat</a:t>
            </a:r>
            <a:r>
              <a:rPr lang="da-DK" dirty="0"/>
              <a:t> </a:t>
            </a:r>
            <a:r>
              <a:rPr lang="da-DK" dirty="0" err="1"/>
              <a:t>akornanni</a:t>
            </a:r>
            <a:r>
              <a:rPr lang="da-DK" dirty="0"/>
              <a:t> </a:t>
            </a:r>
            <a:r>
              <a:rPr lang="da-DK" dirty="0" err="1"/>
              <a:t>Meeraq</a:t>
            </a:r>
            <a:r>
              <a:rPr lang="da-DK" dirty="0"/>
              <a:t> </a:t>
            </a:r>
            <a:r>
              <a:rPr lang="da-DK" dirty="0" err="1"/>
              <a:t>aliasuuteqartoq</a:t>
            </a:r>
            <a:r>
              <a:rPr lang="da-DK" dirty="0"/>
              <a:t>/</a:t>
            </a:r>
            <a:r>
              <a:rPr lang="da-DK" dirty="0" err="1"/>
              <a:t>peqataatinneqanngittoq</a:t>
            </a:r>
            <a:r>
              <a:rPr lang="da-DK" dirty="0"/>
              <a:t> </a:t>
            </a:r>
            <a:r>
              <a:rPr lang="da-DK" dirty="0" err="1"/>
              <a:t>takugussiuk</a:t>
            </a:r>
            <a:r>
              <a:rPr lang="da-DK" dirty="0"/>
              <a:t>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B06835-0556-6BEA-D2BD-FE50FD0B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1) </a:t>
            </a:r>
            <a:r>
              <a:rPr lang="da-DK" dirty="0" err="1"/>
              <a:t>Suleqatisilu</a:t>
            </a:r>
            <a:r>
              <a:rPr lang="da-DK" dirty="0"/>
              <a:t> </a:t>
            </a:r>
            <a:r>
              <a:rPr lang="da-DK" dirty="0" err="1"/>
              <a:t>eqqartuigitsi</a:t>
            </a:r>
            <a:r>
              <a:rPr lang="da-DK" dirty="0"/>
              <a:t> </a:t>
            </a:r>
            <a:r>
              <a:rPr lang="da-DK" dirty="0" err="1"/>
              <a:t>iliuusissamik</a:t>
            </a:r>
            <a:r>
              <a:rPr lang="da-DK" dirty="0"/>
              <a:t> </a:t>
            </a:r>
            <a:r>
              <a:rPr lang="da-DK" dirty="0" err="1"/>
              <a:t>pilersaarusiorlusi</a:t>
            </a:r>
            <a:r>
              <a:rPr lang="da-DK" dirty="0"/>
              <a:t> </a:t>
            </a:r>
          </a:p>
          <a:p>
            <a:r>
              <a:rPr lang="da-DK" dirty="0"/>
              <a:t>2) </a:t>
            </a:r>
            <a:r>
              <a:rPr lang="da-DK" dirty="0" err="1"/>
              <a:t>eqqartorsiuk</a:t>
            </a:r>
            <a:r>
              <a:rPr lang="da-DK" dirty="0"/>
              <a:t> </a:t>
            </a:r>
            <a:r>
              <a:rPr lang="da-DK" dirty="0" err="1"/>
              <a:t>aalajangerlusilu</a:t>
            </a:r>
            <a:r>
              <a:rPr lang="da-DK" dirty="0"/>
              <a:t> </a:t>
            </a:r>
            <a:r>
              <a:rPr lang="da-DK" dirty="0" err="1"/>
              <a:t>qanoq</a:t>
            </a:r>
            <a:r>
              <a:rPr lang="da-DK" dirty="0"/>
              <a:t> </a:t>
            </a:r>
            <a:r>
              <a:rPr lang="da-DK" dirty="0" err="1"/>
              <a:t>periuseqassallusi</a:t>
            </a:r>
            <a:r>
              <a:rPr lang="da-DK" dirty="0"/>
              <a:t>, </a:t>
            </a:r>
            <a:r>
              <a:rPr lang="da-DK" dirty="0" err="1"/>
              <a:t>pinnguarneq</a:t>
            </a:r>
            <a:r>
              <a:rPr lang="da-DK" dirty="0"/>
              <a:t> </a:t>
            </a:r>
            <a:r>
              <a:rPr lang="da-DK" dirty="0" err="1"/>
              <a:t>aqqutigalugu</a:t>
            </a:r>
            <a:r>
              <a:rPr lang="da-DK" dirty="0"/>
              <a:t> </a:t>
            </a:r>
            <a:r>
              <a:rPr lang="da-DK" dirty="0" err="1"/>
              <a:t>ataatsimoornerulersitserusuppisi</a:t>
            </a:r>
            <a:r>
              <a:rPr lang="da-DK" dirty="0"/>
              <a:t>? </a:t>
            </a:r>
            <a:r>
              <a:rPr lang="da-DK" dirty="0" err="1"/>
              <a:t>Imaluunniit</a:t>
            </a:r>
            <a:r>
              <a:rPr lang="da-DK" dirty="0"/>
              <a:t> </a:t>
            </a:r>
            <a:r>
              <a:rPr lang="da-DK" dirty="0" err="1"/>
              <a:t>pimmatiginninneq</a:t>
            </a:r>
            <a:r>
              <a:rPr lang="da-DK" dirty="0"/>
              <a:t> </a:t>
            </a:r>
            <a:r>
              <a:rPr lang="da-DK" dirty="0" err="1"/>
              <a:t>akiorniarlugu</a:t>
            </a:r>
            <a:r>
              <a:rPr lang="da-DK" dirty="0"/>
              <a:t> </a:t>
            </a:r>
            <a:r>
              <a:rPr lang="da-DK" dirty="0" err="1"/>
              <a:t>killilliillusi</a:t>
            </a:r>
            <a:r>
              <a:rPr lang="da-DK" dirty="0"/>
              <a:t>? </a:t>
            </a:r>
          </a:p>
          <a:p>
            <a:r>
              <a:rPr lang="da-DK" dirty="0"/>
              <a:t>3) </a:t>
            </a:r>
            <a:r>
              <a:rPr lang="da-DK" dirty="0" err="1"/>
              <a:t>aalajangiussarsi</a:t>
            </a:r>
            <a:r>
              <a:rPr lang="da-DK" dirty="0"/>
              <a:t> </a:t>
            </a:r>
            <a:r>
              <a:rPr lang="da-DK" dirty="0" err="1"/>
              <a:t>iliuuseqarfigisiuk</a:t>
            </a:r>
            <a:r>
              <a:rPr lang="da-DK" dirty="0"/>
              <a:t>: </a:t>
            </a:r>
            <a:r>
              <a:rPr lang="da-DK" dirty="0" err="1"/>
              <a:t>assersuut</a:t>
            </a:r>
            <a:r>
              <a:rPr lang="da-DK" dirty="0"/>
              <a:t> ”</a:t>
            </a:r>
            <a:r>
              <a:rPr lang="da-DK" dirty="0" err="1"/>
              <a:t>Ullut</a:t>
            </a:r>
            <a:r>
              <a:rPr lang="da-DK" dirty="0"/>
              <a:t> 14-it </a:t>
            </a:r>
            <a:r>
              <a:rPr lang="da-DK" dirty="0" err="1"/>
              <a:t>tullittut</a:t>
            </a:r>
            <a:r>
              <a:rPr lang="da-DK" dirty="0"/>
              <a:t> Ivalo </a:t>
            </a:r>
            <a:r>
              <a:rPr lang="da-DK" dirty="0" err="1"/>
              <a:t>pinnguaqatigiinnut</a:t>
            </a:r>
            <a:r>
              <a:rPr lang="da-DK" dirty="0"/>
              <a:t> </a:t>
            </a:r>
            <a:r>
              <a:rPr lang="da-DK" dirty="0" err="1"/>
              <a:t>ilaatinnerussuarput</a:t>
            </a:r>
            <a:r>
              <a:rPr lang="da-DK" dirty="0"/>
              <a:t>, </a:t>
            </a:r>
            <a:r>
              <a:rPr lang="da-DK" dirty="0" err="1"/>
              <a:t>uagut</a:t>
            </a:r>
            <a:r>
              <a:rPr lang="da-DK" dirty="0"/>
              <a:t> sulisut </a:t>
            </a:r>
            <a:r>
              <a:rPr lang="da-DK" dirty="0" err="1"/>
              <a:t>ilutsinni</a:t>
            </a:r>
            <a:r>
              <a:rPr lang="da-DK" dirty="0"/>
              <a:t> </a:t>
            </a:r>
            <a:r>
              <a:rPr lang="da-DK" dirty="0" err="1"/>
              <a:t>tamanna</a:t>
            </a:r>
            <a:r>
              <a:rPr lang="da-DK" dirty="0"/>
              <a:t> </a:t>
            </a:r>
            <a:r>
              <a:rPr lang="da-DK" dirty="0" err="1"/>
              <a:t>pilersaarusiorfigissuarput</a:t>
            </a:r>
            <a:r>
              <a:rPr lang="da-DK" dirty="0"/>
              <a:t>”. </a:t>
            </a:r>
          </a:p>
          <a:p>
            <a:r>
              <a:rPr lang="da-DK" dirty="0"/>
              <a:t>4) </a:t>
            </a:r>
            <a:r>
              <a:rPr lang="da-DK" dirty="0" err="1"/>
              <a:t>angajoqqaat</a:t>
            </a:r>
            <a:r>
              <a:rPr lang="da-DK" dirty="0"/>
              <a:t> </a:t>
            </a:r>
            <a:r>
              <a:rPr lang="da-DK" dirty="0" err="1"/>
              <a:t>aggersarneqassapput</a:t>
            </a:r>
            <a:r>
              <a:rPr lang="da-DK" dirty="0"/>
              <a:t>, </a:t>
            </a:r>
            <a:r>
              <a:rPr lang="da-DK" dirty="0" err="1"/>
              <a:t>siullertut</a:t>
            </a:r>
            <a:r>
              <a:rPr lang="da-DK" dirty="0"/>
              <a:t> </a:t>
            </a:r>
            <a:r>
              <a:rPr lang="da-DK" dirty="0" err="1"/>
              <a:t>angajoqqaanut</a:t>
            </a:r>
            <a:r>
              <a:rPr lang="da-DK" dirty="0"/>
              <a:t> </a:t>
            </a:r>
            <a:r>
              <a:rPr lang="da-DK" dirty="0" err="1"/>
              <a:t>eqqartorsiuk</a:t>
            </a:r>
            <a:r>
              <a:rPr lang="da-DK" dirty="0"/>
              <a:t> </a:t>
            </a:r>
            <a:r>
              <a:rPr lang="da-DK" dirty="0" err="1"/>
              <a:t>paaqqinnittarfimmi</a:t>
            </a:r>
            <a:r>
              <a:rPr lang="da-DK" dirty="0"/>
              <a:t> </a:t>
            </a:r>
            <a:r>
              <a:rPr lang="da-DK" dirty="0" err="1"/>
              <a:t>periusissarsi</a:t>
            </a:r>
            <a:r>
              <a:rPr lang="da-DK" dirty="0"/>
              <a:t>, </a:t>
            </a:r>
            <a:r>
              <a:rPr lang="da-DK" dirty="0" err="1"/>
              <a:t>aappaattut</a:t>
            </a:r>
            <a:r>
              <a:rPr lang="da-DK" dirty="0"/>
              <a:t> </a:t>
            </a:r>
            <a:r>
              <a:rPr lang="da-DK" dirty="0" err="1"/>
              <a:t>angajoqqaat</a:t>
            </a:r>
            <a:r>
              <a:rPr lang="da-DK" dirty="0"/>
              <a:t> </a:t>
            </a:r>
            <a:r>
              <a:rPr lang="da-DK" dirty="0" err="1"/>
              <a:t>aperissuasi</a:t>
            </a:r>
            <a:r>
              <a:rPr lang="da-DK" dirty="0"/>
              <a:t> </a:t>
            </a:r>
            <a:r>
              <a:rPr lang="da-DK" dirty="0" err="1"/>
              <a:t>qanoq</a:t>
            </a:r>
            <a:r>
              <a:rPr lang="da-DK" dirty="0"/>
              <a:t> </a:t>
            </a:r>
            <a:r>
              <a:rPr lang="da-DK" dirty="0" err="1"/>
              <a:t>iliussanersut</a:t>
            </a:r>
            <a:r>
              <a:rPr lang="da-DK" dirty="0"/>
              <a:t> </a:t>
            </a:r>
            <a:r>
              <a:rPr lang="da-DK" dirty="0" err="1"/>
              <a:t>angerlarsimaffimminni</a:t>
            </a:r>
            <a:r>
              <a:rPr lang="da-DK" dirty="0"/>
              <a:t>. </a:t>
            </a:r>
          </a:p>
          <a:p>
            <a:r>
              <a:rPr lang="da-DK" dirty="0"/>
              <a:t>5) </a:t>
            </a:r>
            <a:r>
              <a:rPr lang="da-DK" dirty="0" err="1"/>
              <a:t>malitseqartitsineq</a:t>
            </a:r>
            <a:r>
              <a:rPr lang="da-DK" dirty="0"/>
              <a:t>. </a:t>
            </a:r>
            <a:r>
              <a:rPr lang="da-DK" dirty="0" err="1"/>
              <a:t>Meeqqap</a:t>
            </a:r>
            <a:r>
              <a:rPr lang="da-DK" dirty="0"/>
              <a:t> </a:t>
            </a:r>
            <a:r>
              <a:rPr lang="da-DK" dirty="0" err="1"/>
              <a:t>ulluinnarni</a:t>
            </a:r>
            <a:r>
              <a:rPr lang="da-DK" dirty="0"/>
              <a:t> </a:t>
            </a:r>
            <a:r>
              <a:rPr lang="da-DK" dirty="0" err="1"/>
              <a:t>inuunera</a:t>
            </a:r>
            <a:r>
              <a:rPr lang="da-DK" dirty="0"/>
              <a:t> </a:t>
            </a:r>
            <a:r>
              <a:rPr lang="da-DK" dirty="0" err="1"/>
              <a:t>malinnaavigisiuk</a:t>
            </a:r>
            <a:r>
              <a:rPr lang="da-DK" dirty="0"/>
              <a:t>. </a:t>
            </a:r>
            <a:r>
              <a:rPr lang="da-DK" dirty="0" err="1"/>
              <a:t>Suleqatisilu</a:t>
            </a:r>
            <a:r>
              <a:rPr lang="da-DK" dirty="0"/>
              <a:t> </a:t>
            </a:r>
            <a:r>
              <a:rPr lang="da-DK" dirty="0" err="1"/>
              <a:t>eqqartorsiuk</a:t>
            </a:r>
            <a:r>
              <a:rPr lang="da-DK" dirty="0"/>
              <a:t>: </a:t>
            </a:r>
            <a:r>
              <a:rPr lang="da-DK" dirty="0" err="1"/>
              <a:t>pitsanngoriaateqarpa</a:t>
            </a:r>
            <a:r>
              <a:rPr lang="da-DK" dirty="0"/>
              <a:t>? </a:t>
            </a:r>
            <a:r>
              <a:rPr lang="da-DK" dirty="0" err="1"/>
              <a:t>Pitsanngoriaateqanngippat</a:t>
            </a:r>
            <a:r>
              <a:rPr lang="da-DK" dirty="0"/>
              <a:t> </a:t>
            </a:r>
            <a:r>
              <a:rPr lang="da-DK" dirty="0" err="1"/>
              <a:t>suleriaqqinnissaq</a:t>
            </a:r>
            <a:r>
              <a:rPr lang="da-DK" dirty="0"/>
              <a:t> </a:t>
            </a:r>
            <a:r>
              <a:rPr lang="da-DK" dirty="0" err="1"/>
              <a:t>tulleq</a:t>
            </a:r>
            <a:r>
              <a:rPr lang="da-DK" dirty="0"/>
              <a:t> </a:t>
            </a:r>
            <a:r>
              <a:rPr lang="da-DK" dirty="0" err="1"/>
              <a:t>suussava</a:t>
            </a:r>
            <a:r>
              <a:rPr lang="da-DK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44665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096CF-467B-5423-E2A7-104113B4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Når I opdager, at et barn har det svært i børnegruppen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E513EC-0AEB-33B3-6A1D-C496628F5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1) Del din/jeres observation med kollegaerne.</a:t>
            </a:r>
          </a:p>
          <a:p>
            <a:r>
              <a:rPr lang="da-DK" dirty="0"/>
              <a:t>2) Drøft og beslut jer for at intervenere – og med hvad (fx </a:t>
            </a:r>
            <a:r>
              <a:rPr lang="da-DK" dirty="0" err="1"/>
              <a:t>legehjælp</a:t>
            </a:r>
            <a:r>
              <a:rPr lang="da-DK" dirty="0"/>
              <a:t> / markere et STOP for </a:t>
            </a:r>
            <a:r>
              <a:rPr lang="da-DK" dirty="0" err="1"/>
              <a:t>mobníngen</a:t>
            </a:r>
            <a:r>
              <a:rPr lang="da-DK" dirty="0"/>
              <a:t>)</a:t>
            </a:r>
          </a:p>
          <a:p>
            <a:r>
              <a:rPr lang="da-DK" dirty="0"/>
              <a:t>3) Handle på det I har besluttet. Meget ‘Hands on’. Fx: I de næste to uger hjælper vi Ivalo ind i de andres lege – og vi sætter selv lege i gang.</a:t>
            </a:r>
          </a:p>
          <a:p>
            <a:r>
              <a:rPr lang="da-DK" dirty="0"/>
              <a:t>4) Hvis barnet også har det dårligt derhjemme – kan I indkalde forældrene til en snak og her STARTE med at sige, hvad I vil gøre for barnet i institutionen – og HEREFTER spørge forældrene, hvad de kan/vil gøre derhjemme?</a:t>
            </a:r>
          </a:p>
          <a:p>
            <a:r>
              <a:rPr lang="da-DK" dirty="0"/>
              <a:t>5) Opfølgning. Hold øje med barnets institutionsliv i den kommende tid. Drøft med kollegaerne: Er det blevet bedre nu? Hvad kan vi mere gøre?</a:t>
            </a:r>
          </a:p>
        </p:txBody>
      </p:sp>
    </p:spTree>
    <p:extLst>
      <p:ext uri="{BB962C8B-B14F-4D97-AF65-F5344CB8AC3E}">
        <p14:creationId xmlns:p14="http://schemas.microsoft.com/office/powerpoint/2010/main" val="686388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4C811-B0E9-154D-6DE3-F666A64D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QUJANAQ / tak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00F774-B949-68A1-9675-A4270481B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221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D8548AB-83D9-BB44-3DA6-275B8F21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r>
              <a:rPr lang="da-DK" noProof="0"/>
              <a:t>1/3/20XX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5436924-9D5B-FAFC-6C4A-B6E956EB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sz="1000" noProof="0"/>
              <a:t>Eksempel på fodnotetekst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6F64A93-22D5-E756-FD2D-E8421CA1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1E4CB7-CB13-4810-BF18-BE31AFC64F93}" type="slidenum">
              <a:rPr lang="da-DK" noProof="0" smtClean="0"/>
              <a:pPr rtl="0"/>
              <a:t>4</a:t>
            </a:fld>
            <a:endParaRPr lang="da-DK" sz="1000" noProof="0"/>
          </a:p>
        </p:txBody>
      </p:sp>
      <p:pic>
        <p:nvPicPr>
          <p:cNvPr id="7" name="Billede 6" descr="Et billede, der indeholder tekst, skærmbillede, software, Computerikon&#10;&#10;Automatisk genereret beskrivelse">
            <a:extLst>
              <a:ext uri="{FF2B5EF4-FFF2-40B4-BE49-F238E27FC236}">
                <a16:creationId xmlns:a16="http://schemas.microsoft.com/office/drawing/2014/main" id="{4A1B6748-B0F8-F9BA-EFBD-723E110B0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7" y="241354"/>
            <a:ext cx="110744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8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9BA1C-2B90-D61B-3F51-DAC6E14C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Webinarip</a:t>
            </a:r>
            <a:r>
              <a:rPr lang="da-DK" dirty="0"/>
              <a:t> </a:t>
            </a:r>
            <a:r>
              <a:rPr lang="da-DK" dirty="0" err="1"/>
              <a:t>ingerlanga</a:t>
            </a:r>
            <a:r>
              <a:rPr lang="da-DK" dirty="0"/>
              <a:t> / Processen over webinaret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446976-EB40-CE10-5289-E2F7853DF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900" dirty="0"/>
              <a:t>- Karen: </a:t>
            </a:r>
            <a:r>
              <a:rPr lang="da-DK" sz="1900" dirty="0" err="1"/>
              <a:t>Isiginnittaaseq</a:t>
            </a:r>
            <a:r>
              <a:rPr lang="da-DK" sz="1900" dirty="0"/>
              <a:t> </a:t>
            </a:r>
            <a:r>
              <a:rPr lang="da-DK" sz="1900" dirty="0" err="1"/>
              <a:t>nutaaq</a:t>
            </a:r>
            <a:r>
              <a:rPr lang="da-DK" sz="1900" dirty="0"/>
              <a:t> / </a:t>
            </a:r>
            <a:r>
              <a:rPr lang="da-DK" sz="1900" i="1" dirty="0">
                <a:solidFill>
                  <a:schemeClr val="accent2"/>
                </a:solidFill>
              </a:rPr>
              <a:t>introducerer den nye mobbesyn + kort intro af kompasset</a:t>
            </a:r>
          </a:p>
          <a:p>
            <a:r>
              <a:rPr lang="da-DK" sz="1900" dirty="0"/>
              <a:t>- Helle: </a:t>
            </a:r>
            <a:r>
              <a:rPr lang="da-DK" sz="1900" dirty="0" err="1"/>
              <a:t>qulequttat</a:t>
            </a:r>
            <a:r>
              <a:rPr lang="da-DK" sz="1900" dirty="0"/>
              <a:t> </a:t>
            </a:r>
            <a:r>
              <a:rPr lang="da-DK" sz="1900" dirty="0" err="1"/>
              <a:t>assigiinngitsut</a:t>
            </a:r>
            <a:r>
              <a:rPr lang="da-DK" sz="1900" dirty="0"/>
              <a:t> / </a:t>
            </a:r>
            <a:r>
              <a:rPr lang="da-DK" sz="1900" i="1" dirty="0">
                <a:solidFill>
                  <a:schemeClr val="accent2"/>
                </a:solidFill>
              </a:rPr>
              <a:t>forskellige emner</a:t>
            </a:r>
          </a:p>
          <a:p>
            <a:r>
              <a:rPr lang="da-DK" sz="1900" i="1" dirty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da-DK" sz="1900" dirty="0" err="1"/>
              <a:t>Meeqqat</a:t>
            </a:r>
            <a:r>
              <a:rPr lang="da-DK" sz="1900" dirty="0"/>
              <a:t> </a:t>
            </a:r>
            <a:r>
              <a:rPr lang="da-DK" sz="1900" dirty="0" err="1"/>
              <a:t>ataatsimoorfiini</a:t>
            </a:r>
            <a:r>
              <a:rPr lang="da-DK" sz="1900" dirty="0"/>
              <a:t> </a:t>
            </a:r>
            <a:r>
              <a:rPr lang="da-DK" sz="1900" dirty="0" err="1"/>
              <a:t>Pimmatiginninneq</a:t>
            </a:r>
            <a:r>
              <a:rPr lang="da-DK" sz="1900" dirty="0"/>
              <a:t> – </a:t>
            </a:r>
            <a:r>
              <a:rPr lang="da-DK" sz="1900" dirty="0" err="1"/>
              <a:t>suli</a:t>
            </a:r>
            <a:r>
              <a:rPr lang="da-DK" sz="1900" dirty="0"/>
              <a:t> </a:t>
            </a:r>
            <a:r>
              <a:rPr lang="da-DK" sz="1900" dirty="0" err="1"/>
              <a:t>atualinngitsuni</a:t>
            </a:r>
            <a:r>
              <a:rPr lang="da-DK" sz="1900" dirty="0"/>
              <a:t> </a:t>
            </a:r>
            <a:r>
              <a:rPr lang="da-DK" sz="1900" dirty="0" err="1"/>
              <a:t>kiisalu</a:t>
            </a:r>
            <a:r>
              <a:rPr lang="da-DK" sz="1900" dirty="0"/>
              <a:t> </a:t>
            </a:r>
            <a:r>
              <a:rPr lang="da-DK" sz="1900" dirty="0" err="1"/>
              <a:t>ulluunerani</a:t>
            </a:r>
            <a:r>
              <a:rPr lang="da-DK" sz="1900" dirty="0"/>
              <a:t> </a:t>
            </a:r>
            <a:r>
              <a:rPr lang="da-DK" sz="1900" dirty="0" err="1"/>
              <a:t>ornittakkani</a:t>
            </a:r>
            <a:r>
              <a:rPr lang="da-DK" sz="1900" dirty="0"/>
              <a:t> / </a:t>
            </a:r>
            <a:r>
              <a:rPr lang="da-DK" sz="1900" i="1" dirty="0">
                <a:solidFill>
                  <a:schemeClr val="accent2"/>
                </a:solidFill>
              </a:rPr>
              <a:t>Mobning og børnefællesskaber – førskole</a:t>
            </a:r>
          </a:p>
          <a:p>
            <a:pPr lvl="1"/>
            <a:r>
              <a:rPr lang="da-DK" sz="1900" dirty="0" err="1"/>
              <a:t>Meeraaqqerivinni</a:t>
            </a:r>
            <a:r>
              <a:rPr lang="da-DK" sz="1900" dirty="0"/>
              <a:t>, </a:t>
            </a:r>
            <a:r>
              <a:rPr lang="da-DK" sz="1900" dirty="0" err="1"/>
              <a:t>meeqqerivinni</a:t>
            </a:r>
            <a:r>
              <a:rPr lang="da-DK" sz="1900" dirty="0"/>
              <a:t> </a:t>
            </a:r>
            <a:r>
              <a:rPr lang="da-DK" sz="1900" dirty="0" err="1"/>
              <a:t>kiisalu</a:t>
            </a:r>
            <a:r>
              <a:rPr lang="da-DK" sz="1900" dirty="0"/>
              <a:t> </a:t>
            </a:r>
            <a:r>
              <a:rPr lang="da-DK" sz="1900" dirty="0" err="1"/>
              <a:t>ulluunerani</a:t>
            </a:r>
            <a:r>
              <a:rPr lang="da-DK" sz="1900" dirty="0"/>
              <a:t> </a:t>
            </a:r>
            <a:r>
              <a:rPr lang="da-DK" sz="1900" dirty="0" err="1"/>
              <a:t>ornittakkani</a:t>
            </a:r>
            <a:r>
              <a:rPr lang="da-DK" sz="1900" dirty="0"/>
              <a:t> </a:t>
            </a:r>
            <a:r>
              <a:rPr lang="da-DK" sz="1900" dirty="0" err="1"/>
              <a:t>pimmatiginninnilersarneq</a:t>
            </a:r>
            <a:r>
              <a:rPr lang="da-DK" sz="1900" dirty="0"/>
              <a:t>  / </a:t>
            </a:r>
            <a:r>
              <a:rPr lang="da-DK" sz="1900" i="1" dirty="0">
                <a:solidFill>
                  <a:schemeClr val="accent2"/>
                </a:solidFill>
              </a:rPr>
              <a:t>Begyndende mobning i vuggestuer og børnehaver</a:t>
            </a:r>
          </a:p>
          <a:p>
            <a:pPr lvl="1"/>
            <a:r>
              <a:rPr lang="da-DK" sz="1900" dirty="0" err="1"/>
              <a:t>Meeraaqqerivinni</a:t>
            </a:r>
            <a:r>
              <a:rPr lang="da-DK" sz="1900" dirty="0"/>
              <a:t>, </a:t>
            </a:r>
            <a:r>
              <a:rPr lang="da-DK" sz="1900" dirty="0" err="1"/>
              <a:t>Meeqqerivinnilu</a:t>
            </a:r>
            <a:r>
              <a:rPr lang="da-DK" sz="1900" dirty="0"/>
              <a:t>  PIMMATIGINNINNILERSARNERMI ILISARNAATAASINNAASUT… / </a:t>
            </a:r>
            <a:r>
              <a:rPr lang="da-DK" sz="1900" i="1" dirty="0">
                <a:solidFill>
                  <a:schemeClr val="accent2"/>
                </a:solidFill>
              </a:rPr>
              <a:t>Tegn på MULIG begyndende mobning i vuggestuer og børnehaver…</a:t>
            </a:r>
          </a:p>
          <a:p>
            <a:pPr lvl="1"/>
            <a:r>
              <a:rPr lang="da-DK" sz="1900" dirty="0" err="1"/>
              <a:t>Ulluunerani</a:t>
            </a:r>
            <a:r>
              <a:rPr lang="da-DK" sz="1900" dirty="0"/>
              <a:t> </a:t>
            </a:r>
            <a:r>
              <a:rPr lang="da-DK" sz="1900" dirty="0" err="1"/>
              <a:t>ornittakkani</a:t>
            </a:r>
            <a:r>
              <a:rPr lang="da-DK" sz="1900" dirty="0"/>
              <a:t> </a:t>
            </a:r>
            <a:r>
              <a:rPr lang="da-DK" sz="1900" dirty="0" err="1"/>
              <a:t>pimmatiginninneq</a:t>
            </a:r>
            <a:r>
              <a:rPr lang="da-DK" sz="1900" dirty="0"/>
              <a:t> / </a:t>
            </a:r>
            <a:r>
              <a:rPr lang="da-DK" sz="1900" i="1" dirty="0">
                <a:solidFill>
                  <a:schemeClr val="accent2"/>
                </a:solidFill>
              </a:rPr>
              <a:t>Mobning i fritidstilbud</a:t>
            </a:r>
          </a:p>
          <a:p>
            <a:pPr lvl="1"/>
            <a:r>
              <a:rPr lang="da-DK" sz="1900" dirty="0" err="1"/>
              <a:t>Perorsaasut</a:t>
            </a:r>
            <a:r>
              <a:rPr lang="da-DK" sz="1900" dirty="0"/>
              <a:t> </a:t>
            </a:r>
            <a:r>
              <a:rPr lang="da-DK" sz="1900" dirty="0" err="1"/>
              <a:t>atassuteqarsinnaanerisa</a:t>
            </a:r>
            <a:r>
              <a:rPr lang="da-DK" sz="1900" dirty="0"/>
              <a:t> </a:t>
            </a:r>
            <a:r>
              <a:rPr lang="da-DK" sz="1900" dirty="0" err="1"/>
              <a:t>pingaassusaat</a:t>
            </a:r>
            <a:r>
              <a:rPr lang="da-DK" sz="1900" dirty="0"/>
              <a:t>  / </a:t>
            </a:r>
            <a:r>
              <a:rPr lang="da-DK" sz="1900" i="1" dirty="0">
                <a:solidFill>
                  <a:schemeClr val="accent2"/>
                </a:solidFill>
              </a:rPr>
              <a:t>Betydningen af pædagogernes relationskompetencer</a:t>
            </a:r>
          </a:p>
          <a:p>
            <a:pPr lvl="1"/>
            <a:r>
              <a:rPr lang="da-DK" sz="1900" dirty="0"/>
              <a:t>‘</a:t>
            </a:r>
            <a:r>
              <a:rPr lang="da-DK" sz="1900" dirty="0" err="1"/>
              <a:t>Kammagiittatoqaq</a:t>
            </a:r>
            <a:r>
              <a:rPr lang="da-DK" sz="1900" dirty="0"/>
              <a:t>’ </a:t>
            </a:r>
            <a:r>
              <a:rPr lang="da-DK" sz="1900" dirty="0" err="1"/>
              <a:t>Kammagiittalu</a:t>
            </a:r>
            <a:r>
              <a:rPr lang="da-DK" sz="1900" dirty="0"/>
              <a:t> </a:t>
            </a:r>
            <a:r>
              <a:rPr lang="da-DK" sz="1900" dirty="0" err="1"/>
              <a:t>nutaassaq</a:t>
            </a:r>
            <a:r>
              <a:rPr lang="da-DK" sz="1900" dirty="0"/>
              <a:t> / </a:t>
            </a:r>
            <a:r>
              <a:rPr lang="da-DK" sz="1900" i="1" dirty="0">
                <a:solidFill>
                  <a:schemeClr val="accent2"/>
                </a:solidFill>
              </a:rPr>
              <a:t>Gammel </a:t>
            </a:r>
            <a:r>
              <a:rPr lang="da-DK" sz="1900" i="1" dirty="0" err="1">
                <a:solidFill>
                  <a:schemeClr val="accent2"/>
                </a:solidFill>
              </a:rPr>
              <a:t>kammagiitta</a:t>
            </a:r>
            <a:r>
              <a:rPr lang="da-DK" sz="1900" i="1" dirty="0">
                <a:solidFill>
                  <a:schemeClr val="accent2"/>
                </a:solidFill>
              </a:rPr>
              <a:t> vs. Ny </a:t>
            </a:r>
            <a:r>
              <a:rPr lang="da-DK" sz="1900" i="1" dirty="0" err="1">
                <a:solidFill>
                  <a:schemeClr val="accent2"/>
                </a:solidFill>
              </a:rPr>
              <a:t>kammagiitta</a:t>
            </a:r>
            <a:endParaRPr lang="da-DK" sz="1900" i="1" dirty="0">
              <a:solidFill>
                <a:schemeClr val="accent2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594092-3F30-68BD-D767-ACB75B94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r>
              <a:rPr lang="da-DK" noProof="0"/>
              <a:t>1/3/20XX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7C24EA-8206-D3D1-AA4D-2013C117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sz="1000" noProof="0"/>
              <a:t>Eksempel på fodnotetekst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D0B5EB-2B50-E01D-03FE-9E6FCFA9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1E4CB7-CB13-4810-BF18-BE31AFC64F93}" type="slidenum">
              <a:rPr lang="da-DK" noProof="0" smtClean="0"/>
              <a:pPr rtl="0"/>
              <a:t>5</a:t>
            </a:fld>
            <a:endParaRPr lang="da-DK" sz="1000" noProof="0"/>
          </a:p>
        </p:txBody>
      </p:sp>
    </p:spTree>
    <p:extLst>
      <p:ext uri="{BB962C8B-B14F-4D97-AF65-F5344CB8AC3E}">
        <p14:creationId xmlns:p14="http://schemas.microsoft.com/office/powerpoint/2010/main" val="350425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643BC-F824-68B8-4C67-78FD06DF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Webinarip</a:t>
            </a:r>
            <a:r>
              <a:rPr lang="da-DK" dirty="0"/>
              <a:t> </a:t>
            </a:r>
            <a:r>
              <a:rPr lang="da-DK" dirty="0" err="1"/>
              <a:t>ingerlanga</a:t>
            </a:r>
            <a:r>
              <a:rPr lang="da-DK" dirty="0"/>
              <a:t> / Processen over webinaret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6EEE6B-2106-4E4F-A3AF-80F5F4AB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a-DK" dirty="0" err="1"/>
              <a:t>Eqimattani</a:t>
            </a:r>
            <a:r>
              <a:rPr lang="da-DK" dirty="0"/>
              <a:t> </a:t>
            </a:r>
            <a:r>
              <a:rPr lang="da-DK" dirty="0" err="1"/>
              <a:t>suliaqarneq</a:t>
            </a:r>
            <a:r>
              <a:rPr lang="da-DK" dirty="0"/>
              <a:t> / </a:t>
            </a:r>
            <a:r>
              <a:rPr lang="da-DK" i="1" dirty="0" err="1">
                <a:solidFill>
                  <a:schemeClr val="accent2"/>
                </a:solidFill>
              </a:rPr>
              <a:t>Casearbejde</a:t>
            </a:r>
            <a:r>
              <a:rPr lang="da-DK" i="1" dirty="0">
                <a:solidFill>
                  <a:schemeClr val="accent2"/>
                </a:solidFill>
              </a:rPr>
              <a:t> i grupper: </a:t>
            </a:r>
          </a:p>
          <a:p>
            <a:pPr lvl="1"/>
            <a:r>
              <a:rPr lang="da-DK" dirty="0" err="1"/>
              <a:t>Meeraaqqerivinni</a:t>
            </a:r>
            <a:r>
              <a:rPr lang="da-DK" dirty="0"/>
              <a:t>, </a:t>
            </a:r>
            <a:r>
              <a:rPr lang="da-DK" dirty="0" err="1"/>
              <a:t>meeqqerivinni</a:t>
            </a:r>
            <a:r>
              <a:rPr lang="da-DK" dirty="0"/>
              <a:t> </a:t>
            </a:r>
            <a:r>
              <a:rPr lang="da-DK" dirty="0" err="1"/>
              <a:t>ulluinnarnilu</a:t>
            </a:r>
            <a:r>
              <a:rPr lang="da-DK" dirty="0"/>
              <a:t> </a:t>
            </a:r>
            <a:r>
              <a:rPr lang="da-DK" dirty="0" err="1"/>
              <a:t>ornittakkani</a:t>
            </a:r>
            <a:r>
              <a:rPr lang="da-DK" dirty="0"/>
              <a:t> </a:t>
            </a:r>
            <a:r>
              <a:rPr lang="da-DK" dirty="0" err="1"/>
              <a:t>pimmatiginninneq</a:t>
            </a:r>
            <a:r>
              <a:rPr lang="da-DK" dirty="0"/>
              <a:t> </a:t>
            </a:r>
            <a:r>
              <a:rPr lang="da-DK" dirty="0" err="1"/>
              <a:t>qanoq</a:t>
            </a:r>
            <a:r>
              <a:rPr lang="da-DK" dirty="0"/>
              <a:t> </a:t>
            </a:r>
            <a:r>
              <a:rPr lang="da-DK" dirty="0" err="1"/>
              <a:t>unammillerneqarlunilu</a:t>
            </a:r>
            <a:r>
              <a:rPr lang="da-DK" dirty="0"/>
              <a:t> </a:t>
            </a:r>
            <a:r>
              <a:rPr lang="da-DK" dirty="0" err="1"/>
              <a:t>pinngitsoortinneqarsinnaava</a:t>
            </a:r>
            <a:r>
              <a:rPr lang="da-DK" dirty="0"/>
              <a:t>? / </a:t>
            </a:r>
            <a:r>
              <a:rPr lang="da-DK" i="1" dirty="0">
                <a:solidFill>
                  <a:schemeClr val="accent2"/>
                </a:solidFill>
              </a:rPr>
              <a:t>Hvordan udfordres og forebygges mobning i vuggestuer og børnehaver – </a:t>
            </a:r>
            <a:r>
              <a:rPr lang="da-DK" b="1" dirty="0"/>
              <a:t>Ivalo case</a:t>
            </a:r>
          </a:p>
          <a:p>
            <a:pPr lvl="1"/>
            <a:r>
              <a:rPr lang="da-DK" dirty="0" err="1"/>
              <a:t>Ataatsimut</a:t>
            </a:r>
            <a:r>
              <a:rPr lang="da-DK" dirty="0"/>
              <a:t> </a:t>
            </a:r>
            <a:r>
              <a:rPr lang="da-DK" dirty="0" err="1"/>
              <a:t>eqqartuineq</a:t>
            </a:r>
            <a:r>
              <a:rPr lang="da-DK" dirty="0"/>
              <a:t> / </a:t>
            </a:r>
            <a:r>
              <a:rPr lang="da-DK" i="1" dirty="0">
                <a:solidFill>
                  <a:schemeClr val="accent2"/>
                </a:solidFill>
              </a:rPr>
              <a:t>Fælles plenum </a:t>
            </a:r>
          </a:p>
          <a:p>
            <a:pPr marL="128016" lvl="1" indent="0">
              <a:buNone/>
            </a:pPr>
            <a:endParaRPr lang="da-DK" i="1" dirty="0">
              <a:solidFill>
                <a:schemeClr val="accent2"/>
              </a:solidFill>
            </a:endParaRPr>
          </a:p>
          <a:p>
            <a:pPr marL="128016" lvl="1" indent="0">
              <a:buNone/>
            </a:pPr>
            <a:endParaRPr lang="da-DK" i="1" dirty="0">
              <a:solidFill>
                <a:schemeClr val="accent2"/>
              </a:solidFill>
            </a:endParaRPr>
          </a:p>
          <a:p>
            <a:pPr marL="128016" lvl="1" indent="0">
              <a:buNone/>
            </a:pPr>
            <a:r>
              <a:rPr lang="da-DK" i="1" dirty="0"/>
              <a:t>-</a:t>
            </a:r>
            <a:r>
              <a:rPr lang="da-DK" i="1" dirty="0">
                <a:solidFill>
                  <a:schemeClr val="accent2"/>
                </a:solidFill>
              </a:rPr>
              <a:t> </a:t>
            </a:r>
            <a:r>
              <a:rPr lang="da-DK" dirty="0"/>
              <a:t>Helle: </a:t>
            </a:r>
            <a:r>
              <a:rPr lang="da-DK" dirty="0" err="1"/>
              <a:t>Kammagiittartoqaq</a:t>
            </a:r>
            <a:r>
              <a:rPr lang="da-DK" dirty="0"/>
              <a:t> </a:t>
            </a:r>
            <a:r>
              <a:rPr lang="da-DK" dirty="0" err="1"/>
              <a:t>nutaarlu</a:t>
            </a:r>
            <a:r>
              <a:rPr lang="da-DK" dirty="0"/>
              <a:t> </a:t>
            </a:r>
            <a:r>
              <a:rPr lang="da-DK" b="1" dirty="0"/>
              <a:t>/ </a:t>
            </a:r>
            <a:r>
              <a:rPr lang="da-DK" i="1" dirty="0">
                <a:solidFill>
                  <a:schemeClr val="accent2"/>
                </a:solidFill>
              </a:rPr>
              <a:t>Gammel </a:t>
            </a:r>
            <a:r>
              <a:rPr lang="da-DK" i="1" dirty="0" err="1">
                <a:solidFill>
                  <a:schemeClr val="accent2"/>
                </a:solidFill>
              </a:rPr>
              <a:t>kammagiitta</a:t>
            </a:r>
            <a:r>
              <a:rPr lang="da-DK" i="1" dirty="0">
                <a:solidFill>
                  <a:schemeClr val="accent2"/>
                </a:solidFill>
              </a:rPr>
              <a:t> vs. Ny </a:t>
            </a:r>
            <a:r>
              <a:rPr lang="da-DK" i="1" dirty="0" err="1">
                <a:solidFill>
                  <a:schemeClr val="accent2"/>
                </a:solidFill>
              </a:rPr>
              <a:t>kammagiitta</a:t>
            </a:r>
            <a:endParaRPr lang="da-DK" i="1" dirty="0">
              <a:solidFill>
                <a:schemeClr val="accent2"/>
              </a:solidFill>
            </a:endParaRPr>
          </a:p>
          <a:p>
            <a:pPr marL="128016" lvl="1" indent="0">
              <a:buNone/>
            </a:pPr>
            <a:r>
              <a:rPr lang="da-DK" b="1" dirty="0"/>
              <a:t>- </a:t>
            </a:r>
            <a:r>
              <a:rPr lang="da-DK" dirty="0"/>
              <a:t>Akpe: </a:t>
            </a:r>
            <a:r>
              <a:rPr lang="kl-GL" dirty="0"/>
              <a:t>meeqqamut isiginnittaaseq pimmatiginninneq pillugu periusissiami </a:t>
            </a:r>
            <a:r>
              <a:rPr lang="da-DK" dirty="0"/>
              <a:t>…../ </a:t>
            </a:r>
            <a:r>
              <a:rPr lang="da-DK" i="1" dirty="0">
                <a:solidFill>
                  <a:schemeClr val="accent2"/>
                </a:solidFill>
              </a:rPr>
              <a:t>Børnesyn i Den nationale strategi mod mobning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399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272EF-9346-722E-576B-E60FBEA3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l-GL" dirty="0"/>
              <a:t>Karen: </a:t>
            </a:r>
            <a:br>
              <a:rPr lang="kl-GL" dirty="0"/>
            </a:br>
            <a:r>
              <a:rPr lang="kl-GL" dirty="0"/>
              <a:t>Pimmatiginninnermut isiginnittaaseq nutaaq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379146-70BC-D3CA-C29D-D4130B751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l-GL" sz="2400" dirty="0">
                <a:latin typeface="Tw Cen MT" panose="020B0602020104020603" pitchFamily="34" charset="0"/>
              </a:rPr>
              <a:t>Pimmatiginninneq meeqqat kisimik ajornartorsiutiginngilaat – inuiaqatigiilli ajornartorsiutigaat. Meeqqat inersimasut ilaartarpaat (kopeertarpaat)</a:t>
            </a:r>
          </a:p>
          <a:p>
            <a:pPr marL="514350" indent="-514350">
              <a:buFont typeface="+mj-lt"/>
              <a:buAutoNum type="arabicPeriod"/>
            </a:pPr>
            <a:r>
              <a:rPr lang="kl-GL" sz="2400" dirty="0">
                <a:solidFill>
                  <a:srgbClr val="FF0000"/>
                </a:solidFill>
                <a:latin typeface="Tw Cen MT" panose="020B0602020104020603" pitchFamily="34" charset="0"/>
              </a:rPr>
              <a:t>Pimmatiginninneq ataatsimoorfinni ajattuineruvoq</a:t>
            </a:r>
          </a:p>
          <a:p>
            <a:pPr marL="514350" indent="-514350">
              <a:buFont typeface="+mj-lt"/>
              <a:buAutoNum type="arabicPeriod"/>
            </a:pPr>
            <a:r>
              <a:rPr lang="kl-GL" sz="2400" dirty="0">
                <a:latin typeface="Tw Cen MT" panose="020B0602020104020603" pitchFamily="34" charset="0"/>
              </a:rPr>
              <a:t>Pimmatiginninneq pilersarpoq, inooqatigiinni ataqatigiinneq  amigaataappat </a:t>
            </a:r>
            <a:r>
              <a:rPr lang="da-DK" sz="2400" b="0" i="0" u="none" strike="noStrike" baseline="0" dirty="0">
                <a:solidFill>
                  <a:srgbClr val="000000"/>
                </a:solidFill>
                <a:latin typeface="Tw Cen MT" panose="020B0602020104020603" pitchFamily="34" charset="0"/>
              </a:rPr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kl-GL" sz="2400" dirty="0">
                <a:latin typeface="Tw Cen MT" panose="020B0602020104020603" pitchFamily="34" charset="0"/>
              </a:rPr>
              <a:t>KIKKUT TAMARMIK pimmatigineqarsinnaapput</a:t>
            </a:r>
          </a:p>
          <a:p>
            <a:pPr marL="514350" indent="-514350">
              <a:buFont typeface="+mj-lt"/>
              <a:buAutoNum type="arabicPeriod"/>
            </a:pPr>
            <a:r>
              <a:rPr lang="kl-GL" sz="2400" dirty="0">
                <a:latin typeface="Tw Cen MT" panose="020B0602020104020603" pitchFamily="34" charset="0"/>
              </a:rPr>
              <a:t>Pimmatiginninneq appartinneqarsinnaavoq, akiorneqarsinnaavoq, millisarneqarsinnaavoq aamma piujunaartinneqarsinnaavoq </a:t>
            </a:r>
            <a:endParaRPr lang="da-DK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E67689-7EBD-0C0F-1BBA-AAF0EECB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r>
              <a:rPr lang="da-DK" noProof="0"/>
              <a:t>1/3/20XX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39691E-19C2-39BE-1839-A261B0DD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sz="1000" noProof="0"/>
              <a:t>Eksempel på fodnotetekst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1398F36-50D5-1C0A-1A29-FAE9529A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1E4CB7-CB13-4810-BF18-BE31AFC64F93}" type="slidenum">
              <a:rPr lang="da-DK" noProof="0" smtClean="0"/>
              <a:pPr rtl="0"/>
              <a:t>7</a:t>
            </a:fld>
            <a:endParaRPr lang="da-DK" sz="1000" noProof="0"/>
          </a:p>
        </p:txBody>
      </p:sp>
    </p:spTree>
    <p:extLst>
      <p:ext uri="{BB962C8B-B14F-4D97-AF65-F5344CB8AC3E}">
        <p14:creationId xmlns:p14="http://schemas.microsoft.com/office/powerpoint/2010/main" val="241651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3E3B8-8500-3104-64D4-7ABDA7CE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 dirty="0"/>
              <a:t>Karen: Nye øjne på mobning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0A1088-BF6E-877D-171E-C5E56B428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l-GL" sz="2400" dirty="0">
                <a:latin typeface="Tw Cen MT" panose="020B0602020104020603" pitchFamily="34" charset="0"/>
              </a:rPr>
              <a:t>Mobning er IKKE et børneproblem – men et samfundsproblem. Børn kopierer voksne</a:t>
            </a:r>
          </a:p>
          <a:p>
            <a:pPr marL="514350" indent="-514350">
              <a:buFont typeface="+mj-lt"/>
              <a:buAutoNum type="arabicPeriod"/>
            </a:pPr>
            <a:r>
              <a:rPr lang="kl-GL" sz="2400" dirty="0">
                <a:solidFill>
                  <a:srgbClr val="FF0000"/>
                </a:solidFill>
                <a:latin typeface="Tw Cen MT" panose="020B0602020104020603" pitchFamily="34" charset="0"/>
              </a:rPr>
              <a:t>Mobning er fællesskabsudstødelse</a:t>
            </a:r>
          </a:p>
          <a:p>
            <a:pPr marL="514350" indent="-514350">
              <a:buFont typeface="+mj-lt"/>
              <a:buAutoNum type="arabicPeriod"/>
            </a:pPr>
            <a:r>
              <a:rPr lang="kl-GL" sz="2400" dirty="0">
                <a:latin typeface="Tw Cen MT" panose="020B0602020104020603" pitchFamily="34" charset="0"/>
              </a:rPr>
              <a:t>Mobning opstår især der, hvor der mangler sammenhængskraft og meningsfuldhed</a:t>
            </a:r>
          </a:p>
          <a:p>
            <a:pPr marL="514350" indent="-514350">
              <a:buFont typeface="+mj-lt"/>
              <a:buAutoNum type="arabicPeriod"/>
            </a:pPr>
            <a:r>
              <a:rPr lang="kl-GL" sz="2400" dirty="0">
                <a:latin typeface="Tw Cen MT" panose="020B0602020104020603" pitchFamily="34" charset="0"/>
              </a:rPr>
              <a:t>ALLE kan blive ramt af mobning</a:t>
            </a:r>
          </a:p>
          <a:p>
            <a:pPr marL="514350" indent="-514350">
              <a:buFont typeface="+mj-lt"/>
              <a:buAutoNum type="arabicPeriod"/>
            </a:pPr>
            <a:r>
              <a:rPr lang="kl-GL" sz="2400" dirty="0">
                <a:latin typeface="Tw Cen MT" panose="020B0602020104020603" pitchFamily="34" charset="0"/>
              </a:rPr>
              <a:t>Mobning kan nedbringes, udfordres, minimieres og opløses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930F89-0689-45A0-EB0D-BFD7C157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r>
              <a:rPr lang="da-DK" noProof="0"/>
              <a:t>1/3/20XX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22CCF3-E4D5-C8B9-9CFA-6B338151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sz="1000" noProof="0"/>
              <a:t>Eksempel på fodnotetekst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3EA441-C9C9-1302-E628-A1BBCCE5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1E4CB7-CB13-4810-BF18-BE31AFC64F93}" type="slidenum">
              <a:rPr lang="da-DK" noProof="0" smtClean="0"/>
              <a:pPr rtl="0"/>
              <a:t>8</a:t>
            </a:fld>
            <a:endParaRPr lang="da-DK" sz="1000" noProof="0"/>
          </a:p>
        </p:txBody>
      </p:sp>
    </p:spTree>
    <p:extLst>
      <p:ext uri="{BB962C8B-B14F-4D97-AF65-F5344CB8AC3E}">
        <p14:creationId xmlns:p14="http://schemas.microsoft.com/office/powerpoint/2010/main" val="71400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plakat, logo, cirkel&#10;&#10;Automatisk genereret beskrivelse">
            <a:extLst>
              <a:ext uri="{FF2B5EF4-FFF2-40B4-BE49-F238E27FC236}">
                <a16:creationId xmlns:a16="http://schemas.microsoft.com/office/drawing/2014/main" id="{0E6A102E-28B7-CD16-D1B0-175AD2BBB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14" y="804333"/>
            <a:ext cx="3976368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96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2769</TotalTime>
  <Words>2029</Words>
  <Application>Microsoft Office PowerPoint</Application>
  <PresentationFormat>Widescreen</PresentationFormat>
  <Paragraphs>205</Paragraphs>
  <Slides>37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37</vt:i4>
      </vt:variant>
    </vt:vector>
  </HeadingPairs>
  <TitlesOfParts>
    <vt:vector size="45" baseType="lpstr">
      <vt:lpstr>Aptos</vt:lpstr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Helle R. Hansen Karen MAthiesen Ane-Kathrine Petersen   Ilinniartitaanermut Aqutsisoqarfik / Uddannelsesstyrelsen </vt:lpstr>
      <vt:lpstr>Intro – velkommen </vt:lpstr>
      <vt:lpstr>De praktiske </vt:lpstr>
      <vt:lpstr>PowerPoint-præsentation</vt:lpstr>
      <vt:lpstr>Webinarip ingerlanga / Processen over webinaret 1</vt:lpstr>
      <vt:lpstr>Webinarip ingerlanga / Processen over webinaret 2</vt:lpstr>
      <vt:lpstr>Karen:  Pimmatiginninnermut isiginnittaaseq nutaaq </vt:lpstr>
      <vt:lpstr>Karen: Nye øjne på mobning </vt:lpstr>
      <vt:lpstr>PowerPoint-præsentation</vt:lpstr>
      <vt:lpstr>PowerPoint-præsentation</vt:lpstr>
      <vt:lpstr>Meeqqat ataatsimoorfiini Pimmatiginninneq – suli atualinngitsuni kiisalu ulluunerani ornittakkani</vt:lpstr>
      <vt:lpstr>Mobning og børnefællesskaber - førskole</vt:lpstr>
      <vt:lpstr>1) Meeraaqqerivinni, meeqqerivinni kiisalu ulluunerani ornittakkani pimmatiginnilersarneq</vt:lpstr>
      <vt:lpstr>1) Begyndende mobning i vuggestuer og børnehaver </vt:lpstr>
      <vt:lpstr>Meeraaqqerivinni, Meeqqerivinnilu  PIMMATIGINNILERSARNERMI ILISARNAATAASINNAASUT…</vt:lpstr>
      <vt:lpstr>Tegn på MULIG begyndende mobning i vuggestuer og børnehaver…</vt:lpstr>
      <vt:lpstr>Ulluunerani ornittakkani pimmatiginninneq</vt:lpstr>
      <vt:lpstr>Mobning i fritidstilbud</vt:lpstr>
      <vt:lpstr>2) Perorsaasut atassuteqarsinnaanerisa pingaassusaat </vt:lpstr>
      <vt:lpstr>2) Betydningen af pædagogernes relationskompetencer </vt:lpstr>
      <vt:lpstr>   3) Meeraaqqerivinni, meeqqerivinni, ulluuneranilu ornittakkani pimmatigininneq qanoq unammillerneqarsinnaava pinaveersaartinneqarsinnaavalu.     </vt:lpstr>
      <vt:lpstr> 3) Hvordan udfordres og forebygges mobning i vuggestuer, børnehaver og fritidstilbuddet    </vt:lpstr>
      <vt:lpstr>20 minutter (med pause)</vt:lpstr>
      <vt:lpstr>Eqimattani suleriusissaq / Gruppe arbejde praktisk</vt:lpstr>
      <vt:lpstr>Pisimasoq – Ivalu pinnguaqatigiumaneqanngilaq</vt:lpstr>
      <vt:lpstr>Ingen vil lege med Ivalo – en case</vt:lpstr>
      <vt:lpstr>Eqimattat marluk saqqummiissapput / 2 grupper fremlægger (en fra børnehave en fra fritidstilbuddet) </vt:lpstr>
      <vt:lpstr>4) ‘Kammagiittatoqaq’ Kammagiittalu nutaassaq / ‘Gammel’ og ny Kammagiitta </vt:lpstr>
      <vt:lpstr>Dronning Mary Fonden</vt:lpstr>
      <vt:lpstr>suli ‘Kammagiittatoqaq’ atorsiuk - Brug stadig ‘gammel’ Kammagiitta </vt:lpstr>
      <vt:lpstr>Kammagiitta nutaaq  (Kammagiitta 2,0)</vt:lpstr>
      <vt:lpstr>Ny Kammagiitta (Kammagiitta 2,0)</vt:lpstr>
      <vt:lpstr>meeqqamut isiginnittaatsimut tunngasoq Pimmatiginninneq pillugu periusissiami …..</vt:lpstr>
      <vt:lpstr>Børnesyn i Den nationale strategi mod mobning…..</vt:lpstr>
      <vt:lpstr>Meeqqat akornanni Meeraq aliasuuteqartoq/peqataatinneqanngittoq takugussiuk   </vt:lpstr>
      <vt:lpstr>Når I opdager, at et barn har det svært i børnegruppen</vt:lpstr>
      <vt:lpstr>QUJANAQ / tak 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Mobbesager – hvordan? 4 afsnit</dc:title>
  <dc:creator>Helle Rabøl Hansen</dc:creator>
  <cp:lastModifiedBy>Ane-Kathrine Petersen</cp:lastModifiedBy>
  <cp:revision>18</cp:revision>
  <dcterms:created xsi:type="dcterms:W3CDTF">2024-02-20T14:34:11Z</dcterms:created>
  <dcterms:modified xsi:type="dcterms:W3CDTF">2024-02-26T17:06:41Z</dcterms:modified>
</cp:coreProperties>
</file>