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83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82" r:id="rId26"/>
    <p:sldId id="279" r:id="rId27"/>
    <p:sldId id="280" r:id="rId28"/>
    <p:sldId id="281" r:id="rId29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148FC-A0C4-4E67-B1FC-1347E39B6015}" type="datetimeFigureOut">
              <a:rPr lang="da-DK" smtClean="0"/>
              <a:t>25-08-2015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99D213B-1983-40F8-B8B4-1CB601C83F0A}" type="slidenum">
              <a:rPr lang="da-DK" smtClean="0"/>
              <a:t>‹nr.›</a:t>
            </a:fld>
            <a:endParaRPr lang="da-DK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148FC-A0C4-4E67-B1FC-1347E39B6015}" type="datetimeFigureOut">
              <a:rPr lang="da-DK" smtClean="0"/>
              <a:t>25-08-2015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D213B-1983-40F8-B8B4-1CB601C83F0A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148FC-A0C4-4E67-B1FC-1347E39B6015}" type="datetimeFigureOut">
              <a:rPr lang="da-DK" smtClean="0"/>
              <a:t>25-08-2015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D213B-1983-40F8-B8B4-1CB601C83F0A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148FC-A0C4-4E67-B1FC-1347E39B6015}" type="datetimeFigureOut">
              <a:rPr lang="da-DK" smtClean="0"/>
              <a:t>25-08-2015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D213B-1983-40F8-B8B4-1CB601C83F0A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148FC-A0C4-4E67-B1FC-1347E39B6015}" type="datetimeFigureOut">
              <a:rPr lang="da-DK" smtClean="0"/>
              <a:t>25-08-2015</a:t>
            </a:fld>
            <a:endParaRPr lang="da-DK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D213B-1983-40F8-B8B4-1CB601C83F0A}" type="slidenum">
              <a:rPr lang="da-DK" smtClean="0"/>
              <a:t>‹nr.›</a:t>
            </a:fld>
            <a:endParaRPr lang="da-DK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148FC-A0C4-4E67-B1FC-1347E39B6015}" type="datetimeFigureOut">
              <a:rPr lang="da-DK" smtClean="0"/>
              <a:t>25-08-2015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D213B-1983-40F8-B8B4-1CB601C83F0A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148FC-A0C4-4E67-B1FC-1347E39B6015}" type="datetimeFigureOut">
              <a:rPr lang="da-DK" smtClean="0"/>
              <a:t>25-08-2015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D213B-1983-40F8-B8B4-1CB601C83F0A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148FC-A0C4-4E67-B1FC-1347E39B6015}" type="datetimeFigureOut">
              <a:rPr lang="da-DK" smtClean="0"/>
              <a:t>25-08-2015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D213B-1983-40F8-B8B4-1CB601C83F0A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148FC-A0C4-4E67-B1FC-1347E39B6015}" type="datetimeFigureOut">
              <a:rPr lang="da-DK" smtClean="0"/>
              <a:t>25-08-2015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D213B-1983-40F8-B8B4-1CB601C83F0A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148FC-A0C4-4E67-B1FC-1347E39B6015}" type="datetimeFigureOut">
              <a:rPr lang="da-DK" smtClean="0"/>
              <a:t>25-08-2015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D213B-1983-40F8-B8B4-1CB601C83F0A}" type="slidenum">
              <a:rPr lang="da-DK" smtClean="0"/>
              <a:t>‹nr.›</a:t>
            </a:fld>
            <a:endParaRPr lang="da-DK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 smtClean="0"/>
              <a:t>Klik på ikonet for at tilføje et billede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148FC-A0C4-4E67-B1FC-1347E39B6015}" type="datetimeFigureOut">
              <a:rPr lang="da-DK" smtClean="0"/>
              <a:t>25-08-2015</a:t>
            </a:fld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D213B-1983-40F8-B8B4-1CB601C83F0A}" type="slidenum">
              <a:rPr lang="da-DK" smtClean="0"/>
              <a:t>‹nr.›</a:t>
            </a:fld>
            <a:endParaRPr lang="da-DK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E7E148FC-A0C4-4E67-B1FC-1347E39B6015}" type="datetimeFigureOut">
              <a:rPr lang="da-DK" smtClean="0"/>
              <a:t>25-08-2015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799D213B-1983-40F8-B8B4-1CB601C83F0A}" type="slidenum">
              <a:rPr lang="da-DK" smtClean="0"/>
              <a:t>‹nr.›</a:t>
            </a:fld>
            <a:endParaRPr lang="da-DK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da-DK" dirty="0" smtClean="0"/>
              <a:t>August/september 2015   Eva Pilgaard Haue</a:t>
            </a:r>
            <a:endParaRPr lang="da-DK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sz="2800" dirty="0" smtClean="0"/>
              <a:t>Pædagogikum</a:t>
            </a:r>
            <a:br>
              <a:rPr lang="da-DK" sz="2800" dirty="0" smtClean="0"/>
            </a:br>
            <a:r>
              <a:rPr lang="da-DK" sz="2800" dirty="0" smtClean="0"/>
              <a:t>Kursus for Nye tilsynsførende</a:t>
            </a:r>
            <a:endParaRPr lang="da-DK" sz="2800" dirty="0"/>
          </a:p>
        </p:txBody>
      </p:sp>
    </p:spTree>
    <p:extLst>
      <p:ext uri="{BB962C8B-B14F-4D97-AF65-F5344CB8AC3E}">
        <p14:creationId xmlns:p14="http://schemas.microsoft.com/office/powerpoint/2010/main" val="34053444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Aktører i pædagogikum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-342900">
              <a:defRPr/>
            </a:pPr>
            <a:r>
              <a:rPr lang="da-DK" dirty="0"/>
              <a:t>Kandidat</a:t>
            </a:r>
          </a:p>
          <a:p>
            <a:pPr indent="-342900">
              <a:defRPr/>
            </a:pPr>
            <a:r>
              <a:rPr lang="da-DK" dirty="0"/>
              <a:t>Skolen</a:t>
            </a:r>
          </a:p>
          <a:p>
            <a:pPr marL="938213" lvl="1" indent="-342900">
              <a:defRPr/>
            </a:pPr>
            <a:r>
              <a:rPr lang="da-DK" sz="1600" dirty="0"/>
              <a:t>Skolens leder</a:t>
            </a:r>
          </a:p>
          <a:p>
            <a:pPr marL="938213" lvl="1" indent="-342900">
              <a:defRPr/>
            </a:pPr>
            <a:r>
              <a:rPr lang="da-DK" sz="1600" dirty="0"/>
              <a:t>Kursusleder</a:t>
            </a:r>
          </a:p>
          <a:p>
            <a:pPr marL="938213" lvl="1" indent="-342900">
              <a:defRPr/>
            </a:pPr>
            <a:r>
              <a:rPr lang="da-DK" sz="1600" dirty="0"/>
              <a:t>Vejledere</a:t>
            </a:r>
          </a:p>
          <a:p>
            <a:pPr indent="-342900">
              <a:defRPr/>
            </a:pPr>
            <a:r>
              <a:rPr lang="da-DK" dirty="0" smtClean="0"/>
              <a:t>Departementet for </a:t>
            </a:r>
            <a:r>
              <a:rPr lang="da-DK" dirty="0"/>
              <a:t>U</a:t>
            </a:r>
            <a:r>
              <a:rPr lang="da-DK" dirty="0" smtClean="0"/>
              <a:t>ddannelse</a:t>
            </a:r>
            <a:endParaRPr lang="da-DK" sz="1000" dirty="0"/>
          </a:p>
          <a:p>
            <a:pPr marL="938213" lvl="1" indent="-342900">
              <a:defRPr/>
            </a:pPr>
            <a:r>
              <a:rPr lang="da-DK" sz="1600" dirty="0" smtClean="0"/>
              <a:t>Tilsynsførende (UVM)</a:t>
            </a:r>
          </a:p>
          <a:p>
            <a:pPr marL="938213" lvl="1" indent="-342900">
              <a:defRPr/>
            </a:pPr>
            <a:r>
              <a:rPr lang="da-DK" sz="1600" dirty="0" smtClean="0"/>
              <a:t>Bekendtgørelse mm.</a:t>
            </a:r>
            <a:endParaRPr lang="da-DK" sz="1600" dirty="0"/>
          </a:p>
          <a:p>
            <a:pPr indent="-342900">
              <a:defRPr/>
            </a:pPr>
            <a:r>
              <a:rPr lang="da-DK" dirty="0"/>
              <a:t>Udbyder af teoretisk </a:t>
            </a:r>
            <a:r>
              <a:rPr lang="da-DK" dirty="0" smtClean="0"/>
              <a:t>pædagogikum</a:t>
            </a:r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938720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Faglig kompetence §§ 33 + 34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a-DK" sz="2000" dirty="0" smtClean="0"/>
              <a:t>Rektor tildeler en lærer faglig kompetence</a:t>
            </a:r>
          </a:p>
          <a:p>
            <a:pPr marL="114300" indent="0">
              <a:buNone/>
            </a:pPr>
            <a:endParaRPr lang="da-DK" sz="2000" dirty="0"/>
          </a:p>
          <a:p>
            <a:pPr marL="114300" indent="0">
              <a:buNone/>
            </a:pPr>
            <a:r>
              <a:rPr lang="da-DK" sz="2000" b="1" dirty="0" smtClean="0"/>
              <a:t>Krav:</a:t>
            </a:r>
          </a:p>
          <a:p>
            <a:pPr>
              <a:buFontTx/>
              <a:buChar char="•"/>
              <a:defRPr/>
            </a:pPr>
            <a:r>
              <a:rPr lang="da-DK" altLang="da-DK" sz="2000" dirty="0"/>
              <a:t>Kandidatgrad eller </a:t>
            </a:r>
            <a:r>
              <a:rPr lang="da-DK" altLang="da-DK" sz="2000" dirty="0" smtClean="0"/>
              <a:t>tilsvarende </a:t>
            </a:r>
            <a:endParaRPr lang="da-DK" altLang="da-DK" sz="2000" dirty="0"/>
          </a:p>
          <a:p>
            <a:pPr>
              <a:buFontTx/>
              <a:buChar char="•"/>
              <a:defRPr/>
            </a:pPr>
            <a:r>
              <a:rPr lang="da-DK" altLang="da-DK" sz="2000" dirty="0"/>
              <a:t>Opfyldelse af faglige krav svarende til de faglige mindstekrav </a:t>
            </a:r>
            <a:r>
              <a:rPr lang="da-DK" altLang="da-DK" sz="2000" dirty="0" smtClean="0"/>
              <a:t>anført i bilag 2 + kravene i stk. 3</a:t>
            </a:r>
            <a:endParaRPr lang="da-DK" altLang="da-DK" sz="2000" dirty="0"/>
          </a:p>
          <a:p>
            <a:pPr>
              <a:buFontTx/>
              <a:buChar char="•"/>
              <a:defRPr/>
            </a:pPr>
            <a:r>
              <a:rPr lang="da-DK" altLang="da-DK" sz="2000" dirty="0"/>
              <a:t>Specielt for tekniske/teknologiske </a:t>
            </a:r>
            <a:r>
              <a:rPr lang="da-DK" altLang="da-DK" sz="2000" dirty="0" smtClean="0"/>
              <a:t>fag, naturvidenskabelige </a:t>
            </a:r>
            <a:r>
              <a:rPr lang="da-DK" altLang="da-DK" sz="2000" dirty="0"/>
              <a:t>+ erhvervsøkonomiske fag: 3½ års videregående studier + efterfølgende fagligt kvalificerende </a:t>
            </a:r>
            <a:r>
              <a:rPr lang="da-DK" altLang="da-DK" sz="2000" dirty="0" smtClean="0"/>
              <a:t>beskæftigelse /efteruddannelse</a:t>
            </a:r>
            <a:endParaRPr lang="da-DK" altLang="da-DK" sz="2000" dirty="0"/>
          </a:p>
          <a:p>
            <a:pPr>
              <a:buFontTx/>
              <a:buChar char="•"/>
              <a:defRPr/>
            </a:pPr>
            <a:r>
              <a:rPr lang="da-DK" altLang="da-DK" sz="2000" dirty="0"/>
              <a:t>Specielt for de erhvervsrelaterede fag: min. to års relevant erhvervserfaring</a:t>
            </a:r>
          </a:p>
          <a:p>
            <a:pPr>
              <a:buFontTx/>
              <a:buChar char="•"/>
              <a:defRPr/>
            </a:pPr>
            <a:r>
              <a:rPr lang="da-DK" altLang="da-DK" sz="2000" dirty="0"/>
              <a:t>I tvivl? Kontakt </a:t>
            </a:r>
            <a:r>
              <a:rPr lang="da-DK" altLang="da-DK" sz="2000" dirty="0" smtClean="0"/>
              <a:t>Departementet!</a:t>
            </a:r>
            <a:endParaRPr lang="da-DK" altLang="da-DK" sz="2000" dirty="0"/>
          </a:p>
          <a:p>
            <a:pPr>
              <a:buFontTx/>
              <a:buChar char="•"/>
              <a:defRPr/>
            </a:pPr>
            <a:endParaRPr lang="da-DK" altLang="da-DK" sz="2000" dirty="0">
              <a:solidFill>
                <a:schemeClr val="bg1"/>
              </a:solidFill>
            </a:endParaRPr>
          </a:p>
          <a:p>
            <a:endParaRPr lang="da-DK" sz="2000" dirty="0" smtClean="0"/>
          </a:p>
          <a:p>
            <a:pPr marL="114300" indent="0">
              <a:buNone/>
            </a:pPr>
            <a:endParaRPr lang="da-DK" b="1" dirty="0"/>
          </a:p>
        </p:txBody>
      </p:sp>
    </p:spTree>
    <p:extLst>
      <p:ext uri="{BB962C8B-B14F-4D97-AF65-F5344CB8AC3E}">
        <p14:creationId xmlns:p14="http://schemas.microsoft.com/office/powerpoint/2010/main" val="8776811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Problem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da-DK" dirty="0" smtClean="0"/>
          </a:p>
          <a:p>
            <a:pPr>
              <a:defRPr/>
            </a:pPr>
            <a:r>
              <a:rPr lang="da-DK" dirty="0" smtClean="0"/>
              <a:t>Grundlaget </a:t>
            </a:r>
            <a:r>
              <a:rPr lang="da-DK" dirty="0"/>
              <a:t>for faglig kompetence</a:t>
            </a:r>
          </a:p>
          <a:p>
            <a:pPr lvl="1">
              <a:defRPr/>
            </a:pPr>
            <a:r>
              <a:rPr lang="da-DK" dirty="0"/>
              <a:t>I skal ”tilse, at kandidaten har fornøden dokumentation for gennemført uddannelse”.</a:t>
            </a:r>
          </a:p>
          <a:p>
            <a:pPr lvl="1">
              <a:defRPr/>
            </a:pPr>
            <a:r>
              <a:rPr lang="da-DK" dirty="0"/>
              <a:t>Rektor kan skønne, men skal holde sig til de formelle krav.</a:t>
            </a:r>
          </a:p>
          <a:p>
            <a:pPr lvl="1">
              <a:defRPr/>
            </a:pPr>
            <a:r>
              <a:rPr lang="da-DK" dirty="0"/>
              <a:t>Vedr. evt. problemer send sagen til Departementet for Uddannelse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420389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Problem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da-DK" dirty="0"/>
              <a:t>Hvis kandidaten ikke har den faglige kompetence, kan kandidaten ikke fastansættes og dermed ikke komme i pædagogikum i faget</a:t>
            </a:r>
          </a:p>
          <a:p>
            <a:pPr>
              <a:defRPr/>
            </a:pPr>
            <a:r>
              <a:rPr lang="da-DK" dirty="0"/>
              <a:t>Generel manglende faglig kompetence betyder, at kandidaten kun kan ansættes i en tidsbegrænset stilling og for højst et år ad gangen</a:t>
            </a:r>
          </a:p>
          <a:p>
            <a:pPr>
              <a:defRPr/>
            </a:pPr>
            <a:r>
              <a:rPr lang="da-DK" dirty="0"/>
              <a:t>Den tidsbegrænsede stilling kan kun forlænges, hvis der </a:t>
            </a:r>
            <a:r>
              <a:rPr lang="da-DK" dirty="0" smtClean="0"/>
              <a:t>udarbejdes en studieplan §44</a:t>
            </a:r>
            <a:endParaRPr lang="da-DK" dirty="0"/>
          </a:p>
          <a:p>
            <a:pPr marL="0" indent="0">
              <a:buNone/>
              <a:defRPr/>
            </a:pPr>
            <a:endParaRPr lang="da-DK" dirty="0"/>
          </a:p>
          <a:p>
            <a:pPr marL="0" indent="0">
              <a:buNone/>
              <a:defRPr/>
            </a:pPr>
            <a:r>
              <a:rPr lang="da-DK" dirty="0">
                <a:solidFill>
                  <a:srgbClr val="C00000"/>
                </a:solidFill>
              </a:rPr>
              <a:t>Endnu et problem</a:t>
            </a:r>
          </a:p>
          <a:p>
            <a:pPr>
              <a:defRPr/>
            </a:pPr>
            <a:r>
              <a:rPr lang="da-DK" dirty="0"/>
              <a:t>Den manglende faglige kompetence bliver først opdaget undervejs i pædagogikumforløbet – hvad så?</a:t>
            </a:r>
          </a:p>
          <a:p>
            <a:pPr>
              <a:defRPr/>
            </a:pPr>
            <a:r>
              <a:rPr lang="da-DK" dirty="0"/>
              <a:t>Manglende formel kompetence</a:t>
            </a:r>
          </a:p>
          <a:p>
            <a:pPr lvl="1">
              <a:defRPr/>
            </a:pPr>
            <a:r>
              <a:rPr lang="da-DK" dirty="0"/>
              <a:t>For lavt indgangsniveau</a:t>
            </a:r>
          </a:p>
          <a:p>
            <a:pPr lvl="1">
              <a:defRPr/>
            </a:pPr>
            <a:r>
              <a:rPr lang="da-DK" dirty="0"/>
              <a:t>Manglende erhvervserfaring</a:t>
            </a:r>
          </a:p>
          <a:p>
            <a:pPr lvl="1">
              <a:defRPr/>
            </a:pPr>
            <a:r>
              <a:rPr lang="da-DK" dirty="0"/>
              <a:t>Manglende kursus i eksperimentelle fag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9056912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Merit for pædagogikum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indent="-342900">
              <a:buFontTx/>
              <a:buChar char="•"/>
            </a:pPr>
            <a:r>
              <a:rPr lang="da-DK" altLang="da-DK" dirty="0"/>
              <a:t>Kandidaten skal have dokumentation</a:t>
            </a:r>
          </a:p>
          <a:p>
            <a:pPr indent="-342900">
              <a:buFontTx/>
              <a:buChar char="•"/>
            </a:pPr>
            <a:r>
              <a:rPr lang="da-DK" altLang="da-DK" dirty="0"/>
              <a:t>Skolens leder skal, for så vidt angår teoretisk pædagogikum, indhente vejledende udtalelse fra </a:t>
            </a:r>
            <a:r>
              <a:rPr lang="da-DK" altLang="da-DK" dirty="0" smtClean="0"/>
              <a:t>det universitet, der er godkendt til at gennemføre teoretisk pædagogikum, </a:t>
            </a:r>
            <a:r>
              <a:rPr lang="da-DK" altLang="da-DK" dirty="0"/>
              <a:t>inden kandidaten tildeles merit. </a:t>
            </a:r>
          </a:p>
          <a:p>
            <a:pPr indent="-342900">
              <a:buFontTx/>
              <a:buChar char="•"/>
            </a:pPr>
            <a:r>
              <a:rPr lang="da-DK" altLang="da-DK" dirty="0" smtClean="0"/>
              <a:t>Ansøgning om merit skal indgives forud for pædagogikumforløbets påbegyndelse og (afgørelsen??) indberettes </a:t>
            </a:r>
            <a:r>
              <a:rPr lang="da-DK" altLang="da-DK" dirty="0"/>
              <a:t>til </a:t>
            </a:r>
            <a:r>
              <a:rPr lang="da-DK" altLang="da-DK" dirty="0" smtClean="0"/>
              <a:t>Departementet for Uddannelse. Departementet fastsætter en frist.</a:t>
            </a:r>
            <a:endParaRPr lang="da-DK" altLang="da-DK" dirty="0"/>
          </a:p>
          <a:p>
            <a:pPr indent="-342900">
              <a:buFontTx/>
              <a:buChar char="•"/>
            </a:pPr>
            <a:endParaRPr lang="da-DK" altLang="da-DK" dirty="0"/>
          </a:p>
          <a:p>
            <a:pPr indent="-342900"/>
            <a:r>
              <a:rPr lang="da-DK" altLang="da-DK" sz="2800" dirty="0">
                <a:solidFill>
                  <a:srgbClr val="C00000"/>
                </a:solidFill>
              </a:rPr>
              <a:t>Problem</a:t>
            </a:r>
          </a:p>
          <a:p>
            <a:pPr indent="-342900">
              <a:buFontTx/>
              <a:buChar char="•"/>
            </a:pPr>
            <a:r>
              <a:rPr lang="da-DK" altLang="da-DK" dirty="0"/>
              <a:t>Folkeskolelærer giver normalt alene merit for </a:t>
            </a:r>
            <a:r>
              <a:rPr lang="da-DK" altLang="da-DK" dirty="0" smtClean="0"/>
              <a:t>dele af almen </a:t>
            </a:r>
            <a:r>
              <a:rPr lang="da-DK" altLang="da-DK" dirty="0"/>
              <a:t>pæd. </a:t>
            </a:r>
            <a:r>
              <a:rPr lang="da-DK" altLang="da-DK" dirty="0" smtClean="0"/>
              <a:t>Og ikke for praktisk pædagogikum</a:t>
            </a:r>
            <a:endParaRPr lang="da-DK" altLang="da-DK" dirty="0"/>
          </a:p>
          <a:p>
            <a:pPr indent="-342900">
              <a:buFontTx/>
              <a:buChar char="•"/>
            </a:pPr>
            <a:r>
              <a:rPr lang="da-DK" altLang="da-DK" dirty="0"/>
              <a:t>Merit for </a:t>
            </a:r>
            <a:r>
              <a:rPr lang="da-DK" altLang="da-DK" dirty="0" smtClean="0"/>
              <a:t>pædagogikum (bortset fra fagdidaktik) </a:t>
            </a:r>
            <a:r>
              <a:rPr lang="da-DK" altLang="da-DK" dirty="0"/>
              <a:t>jf. </a:t>
            </a:r>
            <a:r>
              <a:rPr lang="da-DK" altLang="da-DK" dirty="0" smtClean="0"/>
              <a:t>§37 </a:t>
            </a:r>
            <a:r>
              <a:rPr lang="da-DK" altLang="da-DK" dirty="0"/>
              <a:t>kun ved betydelig undervisningserfaring på gymnasialt eller højere niveau ( 6-8 år)</a:t>
            </a:r>
          </a:p>
          <a:p>
            <a:pPr indent="-342900">
              <a:buFontTx/>
              <a:buChar char="•"/>
            </a:pPr>
            <a:r>
              <a:rPr lang="da-DK" altLang="da-DK" dirty="0"/>
              <a:t>Merit for dele af praktisk pædagogikum?</a:t>
            </a:r>
          </a:p>
          <a:p>
            <a:pPr indent="-342900">
              <a:buFontTx/>
              <a:buChar char="•"/>
            </a:pPr>
            <a:endParaRPr lang="da-DK" altLang="da-DK" dirty="0"/>
          </a:p>
          <a:p>
            <a:pPr indent="-342900"/>
            <a:endParaRPr lang="da-DK" alt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814280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Kursusleder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57163" indent="-157163"/>
            <a:r>
              <a:rPr lang="da-DK" altLang="da-DK" dirty="0"/>
              <a:t>Tilrettelægger uddannelsesforløbet </a:t>
            </a:r>
          </a:p>
          <a:p>
            <a:pPr marL="157163" indent="-157163"/>
            <a:r>
              <a:rPr lang="da-DK" altLang="da-DK" dirty="0"/>
              <a:t>Sikrer på vegne af skolens ledelse, at der udarbejdes en uddannelsesplan, der som minimum skal indeholde:</a:t>
            </a:r>
          </a:p>
          <a:p>
            <a:pPr lvl="1"/>
            <a:r>
              <a:rPr lang="da-DK" altLang="da-DK" dirty="0"/>
              <a:t>kandidatens progression i </a:t>
            </a:r>
            <a:r>
              <a:rPr lang="da-DK" altLang="da-DK" dirty="0" smtClean="0"/>
              <a:t>praktikken, herunder supervisionen 1. år </a:t>
            </a:r>
            <a:endParaRPr lang="da-DK" altLang="da-DK" dirty="0"/>
          </a:p>
          <a:p>
            <a:pPr lvl="1"/>
            <a:r>
              <a:rPr lang="da-DK" altLang="da-DK" dirty="0"/>
              <a:t>forløb af kandidatens </a:t>
            </a:r>
            <a:r>
              <a:rPr lang="da-DK" altLang="da-DK" dirty="0" err="1"/>
              <a:t>egenundervisning</a:t>
            </a:r>
            <a:r>
              <a:rPr lang="da-DK" altLang="da-DK" dirty="0"/>
              <a:t> </a:t>
            </a:r>
          </a:p>
          <a:p>
            <a:pPr lvl="1"/>
            <a:r>
              <a:rPr lang="da-DK" altLang="da-DK" dirty="0"/>
              <a:t>andre pædagogiske aktiviteter på skolen</a:t>
            </a:r>
          </a:p>
          <a:p>
            <a:pPr lvl="1"/>
            <a:r>
              <a:rPr lang="da-DK" altLang="da-DK" dirty="0"/>
              <a:t>NB: Der SKAL laves uddannelsesplan </a:t>
            </a:r>
            <a:r>
              <a:rPr lang="da-DK" altLang="da-DK" dirty="0" smtClean="0"/>
              <a:t>fra begyndelsen af pædagogikumforløbet– </a:t>
            </a:r>
            <a:r>
              <a:rPr lang="da-DK" altLang="da-DK" dirty="0"/>
              <a:t>hvis starten af pædagogikum må udskydes, jf. § </a:t>
            </a:r>
            <a:r>
              <a:rPr lang="da-DK" altLang="da-DK" dirty="0" smtClean="0"/>
              <a:t>13</a:t>
            </a:r>
            <a:r>
              <a:rPr lang="da-DK" altLang="da-DK" dirty="0"/>
              <a:t>, laves en foreløbig uddannelsesplan med angivelse af bl.a. start- og sluttidspunkt for pædagogikum</a:t>
            </a:r>
          </a:p>
          <a:p>
            <a:pPr marL="157163" indent="-157163"/>
            <a:r>
              <a:rPr lang="da-DK" altLang="da-DK" dirty="0"/>
              <a:t>Er det formelle bindeled mellem kandidat, skole og tilsynsførende (samt vejledere)</a:t>
            </a:r>
          </a:p>
          <a:p>
            <a:pPr marL="157163" indent="-157163"/>
            <a:r>
              <a:rPr lang="da-DK" altLang="da-DK" dirty="0"/>
              <a:t>Skriver udkast til udtalelsen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924043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Problem - kursusleder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  <a:defRPr/>
            </a:pPr>
            <a:r>
              <a:rPr lang="da-DK" sz="2000" dirty="0"/>
              <a:t>Skal bidrage til at koble teori og praksis – </a:t>
            </a:r>
            <a:r>
              <a:rPr lang="da-DK" sz="2000" dirty="0" smtClean="0"/>
              <a:t>evalueringer og tilbagemeldinger </a:t>
            </a:r>
            <a:r>
              <a:rPr lang="da-DK" sz="2000" dirty="0"/>
              <a:t>viser, at det ikke sker i tilstrækkelig grad</a:t>
            </a:r>
          </a:p>
          <a:p>
            <a:pPr marL="0" indent="0">
              <a:buNone/>
              <a:defRPr/>
            </a:pPr>
            <a:endParaRPr lang="da-DK" sz="2000" dirty="0"/>
          </a:p>
          <a:p>
            <a:pPr lvl="1">
              <a:defRPr/>
            </a:pPr>
            <a:r>
              <a:rPr lang="da-DK" dirty="0"/>
              <a:t>Kursuslederne bør have større fokus på den pædagogiske del af opgaven frem for den organisatoriske</a:t>
            </a:r>
          </a:p>
          <a:p>
            <a:pPr lvl="1">
              <a:defRPr/>
            </a:pPr>
            <a:r>
              <a:rPr lang="da-DK" dirty="0"/>
              <a:t>Bør trække vejledningen af kandidaterne op på et ”overordnet, sammenbindende og mere almenpædagogisk niveau på tværs af vejledning i de enkelte fag” f.eks.</a:t>
            </a:r>
          </a:p>
          <a:p>
            <a:pPr lvl="2">
              <a:defRPr/>
            </a:pPr>
            <a:r>
              <a:rPr lang="da-DK" dirty="0"/>
              <a:t>forhold til differentieret undervisning</a:t>
            </a:r>
          </a:p>
          <a:p>
            <a:pPr lvl="2">
              <a:defRPr/>
            </a:pPr>
            <a:r>
              <a:rPr lang="da-DK" dirty="0"/>
              <a:t>vejledning og evaluering af elever</a:t>
            </a:r>
          </a:p>
          <a:p>
            <a:pPr lvl="1">
              <a:defRPr/>
            </a:pPr>
            <a:r>
              <a:rPr lang="da-DK" dirty="0"/>
              <a:t>Bør sikre progression i vejledningen. Uddannelsesplanen skal i højere grad bruges som planlægningsværktøj koordinerende og dynamisk </a:t>
            </a:r>
          </a:p>
          <a:p>
            <a:pPr lvl="1">
              <a:defRPr/>
            </a:pPr>
            <a:r>
              <a:rPr lang="da-DK" dirty="0" smtClean="0"/>
              <a:t>Tale </a:t>
            </a:r>
            <a:r>
              <a:rPr lang="da-DK" dirty="0"/>
              <a:t>med kandidaten om opgaven i teoretisk pædagogikum </a:t>
            </a:r>
          </a:p>
          <a:p>
            <a:pPr lvl="1">
              <a:defRPr/>
            </a:pPr>
            <a:r>
              <a:rPr lang="da-DK" dirty="0"/>
              <a:t>Bedømmer og vejleder – klargøre rolle i forskellige situationer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6786888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 smtClean="0"/>
              <a:t>Departementet for Uddannelse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7163" indent="-157163"/>
            <a:r>
              <a:rPr lang="da-DK" altLang="da-DK" dirty="0"/>
              <a:t>Lovgrundlag, bekendtgørelse og vejledning</a:t>
            </a:r>
          </a:p>
          <a:p>
            <a:pPr marL="157163" indent="-157163"/>
            <a:r>
              <a:rPr lang="da-DK" altLang="da-DK" dirty="0"/>
              <a:t>Beskikker tilsynsførende (</a:t>
            </a:r>
            <a:r>
              <a:rPr lang="da-DK" altLang="da-DK" dirty="0" err="1"/>
              <a:t>bitilsyn</a:t>
            </a:r>
            <a:r>
              <a:rPr lang="da-DK" altLang="da-DK" dirty="0" smtClean="0"/>
              <a:t>) (UVM)</a:t>
            </a:r>
            <a:endParaRPr lang="da-DK" altLang="da-DK" dirty="0"/>
          </a:p>
          <a:p>
            <a:pPr marL="157163" indent="-157163"/>
            <a:r>
              <a:rPr lang="da-DK" altLang="da-DK" dirty="0"/>
              <a:t>Rådgiver og vejleder skolens leder om fx faglig kompetence og merit for praktisk pædagogikum </a:t>
            </a:r>
          </a:p>
          <a:p>
            <a:pPr marL="157163" indent="-157163"/>
            <a:r>
              <a:rPr lang="da-DK" altLang="da-DK" dirty="0"/>
              <a:t>Fører tilsyn med uddannelsen</a:t>
            </a:r>
          </a:p>
          <a:p>
            <a:pPr marL="157163" indent="-157163"/>
            <a:r>
              <a:rPr lang="da-DK" altLang="da-DK" dirty="0" smtClean="0"/>
              <a:t>Kan </a:t>
            </a:r>
            <a:r>
              <a:rPr lang="da-DK" altLang="da-DK" dirty="0"/>
              <a:t>dispensere i særlige </a:t>
            </a:r>
            <a:r>
              <a:rPr lang="da-DK" altLang="da-DK" dirty="0" smtClean="0"/>
              <a:t>tilfælde?</a:t>
            </a:r>
            <a:endParaRPr lang="da-DK" altLang="da-DK" dirty="0"/>
          </a:p>
          <a:p>
            <a:pPr marL="157163" indent="-157163"/>
            <a:r>
              <a:rPr lang="da-DK" altLang="da-DK" dirty="0"/>
              <a:t>Afgør juridiske tvivlsspørgsmål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2253068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Tilsynspålægning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indent="-342900">
              <a:buFontTx/>
              <a:buChar char="•"/>
            </a:pPr>
            <a:r>
              <a:rPr lang="da-DK" altLang="da-DK" dirty="0"/>
              <a:t>Skolerne skal indberette ansatte i pædagogikum til </a:t>
            </a:r>
            <a:r>
              <a:rPr lang="da-DK" altLang="da-DK" dirty="0" smtClean="0"/>
              <a:t>Departementet for Uddannelse, </a:t>
            </a:r>
            <a:r>
              <a:rPr lang="da-DK" altLang="da-DK" dirty="0"/>
              <a:t>som </a:t>
            </a:r>
            <a:r>
              <a:rPr lang="da-DK" altLang="da-DK" dirty="0" smtClean="0"/>
              <a:t>pt. videreformidler </a:t>
            </a:r>
            <a:r>
              <a:rPr lang="da-DK" altLang="da-DK" dirty="0"/>
              <a:t>til UVM</a:t>
            </a:r>
          </a:p>
          <a:p>
            <a:pPr indent="-342900">
              <a:buFontTx/>
              <a:buChar char="•"/>
            </a:pPr>
            <a:r>
              <a:rPr lang="da-DK" altLang="da-DK" dirty="0"/>
              <a:t>Når </a:t>
            </a:r>
            <a:r>
              <a:rPr lang="da-DK" altLang="da-DK" dirty="0" smtClean="0"/>
              <a:t>indberetninger </a:t>
            </a:r>
            <a:r>
              <a:rPr lang="da-DK" altLang="da-DK" dirty="0"/>
              <a:t>er i hus, startes tilsynspålægningen</a:t>
            </a:r>
          </a:p>
          <a:p>
            <a:pPr indent="-342900">
              <a:buFontTx/>
              <a:buChar char="•"/>
            </a:pPr>
            <a:r>
              <a:rPr lang="da-DK" altLang="da-DK" dirty="0"/>
              <a:t>Mail om tildeling sendes til skolens leder, som skal sørge for at videreformidle til den tilsynsførende</a:t>
            </a:r>
          </a:p>
          <a:p>
            <a:pPr indent="-342900">
              <a:buFontTx/>
              <a:buChar char="•"/>
            </a:pPr>
            <a:r>
              <a:rPr lang="da-DK" altLang="da-DK" dirty="0"/>
              <a:t>Ikke alle tilsynsførende er i gang hvert år – fremgår også af det første beskikkelsesbrev, der er sendt ud</a:t>
            </a:r>
          </a:p>
          <a:p>
            <a:pPr indent="-342900">
              <a:buFontTx/>
              <a:buChar char="•"/>
            </a:pPr>
            <a:r>
              <a:rPr lang="da-DK" altLang="da-DK" dirty="0"/>
              <a:t>Den tilsynsførende kontaktes af pædagogikumskolen for at aftale det videre forløb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2784874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Tilsynsførende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da-DK" dirty="0"/>
              <a:t>Er </a:t>
            </a:r>
            <a:r>
              <a:rPr lang="da-DK" dirty="0" smtClean="0"/>
              <a:t>Departementets </a:t>
            </a:r>
            <a:r>
              <a:rPr lang="da-DK" dirty="0"/>
              <a:t>repræsentant</a:t>
            </a:r>
          </a:p>
          <a:p>
            <a:pPr>
              <a:defRPr/>
            </a:pPr>
            <a:r>
              <a:rPr lang="da-DK" dirty="0"/>
              <a:t>Tilser, at den nødvendige dokumentation </a:t>
            </a:r>
            <a:r>
              <a:rPr lang="da-DK" dirty="0" smtClean="0"/>
              <a:t>for den faglige kompetence er </a:t>
            </a:r>
            <a:r>
              <a:rPr lang="da-DK" dirty="0"/>
              <a:t>til stede</a:t>
            </a:r>
          </a:p>
          <a:p>
            <a:pPr>
              <a:defRPr/>
            </a:pPr>
            <a:r>
              <a:rPr lang="da-DK" dirty="0" smtClean="0"/>
              <a:t>Drøfter </a:t>
            </a:r>
            <a:r>
              <a:rPr lang="da-DK" dirty="0"/>
              <a:t>uddannelsesplanen </a:t>
            </a:r>
          </a:p>
          <a:p>
            <a:pPr>
              <a:defRPr/>
            </a:pPr>
            <a:r>
              <a:rPr lang="da-DK" dirty="0"/>
              <a:t>Afgør (med kursusleder) om kandidaten har bestået i forbindelse med </a:t>
            </a:r>
            <a:r>
              <a:rPr lang="da-DK" dirty="0" smtClean="0"/>
              <a:t>2. </a:t>
            </a:r>
            <a:r>
              <a:rPr lang="da-DK" dirty="0"/>
              <a:t>besøg</a:t>
            </a:r>
          </a:p>
          <a:p>
            <a:pPr>
              <a:defRPr/>
            </a:pPr>
            <a:r>
              <a:rPr lang="da-DK" dirty="0"/>
              <a:t>Udfærdiger udtalelsen (efter udkast)</a:t>
            </a:r>
          </a:p>
          <a:p>
            <a:pPr>
              <a:defRPr/>
            </a:pPr>
            <a:r>
              <a:rPr lang="da-DK" dirty="0"/>
              <a:t>Attesterer via underskrift på udtalelse (og </a:t>
            </a:r>
            <a:r>
              <a:rPr lang="da-DK" dirty="0" smtClean="0"/>
              <a:t>uddannelsesplan?), </a:t>
            </a:r>
            <a:r>
              <a:rPr lang="da-DK" dirty="0"/>
              <a:t>at kandidaten har bestået praktisk pædagogikum</a:t>
            </a:r>
          </a:p>
          <a:p>
            <a:pPr marL="0" indent="0">
              <a:buNone/>
              <a:defRPr/>
            </a:pPr>
            <a:endParaRPr lang="da-DK" dirty="0"/>
          </a:p>
          <a:p>
            <a:pPr marL="0" indent="0">
              <a:buNone/>
              <a:defRPr/>
            </a:pPr>
            <a:r>
              <a:rPr lang="da-DK" dirty="0" err="1"/>
              <a:t>Bitilsynsførende</a:t>
            </a:r>
            <a:endParaRPr lang="da-DK" dirty="0"/>
          </a:p>
          <a:p>
            <a:pPr>
              <a:defRPr/>
            </a:pPr>
            <a:r>
              <a:rPr lang="da-DK" dirty="0"/>
              <a:t>Bistår tilsynsførende </a:t>
            </a:r>
            <a:r>
              <a:rPr lang="da-DK" sz="2000" dirty="0"/>
              <a:t>i </a:t>
            </a:r>
            <a:r>
              <a:rPr lang="da-DK" dirty="0"/>
              <a:t>tilsynet med uddannelsen</a:t>
            </a:r>
          </a:p>
          <a:p>
            <a:pPr lvl="1">
              <a:defRPr/>
            </a:pPr>
            <a:r>
              <a:rPr lang="da-DK" sz="1800" dirty="0"/>
              <a:t>ved vurdering af, om kandidaten har bestået</a:t>
            </a:r>
          </a:p>
          <a:p>
            <a:pPr lvl="1">
              <a:defRPr/>
            </a:pPr>
            <a:r>
              <a:rPr lang="da-DK" sz="1800" dirty="0"/>
              <a:t>i udfærdigelsen af udtalelsen</a:t>
            </a:r>
            <a:endParaRPr lang="da-DK" dirty="0"/>
          </a:p>
          <a:p>
            <a:pPr>
              <a:defRPr/>
            </a:pPr>
            <a:r>
              <a:rPr lang="da-DK" dirty="0"/>
              <a:t>Deltager </a:t>
            </a:r>
            <a:r>
              <a:rPr lang="da-DK" dirty="0" smtClean="0"/>
              <a:t>i begge besøg ( DK kun to af tre besøg)</a:t>
            </a:r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745637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26128" y="408373"/>
            <a:ext cx="8260672" cy="716372"/>
          </a:xfrm>
        </p:spPr>
        <p:txBody>
          <a:bodyPr>
            <a:normAutofit/>
          </a:bodyPr>
          <a:lstStyle/>
          <a:p>
            <a:r>
              <a:rPr lang="da-DK" sz="2400" dirty="0" smtClean="0"/>
              <a:t>Program</a:t>
            </a:r>
            <a:endParaRPr lang="da-DK" sz="2400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7" y="1752600"/>
            <a:ext cx="5472608" cy="5046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715601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Tilsynsførendes opgaver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altLang="da-DK" sz="2800" dirty="0"/>
              <a:t>Skal vurdere </a:t>
            </a:r>
            <a:r>
              <a:rPr lang="da-DK" altLang="da-DK" sz="2800" dirty="0" smtClean="0"/>
              <a:t>kandidatens </a:t>
            </a:r>
            <a:r>
              <a:rPr lang="da-DK" altLang="da-DK" sz="2800" dirty="0"/>
              <a:t>evne til at:</a:t>
            </a:r>
          </a:p>
          <a:p>
            <a:pPr marL="0" indent="0"/>
            <a:endParaRPr lang="da-DK" altLang="da-DK" dirty="0"/>
          </a:p>
          <a:p>
            <a:pPr marL="0" indent="0"/>
            <a:r>
              <a:rPr lang="da-DK" altLang="da-DK" dirty="0"/>
              <a:t>planlægge, gennemføre og evaluere undervisningen</a:t>
            </a:r>
          </a:p>
          <a:p>
            <a:pPr marL="0" indent="0"/>
            <a:endParaRPr lang="da-DK" altLang="da-DK" dirty="0"/>
          </a:p>
          <a:p>
            <a:pPr marL="0" indent="0"/>
            <a:r>
              <a:rPr lang="da-DK" altLang="da-DK" dirty="0"/>
              <a:t>forbinde undervisningspraksis og teoretisk pædagogiske overvejelser, </a:t>
            </a:r>
            <a:r>
              <a:rPr lang="da-DK" altLang="da-DK" dirty="0" smtClean="0"/>
              <a:t>af </a:t>
            </a:r>
            <a:r>
              <a:rPr lang="da-DK" altLang="da-DK" dirty="0"/>
              <a:t>både almenpædagogisk og fagdidaktisk art</a:t>
            </a:r>
          </a:p>
          <a:p>
            <a:pPr marL="0" indent="0"/>
            <a:endParaRPr lang="da-DK" altLang="da-DK" dirty="0"/>
          </a:p>
          <a:p>
            <a:pPr marL="0" indent="0"/>
            <a:r>
              <a:rPr lang="da-DK" altLang="da-DK" dirty="0"/>
              <a:t>samarbejde om undervisningen og de øvrige opgaver på skolen (kursusleder/vejledere)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3562429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 smtClean="0"/>
              <a:t>Kandidaten og den tilsynsførende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7163" indent="-157163"/>
            <a:r>
              <a:rPr lang="da-DK" altLang="da-DK" sz="2000" dirty="0"/>
              <a:t>Kandidaten informerer tilsynsførende før besøg om bl.a.</a:t>
            </a:r>
          </a:p>
          <a:p>
            <a:pPr lvl="1"/>
            <a:r>
              <a:rPr lang="da-DK" altLang="da-DK" sz="1800" dirty="0"/>
              <a:t>Aktuelle forløb og anvendte </a:t>
            </a:r>
            <a:r>
              <a:rPr lang="da-DK" altLang="da-DK" sz="1800" dirty="0" err="1"/>
              <a:t>uv</a:t>
            </a:r>
            <a:r>
              <a:rPr lang="da-DK" altLang="da-DK" sz="1800" dirty="0"/>
              <a:t>-materialer</a:t>
            </a:r>
          </a:p>
          <a:p>
            <a:pPr lvl="1"/>
            <a:r>
              <a:rPr lang="da-DK" altLang="da-DK" sz="1800" dirty="0"/>
              <a:t>Planen for dagens undervisning</a:t>
            </a:r>
          </a:p>
          <a:p>
            <a:pPr lvl="1"/>
            <a:r>
              <a:rPr lang="da-DK" altLang="da-DK" sz="1800" dirty="0"/>
              <a:t>Særlige punkter til </a:t>
            </a:r>
            <a:r>
              <a:rPr lang="da-DK" altLang="da-DK" sz="1800" dirty="0" smtClean="0"/>
              <a:t>drøftelse</a:t>
            </a:r>
          </a:p>
          <a:p>
            <a:pPr marL="411480" lvl="1" indent="0">
              <a:buNone/>
            </a:pPr>
            <a:endParaRPr lang="da-DK" altLang="da-DK" dirty="0"/>
          </a:p>
          <a:p>
            <a:pPr marL="157163" indent="-157163"/>
            <a:r>
              <a:rPr lang="da-DK" altLang="da-DK" sz="2000" dirty="0"/>
              <a:t>Den tilsynsførende er en faglig og pædagogisk ressource</a:t>
            </a:r>
          </a:p>
          <a:p>
            <a:pPr marL="157163" indent="-157163"/>
            <a:endParaRPr lang="da-DK" altLang="da-DK" sz="2000" dirty="0"/>
          </a:p>
          <a:p>
            <a:pPr marL="157163" indent="-157163"/>
            <a:r>
              <a:rPr lang="da-DK" altLang="da-DK" sz="2000" dirty="0"/>
              <a:t>Den tilsynsførende er bedømmer men også garant for, at pædagogikumforløbet forløber i overensstemmelse med reglerne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13092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Problem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da-DK" dirty="0" smtClean="0"/>
          </a:p>
          <a:p>
            <a:pPr>
              <a:defRPr/>
            </a:pPr>
            <a:r>
              <a:rPr lang="da-DK" dirty="0" smtClean="0"/>
              <a:t>Problemer </a:t>
            </a:r>
            <a:r>
              <a:rPr lang="da-DK" dirty="0"/>
              <a:t>med kandidaten </a:t>
            </a:r>
          </a:p>
          <a:p>
            <a:pPr lvl="1">
              <a:defRPr/>
            </a:pPr>
            <a:r>
              <a:rPr lang="da-DK" dirty="0"/>
              <a:t>Den tilsynsførende </a:t>
            </a:r>
            <a:r>
              <a:rPr lang="da-DK" dirty="0" smtClean="0"/>
              <a:t>orienterer skolens leder. Er der fare for, at kandidaten ikke består, er det god skik at orientere kandidaten inden sidste </a:t>
            </a:r>
            <a:r>
              <a:rPr lang="da-DK" dirty="0" smtClean="0"/>
              <a:t>besøg</a:t>
            </a:r>
          </a:p>
          <a:p>
            <a:pPr lvl="1">
              <a:defRPr/>
            </a:pPr>
            <a:r>
              <a:rPr lang="da-DK" dirty="0" smtClean="0"/>
              <a:t>Mulighed for at indlægge et ekstra besøg?</a:t>
            </a:r>
            <a:endParaRPr lang="da-DK" dirty="0" smtClean="0"/>
          </a:p>
          <a:p>
            <a:pPr lvl="1">
              <a:defRPr/>
            </a:pPr>
            <a:r>
              <a:rPr lang="da-DK" dirty="0" smtClean="0"/>
              <a:t>Hvis </a:t>
            </a:r>
            <a:r>
              <a:rPr lang="da-DK" dirty="0"/>
              <a:t>man dumper til praktisk pædagogikum, hvad så?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24248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Tilsynsførende - problem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da-DK" dirty="0"/>
              <a:t>Opfattes som garant for, at tingene går ordentligt til</a:t>
            </a:r>
          </a:p>
          <a:p>
            <a:pPr lvl="1">
              <a:defRPr/>
            </a:pPr>
            <a:r>
              <a:rPr lang="da-DK" dirty="0"/>
              <a:t>uddannelsesplan </a:t>
            </a:r>
            <a:r>
              <a:rPr lang="da-DK" dirty="0" smtClean="0"/>
              <a:t>(timefordeling - belastning )</a:t>
            </a:r>
            <a:endParaRPr lang="da-DK" dirty="0"/>
          </a:p>
          <a:p>
            <a:pPr>
              <a:defRPr/>
            </a:pPr>
            <a:endParaRPr lang="da-DK" dirty="0"/>
          </a:p>
          <a:p>
            <a:pPr>
              <a:defRPr/>
            </a:pPr>
            <a:r>
              <a:rPr lang="da-DK" dirty="0"/>
              <a:t>Tilsynsførende har forskellige roller – alle skal (have lov til at komme) i spil</a:t>
            </a:r>
          </a:p>
          <a:p>
            <a:pPr lvl="1">
              <a:defRPr/>
            </a:pPr>
            <a:r>
              <a:rPr lang="da-DK" dirty="0"/>
              <a:t>bedømmer – inspirator – faglig ressourceperson - sparring</a:t>
            </a:r>
          </a:p>
          <a:p>
            <a:pPr>
              <a:defRPr/>
            </a:pPr>
            <a:endParaRPr lang="da-DK" dirty="0"/>
          </a:p>
          <a:p>
            <a:pPr>
              <a:defRPr/>
            </a:pPr>
            <a:r>
              <a:rPr lang="da-DK" dirty="0"/>
              <a:t>Bør være bekendt med teoretisk pædagogikum og bør i højere grad bringe almenpædagogiske og fagdidaktiske diskussioner ind i besøgene </a:t>
            </a:r>
          </a:p>
          <a:p>
            <a:pPr>
              <a:defRPr/>
            </a:pPr>
            <a:endParaRPr lang="da-DK" dirty="0"/>
          </a:p>
          <a:p>
            <a:pPr>
              <a:defRPr/>
            </a:pPr>
            <a:r>
              <a:rPr lang="da-DK" dirty="0"/>
              <a:t>Kan være et problem, når kandidater har undervist for mange </a:t>
            </a:r>
            <a:r>
              <a:rPr lang="da-DK" dirty="0" smtClean="0"/>
              <a:t>år på skolen. </a:t>
            </a:r>
            <a:endParaRPr lang="da-DK" dirty="0"/>
          </a:p>
          <a:p>
            <a:pPr marL="452438" lvl="1" indent="0">
              <a:buFontTx/>
              <a:buNone/>
              <a:defRPr/>
            </a:pPr>
            <a:r>
              <a:rPr lang="da-DK" dirty="0"/>
              <a:t>”Vi føler nogle gange, at kandidaten er fasttømret i et undervisningsteam, hvor vi kommer ude fra i forhold til teamet. Det er jeg lidt irriteret over, for skolerne har på en eller anden måde lavet en blåstempling på forhånd”.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0720805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Udtalelsen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da-DK" dirty="0"/>
              <a:t>Standpunktsbeskrivelse</a:t>
            </a:r>
          </a:p>
          <a:p>
            <a:pPr>
              <a:defRPr/>
            </a:pPr>
            <a:r>
              <a:rPr lang="da-DK" dirty="0"/>
              <a:t>En samlet udtalelse for alle kandidatens gymnasierelevante fag</a:t>
            </a:r>
          </a:p>
          <a:p>
            <a:pPr>
              <a:defRPr/>
            </a:pPr>
            <a:r>
              <a:rPr lang="da-DK" dirty="0"/>
              <a:t>Skal udtrykke, at kandidaten er bestået</a:t>
            </a:r>
          </a:p>
          <a:p>
            <a:pPr>
              <a:defRPr/>
            </a:pPr>
            <a:r>
              <a:rPr lang="da-DK" dirty="0"/>
              <a:t>Færdiggøres og læses op for til kandidaten</a:t>
            </a:r>
          </a:p>
          <a:p>
            <a:pPr>
              <a:defRPr/>
            </a:pPr>
            <a:r>
              <a:rPr lang="da-DK" dirty="0"/>
              <a:t>Mangler der f.eks. mindre </a:t>
            </a:r>
            <a:r>
              <a:rPr lang="da-DK" u="sng" dirty="0"/>
              <a:t>aftalt</a:t>
            </a:r>
            <a:r>
              <a:rPr lang="da-DK" dirty="0"/>
              <a:t> faglig supplering, anføres det på udtalelsen.</a:t>
            </a:r>
          </a:p>
          <a:p>
            <a:pPr marL="0" indent="0">
              <a:buNone/>
              <a:defRPr/>
            </a:pPr>
            <a:endParaRPr lang="da-DK" dirty="0"/>
          </a:p>
          <a:p>
            <a:pPr marL="0" indent="0">
              <a:buNone/>
              <a:defRPr/>
            </a:pPr>
            <a:r>
              <a:rPr lang="da-DK" dirty="0">
                <a:solidFill>
                  <a:srgbClr val="FF0000"/>
                </a:solidFill>
              </a:rPr>
              <a:t>Vigtigt!</a:t>
            </a:r>
          </a:p>
          <a:p>
            <a:pPr>
              <a:defRPr/>
            </a:pPr>
            <a:r>
              <a:rPr lang="da-DK" dirty="0"/>
              <a:t>Kandidaterne er ansatte              udtalelsen får en anden status:</a:t>
            </a:r>
          </a:p>
          <a:p>
            <a:pPr lvl="1">
              <a:defRPr/>
            </a:pPr>
            <a:r>
              <a:rPr lang="da-DK" dirty="0"/>
              <a:t>Meddelelse til skolens leder om kandidatens styrker og forbedringspotentialer</a:t>
            </a:r>
          </a:p>
          <a:p>
            <a:pPr lvl="1">
              <a:defRPr/>
            </a:pPr>
            <a:r>
              <a:rPr lang="da-DK" dirty="0"/>
              <a:t>Udtalelsen skal ikke være i et ”kodesprog”, men være klar og tydelig</a:t>
            </a:r>
          </a:p>
          <a:p>
            <a:pPr lvl="1">
              <a:defRPr/>
            </a:pPr>
            <a:r>
              <a:rPr lang="da-DK" dirty="0" smtClean="0"/>
              <a:t>Kandidater skal også kunne bruge udtalelsen uden for gymnasiesektoren </a:t>
            </a:r>
            <a:endParaRPr lang="da-DK" dirty="0"/>
          </a:p>
        </p:txBody>
      </p:sp>
      <p:sp>
        <p:nvSpPr>
          <p:cNvPr id="4" name="Højrepil 3"/>
          <p:cNvSpPr/>
          <p:nvPr/>
        </p:nvSpPr>
        <p:spPr>
          <a:xfrm>
            <a:off x="3919771" y="4105180"/>
            <a:ext cx="504055" cy="1211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470866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Problem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da-DK" dirty="0"/>
              <a:t>Hvad hvis der er stor forskel på kandidatens formåen i de forskellige fag?</a:t>
            </a:r>
          </a:p>
          <a:p>
            <a:pPr>
              <a:defRPr/>
            </a:pPr>
            <a:r>
              <a:rPr lang="da-DK" dirty="0"/>
              <a:t>Hvad hvis kandidaten er faglig dårlig?</a:t>
            </a:r>
          </a:p>
          <a:p>
            <a:pPr>
              <a:defRPr/>
            </a:pPr>
            <a:endParaRPr lang="da-DK" dirty="0"/>
          </a:p>
          <a:p>
            <a:pPr marL="0" indent="0">
              <a:buFontTx/>
              <a:buNone/>
              <a:defRPr/>
            </a:pPr>
            <a:endParaRPr lang="da-DK" dirty="0"/>
          </a:p>
          <a:p>
            <a:pPr>
              <a:defRPr/>
            </a:pPr>
            <a:r>
              <a:rPr lang="da-DK" dirty="0"/>
              <a:t>Kun meget få skoler </a:t>
            </a:r>
            <a:r>
              <a:rPr lang="da-DK"/>
              <a:t>har </a:t>
            </a:r>
            <a:r>
              <a:rPr lang="da-DK" smtClean="0"/>
              <a:t>egentlig opfølgningsplan </a:t>
            </a:r>
            <a:r>
              <a:rPr lang="da-DK" dirty="0"/>
              <a:t>for kandidaterne</a:t>
            </a:r>
          </a:p>
          <a:p>
            <a:pPr>
              <a:defRPr/>
            </a:pPr>
            <a:r>
              <a:rPr lang="da-DK" dirty="0"/>
              <a:t>Brug af udtalelsen i forhold til opfølgning: </a:t>
            </a:r>
            <a:r>
              <a:rPr lang="da-DK" dirty="0" err="1"/>
              <a:t>ca</a:t>
            </a:r>
            <a:r>
              <a:rPr lang="da-DK" dirty="0"/>
              <a:t> 72% skoleledere bruger den i høj eller nogen </a:t>
            </a:r>
            <a:r>
              <a:rPr lang="da-DK" dirty="0" smtClean="0"/>
              <a:t>grad (Dansk undersøgelse)</a:t>
            </a:r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9272712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 smtClean="0"/>
              <a:t>Bevis for undervisningskompetence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Skolens leder udsteder bevis  for undervisningskompetence.</a:t>
            </a:r>
          </a:p>
          <a:p>
            <a:endParaRPr lang="da-DK" dirty="0"/>
          </a:p>
          <a:p>
            <a:r>
              <a:rPr lang="da-DK" dirty="0" smtClean="0"/>
              <a:t>Skal indeholde:</a:t>
            </a:r>
          </a:p>
          <a:p>
            <a:pPr lvl="1"/>
            <a:r>
              <a:rPr lang="da-DK" dirty="0" smtClean="0"/>
              <a:t>Hvilke fag kompetencen omfatter</a:t>
            </a:r>
          </a:p>
          <a:p>
            <a:pPr lvl="1"/>
            <a:r>
              <a:rPr lang="da-DK" dirty="0" smtClean="0"/>
              <a:t>Karakterbevis for teoretisk pædagogikum</a:t>
            </a:r>
          </a:p>
          <a:p>
            <a:pPr lvl="1"/>
            <a:r>
              <a:rPr lang="da-DK" dirty="0" smtClean="0"/>
              <a:t>Udtalelse om bestået praktisk pædagogikum</a:t>
            </a:r>
          </a:p>
          <a:p>
            <a:pPr lvl="1"/>
            <a:r>
              <a:rPr lang="da-DK" dirty="0" smtClean="0"/>
              <a:t>Evt. oplysning om merit</a:t>
            </a:r>
          </a:p>
          <a:p>
            <a:pPr lvl="1"/>
            <a:endParaRPr lang="da-DK" dirty="0"/>
          </a:p>
          <a:p>
            <a:pPr marL="411480" lvl="1" indent="0">
              <a:buNone/>
            </a:pPr>
            <a:r>
              <a:rPr lang="da-DK" dirty="0" smtClean="0">
                <a:solidFill>
                  <a:srgbClr val="FF0000"/>
                </a:solidFill>
              </a:rPr>
              <a:t>NB! </a:t>
            </a:r>
            <a:r>
              <a:rPr lang="da-DK" dirty="0" smtClean="0">
                <a:solidFill>
                  <a:schemeClr val="tx1"/>
                </a:solidFill>
              </a:rPr>
              <a:t>Udtalelsen er altså ikke bevis for undervisningskompetence</a:t>
            </a:r>
            <a:endParaRPr lang="da-DK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726264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Teoretisk Pædagogikum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896544"/>
          </a:xfrm>
        </p:spPr>
        <p:txBody>
          <a:bodyPr>
            <a:normAutofit/>
          </a:bodyPr>
          <a:lstStyle/>
          <a:p>
            <a:r>
              <a:rPr lang="da-DK" altLang="da-DK" sz="2000" dirty="0" smtClean="0"/>
              <a:t>Universitet, der er godkendt til varetagelse af undervisning i teoretisk pædagogikum</a:t>
            </a:r>
            <a:endParaRPr lang="da-DK" altLang="da-DK" sz="2000" dirty="0"/>
          </a:p>
          <a:p>
            <a:pPr lvl="1"/>
            <a:r>
              <a:rPr lang="da-DK" altLang="da-DK" sz="1800" dirty="0"/>
              <a:t>Merit for (dele af) teoretisk pædagogikum</a:t>
            </a:r>
          </a:p>
          <a:p>
            <a:pPr lvl="1"/>
            <a:r>
              <a:rPr lang="da-DK" altLang="da-DK" sz="1800" dirty="0"/>
              <a:t>Studieordning for teoretisk pædagogikum</a:t>
            </a:r>
          </a:p>
          <a:p>
            <a:pPr lvl="1"/>
            <a:r>
              <a:rPr lang="da-DK" altLang="da-DK" sz="1800" dirty="0" smtClean="0"/>
              <a:t>Alle kurser i teoretisk pædagogikum skal gennemføres (§20)</a:t>
            </a:r>
            <a:endParaRPr lang="da-DK" altLang="da-DK" sz="1800" dirty="0"/>
          </a:p>
          <a:p>
            <a:r>
              <a:rPr lang="da-DK" altLang="da-DK" sz="2000" dirty="0"/>
              <a:t>Den afsluttende teoretisk pædagogiske opgave</a:t>
            </a:r>
          </a:p>
          <a:p>
            <a:pPr lvl="1"/>
            <a:r>
              <a:rPr lang="da-DK" altLang="da-DK" sz="1800" dirty="0" smtClean="0"/>
              <a:t>Stilles af Departementet for Uddannelse efter indstilling fra en opgavekommission</a:t>
            </a:r>
            <a:endParaRPr lang="da-DK" altLang="da-DK" sz="1800" dirty="0"/>
          </a:p>
          <a:p>
            <a:pPr lvl="1"/>
            <a:r>
              <a:rPr lang="da-DK" altLang="da-DK" sz="1800" dirty="0" smtClean="0"/>
              <a:t>Skriveuge (indgå i uddannelsesplan og arbejdsbelastning)</a:t>
            </a:r>
            <a:endParaRPr lang="da-DK" altLang="da-DK" sz="1800" dirty="0"/>
          </a:p>
          <a:p>
            <a:pPr>
              <a:buNone/>
            </a:pPr>
            <a:r>
              <a:rPr lang="da-DK" altLang="da-DK" sz="2000" dirty="0">
                <a:solidFill>
                  <a:srgbClr val="C00000"/>
                </a:solidFill>
              </a:rPr>
              <a:t>Problem</a:t>
            </a:r>
          </a:p>
          <a:p>
            <a:r>
              <a:rPr lang="da-DK" altLang="da-DK" sz="1800" dirty="0" smtClean="0"/>
              <a:t>Rektor kan dispenseres for kravet om, at alle kurser skal være gennemført ”af uomgængelige praktiske grunde”. Hvad betyder det i praksis? </a:t>
            </a:r>
          </a:p>
          <a:p>
            <a:r>
              <a:rPr lang="da-DK" altLang="da-DK" sz="1800" dirty="0" smtClean="0"/>
              <a:t>Hvis </a:t>
            </a:r>
            <a:r>
              <a:rPr lang="da-DK" altLang="da-DK" sz="1800" dirty="0"/>
              <a:t>kandidaten ikke består?</a:t>
            </a:r>
          </a:p>
          <a:p>
            <a:endParaRPr lang="da-DK" sz="1800" dirty="0"/>
          </a:p>
        </p:txBody>
      </p:sp>
    </p:spTree>
    <p:extLst>
      <p:ext uri="{BB962C8B-B14F-4D97-AF65-F5344CB8AC3E}">
        <p14:creationId xmlns:p14="http://schemas.microsoft.com/office/powerpoint/2010/main" val="236135597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 smtClean="0"/>
              <a:t>KlageRet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da-DK" dirty="0" smtClean="0"/>
              <a:t>I Grønland</a:t>
            </a:r>
          </a:p>
          <a:p>
            <a:r>
              <a:rPr lang="da-DK" sz="2000" dirty="0" smtClean="0"/>
              <a:t>Alene klage over retlige forhold</a:t>
            </a:r>
          </a:p>
          <a:p>
            <a:endParaRPr lang="da-DK" dirty="0"/>
          </a:p>
          <a:p>
            <a:pPr marL="114300" indent="0">
              <a:buNone/>
            </a:pPr>
            <a:r>
              <a:rPr lang="da-DK" dirty="0" smtClean="0"/>
              <a:t>I Danmark</a:t>
            </a:r>
            <a:endParaRPr lang="da-DK" sz="1900" dirty="0" smtClean="0"/>
          </a:p>
          <a:p>
            <a:pPr>
              <a:defRPr/>
            </a:pPr>
            <a:r>
              <a:rPr lang="da-DK" sz="1900" dirty="0" smtClean="0"/>
              <a:t>Skolens leders afgørelser kan ikke indbringes for anden administrativ myndighed (forudsat at reglerne er overholdt…) </a:t>
            </a:r>
          </a:p>
          <a:p>
            <a:pPr>
              <a:defRPr/>
            </a:pPr>
            <a:endParaRPr lang="da-DK" sz="1900" dirty="0"/>
          </a:p>
          <a:p>
            <a:pPr marL="0" indent="0">
              <a:buNone/>
              <a:defRPr/>
            </a:pPr>
            <a:r>
              <a:rPr lang="da-DK" sz="1900" i="1" dirty="0"/>
              <a:t>Prøven i teoretisk pædagogikum</a:t>
            </a:r>
          </a:p>
          <a:p>
            <a:pPr>
              <a:defRPr/>
            </a:pPr>
            <a:r>
              <a:rPr lang="da-DK" sz="1900" dirty="0"/>
              <a:t>Klageret og klageprocedure defineret i bekendtgørelsen § 14 - 16</a:t>
            </a:r>
          </a:p>
          <a:p>
            <a:pPr>
              <a:defRPr/>
            </a:pPr>
            <a:r>
              <a:rPr lang="da-DK" sz="1900" dirty="0"/>
              <a:t>Mulighed for lavere karakter</a:t>
            </a:r>
          </a:p>
          <a:p>
            <a:pPr>
              <a:defRPr/>
            </a:pPr>
            <a:endParaRPr lang="da-DK" dirty="0"/>
          </a:p>
          <a:p>
            <a:pPr marL="11430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82229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Pædagogikum 2015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da-DK" altLang="da-DK" dirty="0" smtClean="0"/>
              <a:t>Formål:</a:t>
            </a:r>
          </a:p>
          <a:p>
            <a:pPr marL="114300" indent="0">
              <a:buNone/>
            </a:pPr>
            <a:endParaRPr lang="da-DK" altLang="da-DK" dirty="0" smtClean="0"/>
          </a:p>
          <a:p>
            <a:r>
              <a:rPr lang="da-DK" altLang="da-DK" dirty="0" smtClean="0"/>
              <a:t>Give </a:t>
            </a:r>
            <a:r>
              <a:rPr lang="da-DK" altLang="da-DK" dirty="0"/>
              <a:t>nyansatte lærere en solid pædagogisk </a:t>
            </a:r>
            <a:r>
              <a:rPr lang="da-DK" altLang="da-DK" dirty="0" smtClean="0"/>
              <a:t>og didaktisk baggrund </a:t>
            </a:r>
            <a:r>
              <a:rPr lang="da-DK" altLang="da-DK" dirty="0"/>
              <a:t>for at kunne undervise i </a:t>
            </a:r>
            <a:r>
              <a:rPr lang="da-DK" altLang="da-DK" dirty="0" smtClean="0"/>
              <a:t>de </a:t>
            </a:r>
            <a:r>
              <a:rPr lang="da-DK" altLang="da-DK" dirty="0"/>
              <a:t>gymnasiale uddannelser</a:t>
            </a:r>
          </a:p>
          <a:p>
            <a:endParaRPr lang="da-DK" altLang="da-DK" dirty="0"/>
          </a:p>
          <a:p>
            <a:r>
              <a:rPr lang="da-DK" altLang="da-DK" dirty="0"/>
              <a:t>Bidrage til, at lærerne aktivt kan indgå i udviklingen af de gymnasiale </a:t>
            </a:r>
            <a:r>
              <a:rPr lang="da-DK" altLang="da-DK" dirty="0" smtClean="0"/>
              <a:t>uddannelser </a:t>
            </a:r>
            <a:r>
              <a:rPr lang="da-DK" altLang="da-DK" dirty="0"/>
              <a:t>og disses samspil med det omgivende samfund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540710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Regelgrundlaget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Selvstyrets bekendtgørelse nr. xx af </a:t>
            </a:r>
            <a:r>
              <a:rPr lang="da-DK" dirty="0" err="1" smtClean="0"/>
              <a:t>xx.xxxxx</a:t>
            </a:r>
            <a:r>
              <a:rPr lang="da-DK" dirty="0" smtClean="0"/>
              <a:t> 2015 om undervisningskompetence i den gymnasiale uddannelse</a:t>
            </a:r>
          </a:p>
          <a:p>
            <a:r>
              <a:rPr lang="da-DK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68157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Struktur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00736"/>
          </a:xfrm>
        </p:spPr>
        <p:txBody>
          <a:bodyPr>
            <a:normAutofit fontScale="85000" lnSpcReduction="20000"/>
          </a:bodyPr>
          <a:lstStyle/>
          <a:p>
            <a:pPr marL="157163" indent="-157163"/>
            <a:r>
              <a:rPr lang="da-DK" altLang="da-DK" dirty="0"/>
              <a:t>Vekseluddannelse: teoretisk </a:t>
            </a:r>
            <a:r>
              <a:rPr lang="da-DK" altLang="da-DK" dirty="0" smtClean="0"/>
              <a:t>pædagogikum </a:t>
            </a:r>
            <a:r>
              <a:rPr lang="da-DK" altLang="da-DK" dirty="0" err="1" smtClean="0"/>
              <a:t>incl</a:t>
            </a:r>
            <a:r>
              <a:rPr lang="da-DK" altLang="da-DK" dirty="0" smtClean="0"/>
              <a:t>.  </a:t>
            </a:r>
            <a:r>
              <a:rPr lang="da-DK" altLang="da-DK" dirty="0" err="1" smtClean="0"/>
              <a:t>nylærerkursus</a:t>
            </a:r>
            <a:r>
              <a:rPr lang="da-DK" altLang="da-DK" dirty="0" smtClean="0"/>
              <a:t>, supervision, praktisk </a:t>
            </a:r>
            <a:r>
              <a:rPr lang="da-DK" altLang="da-DK" dirty="0"/>
              <a:t>pædagogikum, undervisning i egne </a:t>
            </a:r>
            <a:r>
              <a:rPr lang="da-DK" altLang="da-DK" dirty="0" smtClean="0"/>
              <a:t>klasser</a:t>
            </a:r>
          </a:p>
          <a:p>
            <a:pPr marL="157163" indent="-157163"/>
            <a:endParaRPr lang="da-DK" altLang="da-DK" dirty="0"/>
          </a:p>
          <a:p>
            <a:pPr marL="157163" indent="-157163"/>
            <a:r>
              <a:rPr lang="da-DK" altLang="da-DK" dirty="0" smtClean="0"/>
              <a:t>Har et omfang på 1 år </a:t>
            </a:r>
            <a:endParaRPr lang="da-DK" altLang="da-DK" dirty="0"/>
          </a:p>
          <a:p>
            <a:pPr marL="157163" indent="-157163"/>
            <a:endParaRPr lang="da-DK" altLang="da-DK" dirty="0"/>
          </a:p>
          <a:p>
            <a:pPr marL="157163" indent="-157163"/>
            <a:r>
              <a:rPr lang="da-DK" altLang="da-DK" dirty="0" smtClean="0"/>
              <a:t>Skal afsluttes inden for 2 år, </a:t>
            </a:r>
            <a:r>
              <a:rPr lang="da-DK" altLang="da-DK" dirty="0"/>
              <a:t>med mindre særlige forhold taler for </a:t>
            </a:r>
            <a:r>
              <a:rPr lang="da-DK" altLang="da-DK" dirty="0" smtClean="0"/>
              <a:t>forlængelse.</a:t>
            </a:r>
            <a:endParaRPr lang="da-DK" altLang="da-DK" dirty="0"/>
          </a:p>
          <a:p>
            <a:pPr marL="157163" indent="-157163"/>
            <a:endParaRPr lang="da-DK" altLang="da-DK" dirty="0"/>
          </a:p>
          <a:p>
            <a:pPr marL="157163" indent="-157163"/>
            <a:r>
              <a:rPr lang="da-DK" altLang="da-DK" dirty="0"/>
              <a:t>Pædagogikumkandidaten er </a:t>
            </a:r>
            <a:r>
              <a:rPr lang="da-DK" altLang="da-DK" dirty="0" smtClean="0"/>
              <a:t>ansat ”med henblik på fastansættelse”.</a:t>
            </a:r>
            <a:endParaRPr lang="da-DK" altLang="da-DK" dirty="0"/>
          </a:p>
          <a:p>
            <a:pPr marL="157163" indent="-157163"/>
            <a:endParaRPr lang="da-DK" altLang="da-DK" dirty="0"/>
          </a:p>
          <a:p>
            <a:pPr marL="157163" indent="-157163"/>
            <a:r>
              <a:rPr lang="da-DK" altLang="da-DK" dirty="0"/>
              <a:t>Praktisk og teoretisk pædagogikum skal bestås.</a:t>
            </a:r>
          </a:p>
          <a:p>
            <a:pPr marL="157163" indent="-157163"/>
            <a:endParaRPr lang="da-DK" altLang="da-DK" dirty="0"/>
          </a:p>
          <a:p>
            <a:pPr marL="157163" indent="-157163"/>
            <a:r>
              <a:rPr lang="da-DK" altLang="da-DK" dirty="0"/>
              <a:t>Bestået pædagogikum giver undervisningskompetence i de aktuelle fag i </a:t>
            </a:r>
            <a:r>
              <a:rPr lang="da-DK" altLang="da-DK" dirty="0" smtClean="0"/>
              <a:t>den gymnasiale uddannelse i Grønland og alle </a:t>
            </a:r>
            <a:r>
              <a:rPr lang="da-DK" altLang="da-DK" dirty="0"/>
              <a:t>de gymnasiale </a:t>
            </a:r>
            <a:r>
              <a:rPr lang="da-DK" altLang="da-DK" dirty="0" smtClean="0"/>
              <a:t>uddannelser i Danmark</a:t>
            </a:r>
            <a:endParaRPr lang="da-DK" alt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8397390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Bemærk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00736"/>
          </a:xfrm>
        </p:spPr>
        <p:txBody>
          <a:bodyPr>
            <a:normAutofit/>
          </a:bodyPr>
          <a:lstStyle/>
          <a:p>
            <a:r>
              <a:rPr lang="da-DK" sz="1800" b="1" i="1" dirty="0"/>
              <a:t> </a:t>
            </a:r>
            <a:r>
              <a:rPr lang="da-DK" sz="1800" b="1" i="1" dirty="0" smtClean="0"/>
              <a:t>”</a:t>
            </a:r>
            <a:r>
              <a:rPr lang="da-DK" sz="1800" i="1" dirty="0" smtClean="0"/>
              <a:t>§11,</a:t>
            </a:r>
            <a:r>
              <a:rPr lang="da-DK" sz="1800" i="1" dirty="0"/>
              <a:t>s</a:t>
            </a:r>
            <a:r>
              <a:rPr lang="da-DK" sz="1800" i="1" dirty="0" smtClean="0"/>
              <a:t>tk</a:t>
            </a:r>
            <a:r>
              <a:rPr lang="da-DK" sz="1800" i="1" dirty="0"/>
              <a:t>. 2.</a:t>
            </a:r>
            <a:r>
              <a:rPr lang="da-DK" sz="1800" dirty="0"/>
              <a:t>  Ved påbegyndelsen af første ansættelse som lærer ved den gymnasiale uddannelse, tilmelder gymnasieskolen straks pædagogikumkandidaten til pædagogikum hos Departementet for </a:t>
            </a:r>
            <a:r>
              <a:rPr lang="da-DK" sz="1800" dirty="0" smtClean="0"/>
              <a:t>Uddannelse”</a:t>
            </a:r>
          </a:p>
          <a:p>
            <a:endParaRPr lang="da-DK" sz="1800" dirty="0"/>
          </a:p>
          <a:p>
            <a:r>
              <a:rPr lang="da-DK" sz="1800" b="1" dirty="0"/>
              <a:t> </a:t>
            </a:r>
            <a:r>
              <a:rPr lang="da-DK" sz="1800" b="1" dirty="0" smtClean="0"/>
              <a:t>”</a:t>
            </a:r>
            <a:r>
              <a:rPr lang="da-DK" sz="1800" i="1" dirty="0" smtClean="0"/>
              <a:t>§13</a:t>
            </a:r>
            <a:r>
              <a:rPr lang="da-DK" sz="1800" b="1" i="1" dirty="0" smtClean="0"/>
              <a:t>, </a:t>
            </a:r>
            <a:r>
              <a:rPr lang="da-DK" sz="1800" i="1" dirty="0"/>
              <a:t>s</a:t>
            </a:r>
            <a:r>
              <a:rPr lang="da-DK" sz="1800" i="1" dirty="0" smtClean="0"/>
              <a:t>tk</a:t>
            </a:r>
            <a:r>
              <a:rPr lang="da-DK" sz="1800" i="1" dirty="0"/>
              <a:t>. 2. </a:t>
            </a:r>
            <a:r>
              <a:rPr lang="da-DK" sz="1800" dirty="0"/>
              <a:t> Pædagogikum skal gennemføres i løbet af de første 2 år efter den første fastansættelse ved en gymnasieskole. Rektor kan, </a:t>
            </a:r>
            <a:r>
              <a:rPr lang="da-DK" sz="1800" b="1" dirty="0"/>
              <a:t>når særlige personlige forhold eller væsentlige hensyn til skolens tarv </a:t>
            </a:r>
            <a:r>
              <a:rPr lang="da-DK" sz="1800" dirty="0"/>
              <a:t>taler herfor, undtagelsesvist tillade, at gennemførelse af pædagogikum udsættes i indtil 3 år efter den første ansættelse ved en gymnasieskole</a:t>
            </a:r>
            <a:r>
              <a:rPr lang="da-DK" sz="1800" dirty="0" smtClean="0"/>
              <a:t>.”</a:t>
            </a:r>
          </a:p>
          <a:p>
            <a:endParaRPr lang="da-DK" sz="1800" dirty="0" smtClean="0">
              <a:solidFill>
                <a:srgbClr val="002060"/>
              </a:solidFill>
            </a:endParaRPr>
          </a:p>
          <a:p>
            <a:pPr marL="114300" indent="0">
              <a:buNone/>
            </a:pPr>
            <a:endParaRPr lang="da-DK" sz="1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9769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Problem</a:t>
            </a:r>
            <a:endParaRPr lang="da-DK" dirty="0"/>
          </a:p>
        </p:txBody>
      </p:sp>
      <p:sp>
        <p:nvSpPr>
          <p:cNvPr id="4" name="Pladsholder til indhold 3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44752"/>
          </a:xfrm>
        </p:spPr>
        <p:txBody>
          <a:bodyPr>
            <a:normAutofit lnSpcReduction="10000"/>
          </a:bodyPr>
          <a:lstStyle/>
          <a:p>
            <a:r>
              <a:rPr lang="da-DK" dirty="0" smtClean="0">
                <a:solidFill>
                  <a:srgbClr val="002060"/>
                </a:solidFill>
              </a:rPr>
              <a:t>Hvordan </a:t>
            </a:r>
            <a:r>
              <a:rPr lang="da-DK" dirty="0">
                <a:solidFill>
                  <a:srgbClr val="002060"/>
                </a:solidFill>
              </a:rPr>
              <a:t>skal I som tilsynsførende forholde jer til forlængede forløb?</a:t>
            </a:r>
          </a:p>
          <a:p>
            <a:r>
              <a:rPr lang="da-DK" dirty="0">
                <a:solidFill>
                  <a:srgbClr val="002060"/>
                </a:solidFill>
              </a:rPr>
              <a:t>Hvad er særlige personlige forhold?</a:t>
            </a:r>
          </a:p>
          <a:p>
            <a:r>
              <a:rPr lang="da-DK" dirty="0">
                <a:solidFill>
                  <a:srgbClr val="002060"/>
                </a:solidFill>
              </a:rPr>
              <a:t>Hvad er væsentlige hensyn til skolens tarv?</a:t>
            </a:r>
          </a:p>
          <a:p>
            <a:pPr marL="114300" indent="0">
              <a:buNone/>
            </a:pPr>
            <a:endParaRPr lang="da-DK" dirty="0" smtClean="0"/>
          </a:p>
          <a:p>
            <a:pPr marL="114300" indent="0">
              <a:buNone/>
            </a:pPr>
            <a:r>
              <a:rPr lang="da-DK" b="1" dirty="0" smtClean="0"/>
              <a:t>Jeres fokus er kandidatens tarv</a:t>
            </a:r>
            <a:r>
              <a:rPr lang="da-DK" dirty="0" smtClean="0"/>
              <a:t>. </a:t>
            </a:r>
            <a:r>
              <a:rPr lang="da-DK" dirty="0"/>
              <a:t>D</a:t>
            </a:r>
            <a:r>
              <a:rPr lang="da-DK" dirty="0" smtClean="0"/>
              <a:t>erfor skal der foreligge en uddannelsesplan, som bør forelægges senest ved første besøg jf. § 14, stk. 2: </a:t>
            </a:r>
          </a:p>
          <a:p>
            <a:pPr marL="114300" indent="0">
              <a:buNone/>
            </a:pPr>
            <a:r>
              <a:rPr lang="da-DK" sz="1700" dirty="0" smtClean="0"/>
              <a:t>”Gymnasieskolen </a:t>
            </a:r>
            <a:r>
              <a:rPr lang="da-DK" sz="1700" dirty="0"/>
              <a:t>udarbejder en plan for forløbet af den praktiske del af pædagogikum og sikrer hensigtsmæssige arbejdsforhold for </a:t>
            </a:r>
            <a:r>
              <a:rPr lang="da-DK" sz="1700" dirty="0" smtClean="0"/>
              <a:t>pædagogikumkandidaten</a:t>
            </a:r>
            <a:r>
              <a:rPr lang="da-DK" dirty="0" smtClean="0"/>
              <a:t>”.</a:t>
            </a:r>
          </a:p>
          <a:p>
            <a:pPr marL="114300" indent="0">
              <a:buNone/>
            </a:pPr>
            <a:r>
              <a:rPr lang="da-DK" b="1" dirty="0"/>
              <a:t> </a:t>
            </a:r>
            <a:r>
              <a:rPr lang="da-DK" sz="2000" dirty="0" smtClean="0"/>
              <a:t>”</a:t>
            </a:r>
            <a:r>
              <a:rPr lang="da-DK" sz="1700" dirty="0" smtClean="0"/>
              <a:t>§ </a:t>
            </a:r>
            <a:r>
              <a:rPr lang="da-DK" sz="1700" dirty="0"/>
              <a:t>29.  Den tilsynsførendes opgave er at føre tilsyn med hele pædagogikumkandidatens </a:t>
            </a:r>
            <a:r>
              <a:rPr lang="da-DK" sz="1700" dirty="0" smtClean="0"/>
              <a:t>uddannelsesforløb” </a:t>
            </a:r>
          </a:p>
          <a:p>
            <a:pPr marL="114300" indent="0">
              <a:buNone/>
            </a:pPr>
            <a:endParaRPr lang="da-DK" dirty="0"/>
          </a:p>
          <a:p>
            <a:pPr marL="11430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2614058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Problem 2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44752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da-DK" dirty="0" smtClean="0"/>
              <a:t>Fordeling af timetal for kandidaten</a:t>
            </a:r>
          </a:p>
          <a:p>
            <a:r>
              <a:rPr lang="da-DK" sz="2000" dirty="0" smtClean="0"/>
              <a:t>Pædagogikum gennemføres normalt i to fag</a:t>
            </a:r>
          </a:p>
          <a:p>
            <a:pPr lvl="1"/>
            <a:r>
              <a:rPr lang="da-DK" sz="1400" b="1" dirty="0" smtClean="0"/>
              <a:t>”</a:t>
            </a:r>
            <a:r>
              <a:rPr lang="da-DK" sz="1400" dirty="0" smtClean="0"/>
              <a:t>De </a:t>
            </a:r>
            <a:r>
              <a:rPr lang="da-DK" sz="1400" dirty="0"/>
              <a:t>aktiviteter, der indgår i praktisk pædagogikum og i egen undervisning, fordeles nogenlunde ligeligt mellem pædagogikumkandidatens pædagogikumfag, herunder også de aktiviteter, der inddrager samspil med andre </a:t>
            </a:r>
            <a:r>
              <a:rPr lang="da-DK" sz="1400" dirty="0" smtClean="0"/>
              <a:t>fag”</a:t>
            </a:r>
          </a:p>
          <a:p>
            <a:pPr lvl="1"/>
            <a:endParaRPr lang="da-DK" sz="1400" dirty="0"/>
          </a:p>
          <a:p>
            <a:r>
              <a:rPr lang="da-DK" sz="1800" dirty="0"/>
              <a:t>Hvad gør man som tilsynsførende ved </a:t>
            </a:r>
            <a:endParaRPr lang="da-DK" sz="1400" dirty="0" smtClean="0"/>
          </a:p>
          <a:p>
            <a:r>
              <a:rPr lang="da-DK" sz="1400" dirty="0"/>
              <a:t>e</a:t>
            </a:r>
            <a:r>
              <a:rPr lang="da-DK" sz="1400" dirty="0" smtClean="0"/>
              <a:t>n </a:t>
            </a:r>
            <a:r>
              <a:rPr lang="da-DK" sz="1400" dirty="0"/>
              <a:t>skæv fordeling mellem </a:t>
            </a:r>
            <a:r>
              <a:rPr lang="da-DK" sz="1400" dirty="0" smtClean="0"/>
              <a:t>fagene</a:t>
            </a:r>
          </a:p>
          <a:p>
            <a:r>
              <a:rPr lang="da-DK" sz="1400" dirty="0" smtClean="0"/>
              <a:t>hvis der er mere end to fag</a:t>
            </a:r>
            <a:endParaRPr lang="da-DK" sz="1400" dirty="0"/>
          </a:p>
          <a:p>
            <a:endParaRPr lang="da-DK" sz="1800" dirty="0" smtClean="0"/>
          </a:p>
        </p:txBody>
      </p:sp>
    </p:spTree>
    <p:extLst>
      <p:ext uri="{BB962C8B-B14F-4D97-AF65-F5344CB8AC3E}">
        <p14:creationId xmlns:p14="http://schemas.microsoft.com/office/powerpoint/2010/main" val="19868514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Problem 3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endParaRPr lang="da-DK" dirty="0"/>
          </a:p>
          <a:p>
            <a:r>
              <a:rPr lang="da-DK" sz="1800" dirty="0" smtClean="0"/>
              <a:t>Vejledningens </a:t>
            </a:r>
            <a:r>
              <a:rPr lang="da-DK" sz="1800" dirty="0"/>
              <a:t>omfang</a:t>
            </a:r>
          </a:p>
          <a:p>
            <a:pPr lvl="1"/>
            <a:r>
              <a:rPr lang="da-DK" sz="1400" dirty="0"/>
              <a:t>”…pædagogikumkandidaten under vejledning underviser og observerer undervisning i vejlederes klasser samt ved, at pædagogikumkandidaten observerer undervisning i andre fag og områder end egne. </a:t>
            </a:r>
            <a:r>
              <a:rPr lang="da-DK" sz="1400" i="1" dirty="0"/>
              <a:t>Stk. 2.  </a:t>
            </a:r>
            <a:r>
              <a:rPr lang="da-DK" sz="1400" dirty="0"/>
              <a:t>Dele af vejledningen nævnt under stk. 1</a:t>
            </a:r>
            <a:r>
              <a:rPr lang="da-DK" sz="1400" i="1" dirty="0"/>
              <a:t> </a:t>
            </a:r>
            <a:r>
              <a:rPr lang="da-DK" sz="1400" dirty="0"/>
              <a:t>kan henlægges til pædagogikumkandidatens egne klasser.</a:t>
            </a:r>
          </a:p>
          <a:p>
            <a:pPr lvl="1"/>
            <a:r>
              <a:rPr lang="da-DK" sz="1400" dirty="0"/>
              <a:t>I bilag 1: vejledning og supervision 320 timer</a:t>
            </a:r>
          </a:p>
          <a:p>
            <a:pPr marL="411480" lvl="1" indent="0">
              <a:buNone/>
            </a:pPr>
            <a:endParaRPr lang="da-DK" sz="1400" dirty="0"/>
          </a:p>
          <a:p>
            <a:r>
              <a:rPr lang="da-DK" sz="1800" dirty="0"/>
              <a:t>Hvad gør man som tilsynsførende ved </a:t>
            </a:r>
            <a:endParaRPr lang="da-DK" sz="1400" dirty="0" smtClean="0"/>
          </a:p>
          <a:p>
            <a:pPr lvl="1"/>
            <a:r>
              <a:rPr lang="da-DK" sz="1400" dirty="0" smtClean="0"/>
              <a:t>Meget </a:t>
            </a:r>
            <a:r>
              <a:rPr lang="da-DK" sz="1400" dirty="0"/>
              <a:t>lidt undervisning og observation i vejleders klasser</a:t>
            </a:r>
          </a:p>
          <a:p>
            <a:pPr lvl="1"/>
            <a:r>
              <a:rPr lang="da-DK" sz="1400" dirty="0" smtClean="0"/>
              <a:t>Kandidater </a:t>
            </a:r>
            <a:r>
              <a:rPr lang="da-DK" sz="1400" dirty="0"/>
              <a:t>med overtid</a:t>
            </a:r>
            <a:r>
              <a:rPr lang="da-DK" sz="1400" dirty="0" smtClean="0"/>
              <a:t>?</a:t>
            </a:r>
          </a:p>
          <a:p>
            <a:pPr marL="411480" lvl="1" indent="0">
              <a:buNone/>
            </a:pPr>
            <a:endParaRPr lang="da-DK" sz="1400" dirty="0"/>
          </a:p>
          <a:p>
            <a:pPr marL="411480" lvl="1" indent="0">
              <a:buNone/>
            </a:pPr>
            <a:r>
              <a:rPr lang="da-DK" sz="1800" dirty="0" smtClean="0"/>
              <a:t> Yderligere spørgsmål</a:t>
            </a:r>
          </a:p>
          <a:p>
            <a:pPr marL="582930" lvl="1" indent="-285750">
              <a:defRPr/>
            </a:pPr>
            <a:r>
              <a:rPr lang="da-DK" sz="1400" dirty="0"/>
              <a:t>Skal vejlederne være tilstede i alle vejledertimerne?</a:t>
            </a:r>
          </a:p>
          <a:p>
            <a:pPr marL="582930" lvl="1" indent="-285750">
              <a:defRPr/>
            </a:pPr>
            <a:r>
              <a:rPr lang="da-DK" sz="1400" dirty="0"/>
              <a:t>Hvem bestemmer timefordelingen - kursusleder / skolen eller den tilsynsførende?</a:t>
            </a:r>
          </a:p>
          <a:p>
            <a:pPr marL="685800" lvl="2" indent="0">
              <a:buNone/>
            </a:pPr>
            <a:endParaRPr lang="da-DK" sz="1400" dirty="0"/>
          </a:p>
          <a:p>
            <a:pPr marL="411480" lvl="1" indent="0">
              <a:buNone/>
            </a:pPr>
            <a:r>
              <a:rPr lang="da-DK" sz="1800" dirty="0"/>
              <a:t>Uddannelsesplan!!!</a:t>
            </a:r>
            <a:endParaRPr lang="da-DK" sz="1400" dirty="0"/>
          </a:p>
        </p:txBody>
      </p:sp>
    </p:spTree>
    <p:extLst>
      <p:ext uri="{BB962C8B-B14F-4D97-AF65-F5344CB8AC3E}">
        <p14:creationId xmlns:p14="http://schemas.microsoft.com/office/powerpoint/2010/main" val="5859197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eker">
  <a:themeElements>
    <a:clrScheme name="Apoteker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eker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eker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264</TotalTime>
  <Words>1806</Words>
  <Application>Microsoft Office PowerPoint</Application>
  <PresentationFormat>Skærmshow (4:3)</PresentationFormat>
  <Paragraphs>235</Paragraphs>
  <Slides>28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28</vt:i4>
      </vt:variant>
    </vt:vector>
  </HeadingPairs>
  <TitlesOfParts>
    <vt:vector size="29" baseType="lpstr">
      <vt:lpstr>Apoteker</vt:lpstr>
      <vt:lpstr>Pædagogikum Kursus for Nye tilsynsførende</vt:lpstr>
      <vt:lpstr>Program</vt:lpstr>
      <vt:lpstr>Pædagogikum 2015</vt:lpstr>
      <vt:lpstr>Regelgrundlaget</vt:lpstr>
      <vt:lpstr>Struktur</vt:lpstr>
      <vt:lpstr>Bemærk</vt:lpstr>
      <vt:lpstr>Problem</vt:lpstr>
      <vt:lpstr>Problem 2</vt:lpstr>
      <vt:lpstr>Problem 3</vt:lpstr>
      <vt:lpstr>Aktører i pædagogikum</vt:lpstr>
      <vt:lpstr>Faglig kompetence §§ 33 + 34</vt:lpstr>
      <vt:lpstr>Problem</vt:lpstr>
      <vt:lpstr>Problem</vt:lpstr>
      <vt:lpstr>Merit for pædagogikum</vt:lpstr>
      <vt:lpstr>Kursusleder</vt:lpstr>
      <vt:lpstr>Problem - kursusleder</vt:lpstr>
      <vt:lpstr>Departementet for Uddannelse</vt:lpstr>
      <vt:lpstr>Tilsynspålægning</vt:lpstr>
      <vt:lpstr>Tilsynsførende</vt:lpstr>
      <vt:lpstr>Tilsynsførendes opgaver</vt:lpstr>
      <vt:lpstr>Kandidaten og den tilsynsførende</vt:lpstr>
      <vt:lpstr>Problem</vt:lpstr>
      <vt:lpstr>Tilsynsførende - problem</vt:lpstr>
      <vt:lpstr>Udtalelsen</vt:lpstr>
      <vt:lpstr>Problem</vt:lpstr>
      <vt:lpstr>Bevis for undervisningskompetence</vt:lpstr>
      <vt:lpstr>Teoretisk Pædagogikum</vt:lpstr>
      <vt:lpstr>KlageRet</vt:lpstr>
    </vt:vector>
  </TitlesOfParts>
  <Company>Syddansk Unversitet - University of Southern Denmark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Pædagogikum Kursus for Nye tilsynsførende</dc:title>
  <dc:creator>harry.haue</dc:creator>
  <cp:lastModifiedBy>harry.haue</cp:lastModifiedBy>
  <cp:revision>35</cp:revision>
  <dcterms:created xsi:type="dcterms:W3CDTF">2015-08-22T06:49:36Z</dcterms:created>
  <dcterms:modified xsi:type="dcterms:W3CDTF">2015-08-25T08:56:53Z</dcterms:modified>
</cp:coreProperties>
</file>