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3" r:id="rId4"/>
    <p:sldId id="292" r:id="rId5"/>
    <p:sldId id="291" r:id="rId6"/>
    <p:sldId id="277" r:id="rId7"/>
    <p:sldId id="284" r:id="rId8"/>
    <p:sldId id="293" r:id="rId9"/>
    <p:sldId id="285" r:id="rId10"/>
    <p:sldId id="287" r:id="rId11"/>
    <p:sldId id="286" r:id="rId12"/>
    <p:sldId id="288" r:id="rId13"/>
    <p:sldId id="294" r:id="rId14"/>
    <p:sldId id="258" r:id="rId15"/>
    <p:sldId id="298" r:id="rId16"/>
    <p:sldId id="280" r:id="rId17"/>
    <p:sldId id="309" r:id="rId18"/>
    <p:sldId id="295" r:id="rId19"/>
    <p:sldId id="297" r:id="rId20"/>
    <p:sldId id="296" r:id="rId21"/>
    <p:sldId id="257" r:id="rId22"/>
    <p:sldId id="299" r:id="rId23"/>
    <p:sldId id="281" r:id="rId24"/>
    <p:sldId id="282" r:id="rId25"/>
    <p:sldId id="302" r:id="rId26"/>
    <p:sldId id="300" r:id="rId27"/>
    <p:sldId id="301" r:id="rId28"/>
    <p:sldId id="270" r:id="rId29"/>
    <p:sldId id="265" r:id="rId30"/>
    <p:sldId id="279" r:id="rId31"/>
    <p:sldId id="303" r:id="rId32"/>
    <p:sldId id="306" r:id="rId33"/>
    <p:sldId id="307" r:id="rId34"/>
    <p:sldId id="304" r:id="rId35"/>
    <p:sldId id="308" r:id="rId3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A2DBB-6491-EA43-AC1A-D71AF15CAC6C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7DE6-4359-F148-A22E-70D28F089D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64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7DE6-4359-F148-A22E-70D28F089DD7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01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89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26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92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1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8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8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32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1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4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2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0029-72CC-444F-9E86-F8E77B30227E}" type="datetimeFigureOut">
              <a:rPr lang="da-DK" smtClean="0"/>
              <a:t>19-10-2017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8AFC-F15C-6040-B564-C69C1BA4DB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63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KJBbePBRq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vsstil.tv2.dk/2014-08-10-udstr%C3%A6kning-spild-af-tid-eller-strengt-n%C3%B8dvendigt" TargetMode="External"/><Relationship Id="rId2" Type="http://schemas.openxmlformats.org/officeDocument/2006/relationships/hyperlink" Target="https://www.sundhed.dk/borger/patienthaandbogen/knogler-muskler-og-led/sygdomme/sportsmedicin/oemme-muskler-efter-traenin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HN-4ve81T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class/4385547/" TargetMode="External"/><Relationship Id="rId2" Type="http://schemas.openxmlformats.org/officeDocument/2006/relationships/hyperlink" Target="https://quizlet.com/_38u2z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BVcgO4p88A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471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a-DK" sz="3600" dirty="0" smtClean="0"/>
              <a:t>IdrætB Læreroplæg om</a:t>
            </a:r>
            <a:br>
              <a:rPr lang="da-DK" sz="3600" dirty="0" smtClean="0"/>
            </a:br>
            <a:r>
              <a:rPr lang="da-DK" sz="3600" dirty="0" smtClean="0"/>
              <a:t>arbejdstræningsfysiologi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Hvordan bliver jeg stærk og hurtig?</a:t>
            </a:r>
            <a:br>
              <a:rPr lang="da-DK" dirty="0" smtClean="0"/>
            </a:br>
            <a:r>
              <a:rPr lang="da-DK" sz="2700" dirty="0"/>
              <a:t>6</a:t>
            </a:r>
            <a:r>
              <a:rPr lang="da-DK" sz="2700" dirty="0" smtClean="0"/>
              <a:t> undervisningsgange </a:t>
            </a:r>
            <a:br>
              <a:rPr lang="da-DK" sz="2700" dirty="0" smtClean="0"/>
            </a:br>
            <a:r>
              <a:rPr lang="da-DK" sz="2700" dirty="0" smtClean="0"/>
              <a:t>(indtil vikar tager over, som vil køre relevante fysiologiske tests med jer, som bygger ovenpå dette forløb)</a:t>
            </a:r>
            <a:br>
              <a:rPr lang="da-DK" sz="2700" dirty="0" smtClean="0"/>
            </a:br>
            <a:r>
              <a:rPr lang="da-DK" sz="2700" dirty="0" smtClean="0"/>
              <a:t>Lærerbog: IdrætB - Idrætsteori</a:t>
            </a:r>
            <a:endParaRPr lang="da-DK" sz="27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8136" t="13179" b="11665"/>
          <a:stretch/>
        </p:blipFill>
        <p:spPr>
          <a:xfrm>
            <a:off x="6507347" y="4551577"/>
            <a:ext cx="2636654" cy="23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IdrëtB_4_fig_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" y="99711"/>
            <a:ext cx="8409101" cy="67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Styrketræning: Træningsintensitet og træningsplanlægning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-1" y="1427145"/>
            <a:ext cx="2851599" cy="48616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800" dirty="0" smtClean="0"/>
              <a:t>Styrketræning:</a:t>
            </a:r>
          </a:p>
          <a:p>
            <a:pPr marL="0" indent="0">
              <a:buNone/>
            </a:pPr>
            <a:r>
              <a:rPr lang="da-DK" sz="2800" dirty="0" smtClean="0"/>
              <a:t>100% træningsintensitet = den vægt man kan løfte én gang (One Repetition Maximum, RM)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 smtClean="0"/>
              <a:t>…Aerob eller anaerob energiomsætning?</a:t>
            </a:r>
            <a:endParaRPr lang="da-DK" sz="2800" dirty="0"/>
          </a:p>
        </p:txBody>
      </p:sp>
      <p:pic>
        <p:nvPicPr>
          <p:cNvPr id="4" name="Billede 3" descr="IdrëtB_4_fig_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99" y="1799083"/>
            <a:ext cx="6292401" cy="44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Styrketræningsudvikling:</a:t>
            </a:r>
            <a:br>
              <a:rPr lang="da-DK" dirty="0" smtClean="0"/>
            </a:br>
            <a:r>
              <a:rPr lang="da-DK" dirty="0" smtClean="0"/>
              <a:t>Den ideelle progression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00200"/>
            <a:ext cx="3172414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2800" dirty="0"/>
              <a:t>Dagens opgaver: </a:t>
            </a:r>
          </a:p>
          <a:p>
            <a:pPr marL="0" indent="0">
              <a:buNone/>
            </a:pPr>
            <a:r>
              <a:rPr lang="da-DK" sz="2800" dirty="0"/>
              <a:t>1) Forklar figur 41</a:t>
            </a:r>
          </a:p>
          <a:p>
            <a:pPr marL="0" indent="0">
              <a:buNone/>
            </a:pPr>
            <a:r>
              <a:rPr lang="da-DK" sz="2800" dirty="0"/>
              <a:t>2) Brug en af jer som eksempel:</a:t>
            </a:r>
          </a:p>
          <a:p>
            <a:pPr marL="0" indent="0">
              <a:buNone/>
            </a:pPr>
            <a:r>
              <a:rPr lang="da-DK" sz="2800" dirty="0"/>
              <a:t>Hvordan ville jeres styrketræningsudvikling se ud hvis I fulgte Den Ideelle Progression?</a:t>
            </a:r>
          </a:p>
          <a:p>
            <a:pPr marL="0" indent="0">
              <a:buNone/>
            </a:pPr>
            <a:r>
              <a:rPr lang="da-DK" sz="2800" dirty="0"/>
              <a:t>(udvælg en enkelt styrketræningsøvelse, som I kender til)</a:t>
            </a:r>
          </a:p>
          <a:p>
            <a:pPr marL="0" indent="0">
              <a:buNone/>
            </a:pPr>
            <a:r>
              <a:rPr lang="da-DK" sz="2800" dirty="0"/>
              <a:t>Jeg går rundt og støtter og forklarer undervejs</a:t>
            </a:r>
          </a:p>
          <a:p>
            <a:pPr marL="0" indent="0">
              <a:buNone/>
            </a:pPr>
            <a:r>
              <a:rPr lang="da-DK" sz="2800" dirty="0"/>
              <a:t>I skal kunne fremlægge jeres svar for klassen.</a:t>
            </a:r>
          </a:p>
          <a:p>
            <a:pPr marL="0" indent="0">
              <a:buNone/>
            </a:pPr>
            <a:r>
              <a:rPr lang="da-DK" sz="2800" dirty="0"/>
              <a:t>Lodtrækning hvem der skal op til tavlen. Gentagelse er en god ting, op til en eksamen!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IdrëtB_4_fig_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4" y="1712327"/>
            <a:ext cx="5963614" cy="44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Hvis der er tid…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Test af jeres </a:t>
            </a:r>
            <a:r>
              <a:rPr lang="da-DK" dirty="0" err="1" smtClean="0"/>
              <a:t>eksplosivitet</a:t>
            </a:r>
            <a:r>
              <a:rPr lang="da-DK" dirty="0" smtClean="0"/>
              <a:t> og muskelstyrke i </a:t>
            </a:r>
            <a:r>
              <a:rPr lang="da-DK" dirty="0" err="1" smtClean="0"/>
              <a:t>benmuskulaturen</a:t>
            </a:r>
            <a:r>
              <a:rPr lang="da-DK" dirty="0" smtClean="0"/>
              <a:t>:</a:t>
            </a:r>
          </a:p>
          <a:p>
            <a:pPr marL="0" indent="0" algn="ctr">
              <a:buNone/>
            </a:pPr>
            <a:r>
              <a:rPr lang="da-DK" dirty="0" smtClean="0"/>
              <a:t>”Jump and </a:t>
            </a:r>
            <a:r>
              <a:rPr lang="da-DK" dirty="0" err="1" smtClean="0"/>
              <a:t>reach</a:t>
            </a:r>
            <a:r>
              <a:rPr lang="da-DK" dirty="0" smtClean="0"/>
              <a:t>”</a:t>
            </a:r>
            <a:endParaRPr lang="da-DK" dirty="0"/>
          </a:p>
          <a:p>
            <a:pPr>
              <a:buFontTx/>
              <a:buChar char="-"/>
            </a:pPr>
            <a:r>
              <a:rPr lang="da-DK" dirty="0" smtClean="0"/>
              <a:t>Hop så højt I kan og sæt en streg på væggen. Træk jeres ”</a:t>
            </a:r>
            <a:r>
              <a:rPr lang="da-DK" dirty="0" err="1" smtClean="0"/>
              <a:t>armshøjde</a:t>
            </a:r>
            <a:r>
              <a:rPr lang="da-DK" dirty="0" smtClean="0"/>
              <a:t>” fra og den der hopper højest vinder!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712" y="4574160"/>
            <a:ext cx="3960845" cy="20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3</a:t>
            </a:r>
            <a:r>
              <a:rPr lang="da-DK" dirty="0" smtClean="0"/>
              <a:t>. Modul</a:t>
            </a:r>
            <a:br>
              <a:rPr lang="da-DK" dirty="0" smtClean="0"/>
            </a:br>
            <a:r>
              <a:rPr lang="da-DK" dirty="0" smtClean="0"/>
              <a:t>Anaerobt </a:t>
            </a:r>
            <a:r>
              <a:rPr lang="da-DK" dirty="0"/>
              <a:t>arbejde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Lektie: læs side 246 – 247 og 250 – 252 (Til</a:t>
            </a:r>
          </a:p>
          <a:p>
            <a:pPr marL="0" indent="0">
              <a:buNone/>
            </a:pPr>
            <a:r>
              <a:rPr lang="da-DK" dirty="0" smtClean="0"/>
              <a:t>”Eksempler på </a:t>
            </a:r>
            <a:r>
              <a:rPr lang="da-DK" dirty="0" err="1" smtClean="0"/>
              <a:t>anaerobe</a:t>
            </a:r>
            <a:r>
              <a:rPr lang="da-DK" dirty="0" smtClean="0"/>
              <a:t> træningsprogrammer) 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13" y="3244334"/>
            <a:ext cx="6091614" cy="342653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69336" y="3244334"/>
            <a:ext cx="2783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Læg mærke til </a:t>
            </a:r>
            <a:r>
              <a:rPr lang="da-DK" dirty="0" smtClean="0"/>
              <a:t>kropsbygningen!</a:t>
            </a:r>
          </a:p>
        </p:txBody>
      </p:sp>
    </p:spTree>
    <p:extLst>
      <p:ext uri="{BB962C8B-B14F-4D97-AF65-F5344CB8AC3E}">
        <p14:creationId xmlns:p14="http://schemas.microsoft.com/office/powerpoint/2010/main" val="234144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Se først denne – temmelig dygtige - </a:t>
            </a:r>
            <a:r>
              <a:rPr lang="da-DK" dirty="0" err="1" smtClean="0"/>
              <a:t>youtubefilm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eKJBbePBRqk</a:t>
            </a:r>
            <a:endParaRPr lang="nl-NL" dirty="0" smtClean="0"/>
          </a:p>
          <a:p>
            <a:r>
              <a:rPr lang="da-DK" dirty="0" smtClean="0"/>
              <a:t>…blandt andet om kredsløbet samt aerob og anaerob energiomsætning.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295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322"/>
            <a:ext cx="8229600" cy="1143000"/>
          </a:xfrm>
        </p:spPr>
        <p:txBody>
          <a:bodyPr/>
          <a:lstStyle/>
          <a:p>
            <a:r>
              <a:rPr lang="da-DK" dirty="0" smtClean="0"/>
              <a:t>Matrixarbejde om dagens lektie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5861" y="986867"/>
            <a:ext cx="8797445" cy="5556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 smtClean="0"/>
              <a:t>4 grupper skal arbejde med hver deres emne og videreformidle deres viden til en anden gruppe:</a:t>
            </a:r>
          </a:p>
          <a:p>
            <a:pPr marL="0" indent="0">
              <a:buNone/>
            </a:pPr>
            <a:r>
              <a:rPr lang="da-DK" sz="2400" dirty="0" smtClean="0"/>
              <a:t>1) Hvad er formålet med anaerob træning? Hvilke præstationsfaktorer ønskes forbedres ved anaerob træning?</a:t>
            </a:r>
          </a:p>
          <a:p>
            <a:pPr marL="0" indent="0">
              <a:buNone/>
            </a:pPr>
            <a:r>
              <a:rPr lang="da-DK" sz="2400" dirty="0" smtClean="0"/>
              <a:t>2) Hvad er anaerob effekt og anaerob kapacitet?</a:t>
            </a:r>
          </a:p>
          <a:p>
            <a:pPr marL="0" indent="0">
              <a:buNone/>
            </a:pPr>
            <a:r>
              <a:rPr lang="da-DK" sz="2400" dirty="0" smtClean="0"/>
              <a:t>3) Hvilke træningsadaptationer opstår ved anaerob træning?</a:t>
            </a:r>
          </a:p>
          <a:p>
            <a:pPr marL="0" indent="0">
              <a:buNone/>
            </a:pPr>
            <a:r>
              <a:rPr lang="da-DK" sz="2400" dirty="0" smtClean="0"/>
              <a:t>4) Hvordan er træningsintensiteten i anaerob træning? (Anvend og forklar figur 43)</a:t>
            </a:r>
            <a:endParaRPr lang="da-DK" sz="2400" dirty="0"/>
          </a:p>
          <a:p>
            <a:pPr marL="0" indent="0">
              <a:buNone/>
            </a:pPr>
            <a:r>
              <a:rPr lang="da-DK" sz="2000" i="1" dirty="0" smtClean="0"/>
              <a:t>Bonusspørgsmålet: De grupper, som er færdige før tid skal også forklare: Hvad er forskellen på anaerob hurtighedstræning, produktionstræning samt tolerancetræning?</a:t>
            </a:r>
          </a:p>
          <a:p>
            <a:pPr marL="0" indent="0">
              <a:buNone/>
            </a:pPr>
            <a:endParaRPr lang="da-DK" sz="2000" i="1" dirty="0" smtClean="0"/>
          </a:p>
          <a:p>
            <a:pPr marL="0" indent="0">
              <a:buNone/>
            </a:pPr>
            <a:r>
              <a:rPr lang="da-DK" sz="2000" dirty="0" smtClean="0"/>
              <a:t>Analyser </a:t>
            </a:r>
            <a:r>
              <a:rPr lang="da-DK" sz="2000" dirty="0"/>
              <a:t>og forklar jeres svar først i egen gruppe, dernæst til en anden gruppe og kort afslutningsvis til klassen, hvor jeg kan stille spørgsmål og komme med yderligere </a:t>
            </a:r>
            <a:r>
              <a:rPr lang="da-DK" sz="2000" dirty="0" smtClean="0"/>
              <a:t>kommentarer (</a:t>
            </a:r>
            <a:r>
              <a:rPr lang="da-DK" sz="2000" dirty="0"/>
              <a:t>(vha. udvalgte figurer og tabeller ved tavlen)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18755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Hvorfor bliver vi ømme når vi træner?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997875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rgbClr val="FF0000"/>
                </a:solidFill>
              </a:rPr>
              <a:t>Hvorfor får vi ømme muskler efter træning? Har I prøvet det? Hvornår og hvorfor – tror I?</a:t>
            </a:r>
          </a:p>
          <a:p>
            <a:pPr marL="0" indent="0">
              <a:buNone/>
            </a:pPr>
            <a:r>
              <a:rPr lang="da-DK" dirty="0" smtClean="0"/>
              <a:t>Skimt artiklen</a:t>
            </a:r>
            <a:endParaRPr lang="da-DK" u="sng" dirty="0">
              <a:hlinkClick r:id="rId2"/>
            </a:endParaRPr>
          </a:p>
          <a:p>
            <a:r>
              <a:rPr lang="da-DK" u="sng" dirty="0" smtClean="0">
                <a:hlinkClick r:id="rId2"/>
              </a:rPr>
              <a:t>https</a:t>
            </a:r>
            <a:r>
              <a:rPr lang="da-DK" u="sng" dirty="0">
                <a:hlinkClick r:id="rId2"/>
              </a:rPr>
              <a:t>://www.sundhed.dk/borger/patienthaandbogen/knogler-muskler-og-led/sygdomme/sportsmedicin/oemme-muskler-efter-traening/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Fælles opsamling på artiklen.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Hvis tid: Bonusinfo: jf</a:t>
            </a:r>
            <a:r>
              <a:rPr lang="da-DK" dirty="0"/>
              <a:t>. </a:t>
            </a:r>
            <a:r>
              <a:rPr lang="da-DK" dirty="0" smtClean="0"/>
              <a:t>anatomiforløbet </a:t>
            </a:r>
            <a:r>
              <a:rPr lang="da-DK" dirty="0"/>
              <a:t>hvor vi snakkede om smidighed og udstrækning: får vi mindre ømme muskler af at strække ud??  </a:t>
            </a:r>
            <a:r>
              <a:rPr lang="da-DK" u="sng" dirty="0">
                <a:hlinkClick r:id="rId3"/>
              </a:rPr>
              <a:t>http://livsstil.tv2.dk/2014-08-10-udstr%C3%A6kning-spild-af-tid-eller-strengt-n%C3%B8dvendigt</a:t>
            </a:r>
            <a:r>
              <a:rPr lang="da-DK" dirty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79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Opsamling på dagens guldkorn om anaerob træning</a:t>
            </a:r>
            <a:endParaRPr lang="da-DK" dirty="0"/>
          </a:p>
        </p:txBody>
      </p:sp>
      <p:pic>
        <p:nvPicPr>
          <p:cNvPr id="4" name="Billede 3" descr="IdrëtB_4_fig_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7" y="1702224"/>
            <a:ext cx="6187972" cy="490630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6061824" y="1577091"/>
            <a:ext cx="31326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Træningsintensiteten:</a:t>
            </a:r>
          </a:p>
          <a:p>
            <a:pPr algn="r"/>
            <a:r>
              <a:rPr lang="da-DK" dirty="0" smtClean="0"/>
              <a:t>Hvile- og maksimalpuls er angivet som henholdsvis 60 og 200 slag/min. Figuren viser altså også, at træningsintensiteten kan foregå med meget højere internsitet end den maksimale pulsfrekvens.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468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IdrëtB_4_tab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27" y="-72922"/>
            <a:ext cx="5459886" cy="7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66"/>
            <a:ext cx="8229600" cy="1143000"/>
          </a:xfrm>
        </p:spPr>
        <p:txBody>
          <a:bodyPr/>
          <a:lstStyle/>
          <a:p>
            <a:r>
              <a:rPr lang="da-DK" dirty="0" smtClean="0"/>
              <a:t>1.modul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055900"/>
            <a:ext cx="8686800" cy="5650493"/>
          </a:xfrm>
        </p:spPr>
        <p:txBody>
          <a:bodyPr>
            <a:normAutofit fontScale="62500" lnSpcReduction="20000"/>
          </a:bodyPr>
          <a:lstStyle/>
          <a:p>
            <a:r>
              <a:rPr lang="da-DK" dirty="0" smtClean="0"/>
              <a:t>Bevægelsesanalyse – test!</a:t>
            </a:r>
          </a:p>
          <a:p>
            <a:endParaRPr lang="da-DK" dirty="0"/>
          </a:p>
          <a:p>
            <a:r>
              <a:rPr lang="da-DK" dirty="0"/>
              <a:t>Snak om </a:t>
            </a:r>
            <a:r>
              <a:rPr lang="da-DK" dirty="0" smtClean="0"/>
              <a:t>eksamensform og karakterer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FF0000"/>
                </a:solidFill>
              </a:rPr>
              <a:t>Nogle spørgsmål?</a:t>
            </a:r>
            <a:endParaRPr lang="da-DK" dirty="0">
              <a:solidFill>
                <a:srgbClr val="FF0000"/>
              </a:solidFill>
            </a:endParaRPr>
          </a:p>
          <a:p>
            <a:endParaRPr lang="da-DK" dirty="0" smtClean="0"/>
          </a:p>
          <a:p>
            <a:r>
              <a:rPr lang="da-DK" dirty="0" smtClean="0"/>
              <a:t>Opstart på fysiologiforløb (6 undervisningsgange) –hvad skal I kunne og hvorfor dette:</a:t>
            </a: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Anaerob-, aerob- og styrke- træning,  energiomsætning</a:t>
            </a:r>
            <a:r>
              <a:rPr lang="da-DK" b="1" dirty="0"/>
              <a:t> </a:t>
            </a:r>
            <a:r>
              <a:rPr lang="da-DK" b="1" dirty="0" smtClean="0"/>
              <a:t>og væske-kulhydrat indtagelse. </a:t>
            </a:r>
            <a:endParaRPr lang="da-DK" b="1" dirty="0"/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Hvad ved I allerede? </a:t>
            </a:r>
            <a:endParaRPr lang="da-D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dirty="0" smtClean="0"/>
              <a:t>Snak </a:t>
            </a:r>
            <a:r>
              <a:rPr lang="da-DK" dirty="0"/>
              <a:t>med sidemanden om al den viden I har. Opsamling i klassen.</a:t>
            </a:r>
          </a:p>
          <a:p>
            <a:pPr marL="0" indent="0">
              <a:buNone/>
            </a:pPr>
            <a:r>
              <a:rPr lang="da-DK" sz="2800" dirty="0" smtClean="0"/>
              <a:t>Det er rigtig meget!! Jeg ved, at det bliver hårdt/svært. God arbejdslyst til os alle fra nu af </a:t>
            </a:r>
            <a:r>
              <a:rPr lang="da-DK" sz="2800" dirty="0" smtClean="0">
                <a:sym typeface="Wingdings"/>
              </a:rPr>
              <a:t></a:t>
            </a:r>
          </a:p>
          <a:p>
            <a:pPr marL="0" indent="0">
              <a:buNone/>
            </a:pPr>
            <a:r>
              <a:rPr lang="da-DK" sz="2800" dirty="0" smtClean="0">
                <a:sym typeface="Wingdings"/>
              </a:rPr>
              <a:t>(Jeg kan læse i jeres studieplaner, at I har haft om kredsløbet</a:t>
            </a:r>
            <a:r>
              <a:rPr lang="da-DK" sz="2800" dirty="0">
                <a:sym typeface="Wingdings"/>
              </a:rPr>
              <a:t> </a:t>
            </a:r>
            <a:r>
              <a:rPr lang="da-DK" sz="2800" dirty="0" smtClean="0">
                <a:sym typeface="Wingdings"/>
              </a:rPr>
              <a:t>og nervesystemet i biologi. Dette er også idrætB-materiale men det vil jeg springe over her, da jeg tænker, at I ved det i forvejen. Lad os se behovet for repetition undervejs)</a:t>
            </a:r>
            <a:endParaRPr lang="da-DK" sz="2800" dirty="0" smtClean="0"/>
          </a:p>
          <a:p>
            <a:endParaRPr lang="da-DK" dirty="0" smtClean="0"/>
          </a:p>
          <a:p>
            <a:r>
              <a:rPr lang="da-DK" dirty="0" smtClean="0"/>
              <a:t>Se engelsk dokumentar om kort intensiv trænings fordele: </a:t>
            </a:r>
            <a:r>
              <a:rPr lang="nl-NL" dirty="0">
                <a:hlinkClick r:id="rId2"/>
              </a:rPr>
              <a:t>https://www.youtube.com/watch?v=SHN-</a:t>
            </a:r>
            <a:r>
              <a:rPr lang="nl-NL" dirty="0" smtClean="0">
                <a:hlinkClick r:id="rId2"/>
              </a:rPr>
              <a:t>4ve81TY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(</a:t>
            </a:r>
            <a:r>
              <a:rPr lang="nl-NL" dirty="0" err="1" smtClean="0"/>
              <a:t>Omhandler</a:t>
            </a:r>
            <a:r>
              <a:rPr lang="nl-NL" dirty="0" smtClean="0"/>
              <a:t> </a:t>
            </a:r>
            <a:r>
              <a:rPr lang="nl-NL" dirty="0" err="1" smtClean="0"/>
              <a:t>bl.a</a:t>
            </a:r>
            <a:r>
              <a:rPr lang="nl-NL" dirty="0" smtClean="0"/>
              <a:t>.</a:t>
            </a:r>
            <a:r>
              <a:rPr lang="da-DK" dirty="0" smtClean="0"/>
              <a:t>mitokondrier: cellernes ”kraftværker”, som står for cellens ATP)</a:t>
            </a:r>
            <a:endParaRPr lang="nl-NL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t="6866"/>
          <a:stretch/>
        </p:blipFill>
        <p:spPr>
          <a:xfrm>
            <a:off x="5602746" y="747723"/>
            <a:ext cx="1260851" cy="16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95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Hvis tid: </a:t>
            </a:r>
            <a:r>
              <a:rPr lang="da-DK" dirty="0" err="1" smtClean="0"/>
              <a:t>Margaria</a:t>
            </a:r>
            <a:r>
              <a:rPr lang="da-DK" dirty="0" smtClean="0"/>
              <a:t> trappeløbstest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Trappens ”lodrette afstand” = 1-1,25 meter (ca. 6 trappetrin, anvend hver andet trin)</a:t>
            </a:r>
          </a:p>
          <a:p>
            <a:r>
              <a:rPr lang="da-DK" dirty="0" smtClean="0"/>
              <a:t>Tidsmåling</a:t>
            </a:r>
          </a:p>
          <a:p>
            <a:r>
              <a:rPr lang="da-DK" dirty="0" smtClean="0"/>
              <a:t>Osv.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7077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4</a:t>
            </a:r>
            <a:r>
              <a:rPr lang="da-DK" dirty="0" smtClean="0"/>
              <a:t>. Modul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Aerobt arbejde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Lektie: Læs side 256 – 265. 9 sider! Men mange diagrammer og tabeller.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44396" r="6368"/>
          <a:stretch/>
        </p:blipFill>
        <p:spPr>
          <a:xfrm>
            <a:off x="4809253" y="2492076"/>
            <a:ext cx="3626748" cy="41529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51853" y="3589492"/>
            <a:ext cx="3952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Læg mærke til kropsbygningen!</a:t>
            </a:r>
          </a:p>
          <a:p>
            <a:r>
              <a:rPr lang="da-DK" dirty="0"/>
              <a:t>Hvordan adskiller den sig fra sidste uge?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999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Dagens 3 hurtige spørgsmål</a:t>
            </a:r>
            <a:br>
              <a:rPr lang="da-DK" dirty="0" smtClean="0"/>
            </a:br>
            <a:r>
              <a:rPr lang="da-DK" sz="2700" dirty="0" smtClean="0"/>
              <a:t>(</a:t>
            </a:r>
            <a:r>
              <a:rPr lang="da-DK" sz="2700" dirty="0" err="1" smtClean="0"/>
              <a:t>Aka</a:t>
            </a:r>
            <a:r>
              <a:rPr lang="da-DK" sz="2700" dirty="0" smtClean="0"/>
              <a:t>. hvem har læst lektier?)</a:t>
            </a:r>
            <a:endParaRPr lang="da-DK" sz="27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Hvordan kan man træne aerobt?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Hvad er formålet med aerob træning?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Hvilke træningsadaptationer er der ved aerob træning?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3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Gennemgang af dagens lektie..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…vha. </a:t>
            </a:r>
            <a:r>
              <a:rPr lang="da-DK" dirty="0"/>
              <a:t>e</a:t>
            </a:r>
            <a:r>
              <a:rPr lang="da-DK" dirty="0" smtClean="0"/>
              <a:t>n planche. Hver gruppe laver deres egen planche – elektronisk og ved hjælp af figurer fra lektien til i dag. I får hver jeres placering i klassen og så skal I besøge hinanden og få viden om de forskellige sider i dagens lektier. På denne måde øver I at forklare det faglige stof. </a:t>
            </a:r>
          </a:p>
          <a:p>
            <a:pPr marL="0" indent="0">
              <a:buNone/>
            </a:pPr>
            <a:r>
              <a:rPr lang="da-DK" dirty="0" smtClean="0"/>
              <a:t>Grupperne:</a:t>
            </a:r>
          </a:p>
          <a:p>
            <a:pPr marL="514350" indent="-514350">
              <a:buAutoNum type="arabicParenR"/>
            </a:pPr>
            <a:r>
              <a:rPr lang="da-DK" dirty="0" smtClean="0"/>
              <a:t>Forklar figur 45 side 256 og figur 47 side 257</a:t>
            </a:r>
          </a:p>
          <a:p>
            <a:pPr marL="514350" indent="-514350">
              <a:buAutoNum type="arabicParenR"/>
            </a:pPr>
            <a:r>
              <a:rPr lang="da-DK" dirty="0" smtClean="0"/>
              <a:t>Hvad er formålet med aerob træning? Forklar figur 48 side 258</a:t>
            </a:r>
          </a:p>
          <a:p>
            <a:pPr marL="514350" indent="-514350">
              <a:buAutoNum type="arabicParenR"/>
            </a:pPr>
            <a:r>
              <a:rPr lang="da-DK" dirty="0" smtClean="0"/>
              <a:t>Hvad er aerob effekt og aerob kapacitet? Forklar figur 49 og figur 50. Er der noget som overrasker jer?</a:t>
            </a:r>
          </a:p>
          <a:p>
            <a:pPr marL="514350" indent="-514350">
              <a:buAutoNum type="arabicParenR"/>
            </a:pPr>
            <a:r>
              <a:rPr lang="da-DK" dirty="0" smtClean="0"/>
              <a:t>Hvilke centrale og perifere træningsadaptationer er der som følge af aerob træning? </a:t>
            </a:r>
          </a:p>
          <a:p>
            <a:pPr marL="514350" indent="-514350">
              <a:buAutoNum type="arabicParenR"/>
            </a:pPr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268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3600" dirty="0"/>
              <a:t>Aerob </a:t>
            </a:r>
            <a:r>
              <a:rPr lang="da-DK" sz="3600" dirty="0" smtClean="0"/>
              <a:t>træningsintensitet og træningsplanlægning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00200"/>
            <a:ext cx="463600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Aerob træningsintensitet</a:t>
            </a:r>
          </a:p>
          <a:p>
            <a:pPr marL="0" indent="0">
              <a:buNone/>
            </a:pPr>
            <a:r>
              <a:rPr lang="da-DK" sz="2400" dirty="0" smtClean="0"/>
              <a:t>= (Træningspuls/maksimalpuls)*100%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Eks:</a:t>
            </a:r>
          </a:p>
          <a:p>
            <a:pPr marL="0" indent="0">
              <a:buNone/>
            </a:pPr>
            <a:r>
              <a:rPr lang="da-DK" sz="2400" dirty="0" smtClean="0"/>
              <a:t>Træningsintensitet =</a:t>
            </a:r>
          </a:p>
          <a:p>
            <a:pPr marL="0" indent="0">
              <a:buNone/>
            </a:pPr>
            <a:r>
              <a:rPr lang="da-DK" sz="2400" dirty="0" smtClean="0"/>
              <a:t>(169 slag/min / 197 slag/min)*100% = 85,5%</a:t>
            </a:r>
            <a:endParaRPr lang="da-DK" sz="2400" dirty="0"/>
          </a:p>
          <a:p>
            <a:endParaRPr lang="da-DK" sz="2400" dirty="0"/>
          </a:p>
          <a:p>
            <a:endParaRPr lang="da-DK" dirty="0"/>
          </a:p>
        </p:txBody>
      </p:sp>
      <p:pic>
        <p:nvPicPr>
          <p:cNvPr id="4" name="Billede 3" descr="IdrëtB_4_tab_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2123" r="2484" b="2823"/>
          <a:stretch/>
        </p:blipFill>
        <p:spPr>
          <a:xfrm>
            <a:off x="4176748" y="576137"/>
            <a:ext cx="4844504" cy="61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15 minutters skriveøvelse, </a:t>
            </a:r>
            <a:r>
              <a:rPr lang="da-DK" dirty="0" smtClean="0"/>
              <a:t>sendes </a:t>
            </a:r>
            <a:r>
              <a:rPr lang="da-DK" dirty="0"/>
              <a:t>til mig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(</a:t>
            </a:r>
            <a:r>
              <a:rPr lang="da-DK" sz="3100" dirty="0"/>
              <a:t>NB! Ingen test i dette </a:t>
            </a:r>
            <a:r>
              <a:rPr lang="da-DK" sz="3100" dirty="0" err="1" smtClean="0"/>
              <a:t>arbejds</a:t>
            </a:r>
            <a:r>
              <a:rPr lang="da-DK" sz="3100" dirty="0" smtClean="0"/>
              <a:t>-</a:t>
            </a:r>
            <a:r>
              <a:rPr lang="da-DK" sz="3100" dirty="0"/>
              <a:t>træningsfysiologi forløb!)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058491"/>
            <a:ext cx="8229600" cy="4525963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Hvad </a:t>
            </a:r>
            <a:r>
              <a:rPr lang="da-DK" dirty="0">
                <a:solidFill>
                  <a:srgbClr val="FF0000"/>
                </a:solidFill>
              </a:rPr>
              <a:t>har jeg lært – rent fagligt - om styrketræning, aerob træning og anaerob træning?</a:t>
            </a:r>
          </a:p>
          <a:p>
            <a:r>
              <a:rPr lang="da-DK" dirty="0">
                <a:solidFill>
                  <a:srgbClr val="FF0000"/>
                </a:solidFill>
              </a:rPr>
              <a:t>Vil jeg ændre min træning fra nu af? (Hvorfor/hvorfor ikke?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3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 modul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Dagens øvelser:</a:t>
            </a:r>
          </a:p>
          <a:p>
            <a:pPr marL="514350" indent="-514350">
              <a:buAutoNum type="arabicParenR"/>
            </a:pPr>
            <a:r>
              <a:rPr lang="da-DK" dirty="0" smtClean="0"/>
              <a:t>quizlet: </a:t>
            </a:r>
            <a:r>
              <a:rPr lang="tr-TR" dirty="0">
                <a:hlinkClick r:id="rId2"/>
              </a:rPr>
              <a:t>https://quizlet.com/</a:t>
            </a:r>
            <a:r>
              <a:rPr lang="tr-TR" dirty="0" smtClean="0">
                <a:hlinkClick r:id="rId2"/>
              </a:rPr>
              <a:t>_38u2zm</a:t>
            </a:r>
            <a:endParaRPr lang="tr-TR" dirty="0" smtClean="0"/>
          </a:p>
          <a:p>
            <a:pPr marL="0" indent="0">
              <a:buNone/>
            </a:pPr>
            <a:r>
              <a:rPr lang="tr-TR" dirty="0">
                <a:hlinkClick r:id="rId3"/>
              </a:rPr>
              <a:t>https://quizlet.com/class/4385547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pPr marL="514350" indent="-514350">
              <a:buAutoNum type="arabicParenR"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2) </a:t>
            </a:r>
            <a:r>
              <a:rPr lang="da-DK" dirty="0"/>
              <a:t>Figur/graf-gennemgang ved tavlen over væsentlige figurer (som kunne anvendes til eksamen) over styrketræning, aerob og anaerob træning </a:t>
            </a:r>
          </a:p>
        </p:txBody>
      </p:sp>
    </p:spTree>
    <p:extLst>
      <p:ext uri="{BB962C8B-B14F-4D97-AF65-F5344CB8AC3E}">
        <p14:creationId xmlns:p14="http://schemas.microsoft.com/office/powerpoint/2010/main" val="326736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3600" dirty="0" smtClean="0"/>
              <a:t>Hvad viser denne graf?</a:t>
            </a:r>
            <a:endParaRPr lang="da-DK" sz="3600" dirty="0"/>
          </a:p>
        </p:txBody>
      </p:sp>
      <p:pic>
        <p:nvPicPr>
          <p:cNvPr id="4" name="Billede 3" descr="IdrëtB_4_fig_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" y="1069529"/>
            <a:ext cx="7202390" cy="57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8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IdrëtB_4_fig_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03" y="672045"/>
            <a:ext cx="5986664" cy="6058244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196399" y="227458"/>
            <a:ext cx="319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Hvad viser denne figur?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262155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600" dirty="0" smtClean="0"/>
              <a:t>Hvad viser denne figur?</a:t>
            </a:r>
            <a:endParaRPr lang="da-DK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5" y="1276606"/>
            <a:ext cx="8227702" cy="54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7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6567"/>
            <a:ext cx="8229600" cy="1143000"/>
          </a:xfrm>
        </p:spPr>
        <p:txBody>
          <a:bodyPr/>
          <a:lstStyle/>
          <a:p>
            <a:r>
              <a:rPr lang="da-DK" dirty="0" smtClean="0"/>
              <a:t>Test  i anatomiforløbet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6454" y="832758"/>
            <a:ext cx="8839632" cy="470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 smtClean="0"/>
              <a:t>Lav en bevægelsesanalyse af nedenstående bevægelse:</a:t>
            </a:r>
            <a:endParaRPr lang="da-DK" sz="2400" b="1" dirty="0"/>
          </a:p>
          <a:p>
            <a:pPr marL="0" indent="0">
              <a:buNone/>
            </a:pPr>
            <a:r>
              <a:rPr lang="da-DK" sz="2000" dirty="0" smtClean="0"/>
              <a:t>Bevægelsesanalysens </a:t>
            </a:r>
            <a:r>
              <a:rPr lang="da-DK" sz="2000" dirty="0"/>
              <a:t>4 trin:</a:t>
            </a:r>
          </a:p>
          <a:p>
            <a:pPr marL="514350" indent="-514350">
              <a:buAutoNum type="arabicParenR"/>
            </a:pPr>
            <a:r>
              <a:rPr lang="da-DK" sz="2000" i="1" dirty="0"/>
              <a:t>Kort forklaring af hvordan bevægelsen indgår i praksis </a:t>
            </a:r>
            <a:r>
              <a:rPr lang="da-DK" sz="2000" dirty="0" smtClean="0">
                <a:solidFill>
                  <a:srgbClr val="FF0000"/>
                </a:solidFill>
              </a:rPr>
              <a:t>(Forklar/hvad kaldes nedenstående bevægelse?)</a:t>
            </a:r>
          </a:p>
          <a:p>
            <a:pPr marL="514350" indent="-514350">
              <a:buAutoNum type="arabicParenR"/>
            </a:pPr>
            <a:r>
              <a:rPr lang="da-DK" sz="2000" i="1" dirty="0" smtClean="0"/>
              <a:t>Tegning </a:t>
            </a:r>
            <a:r>
              <a:rPr lang="da-DK" sz="2000" i="1" dirty="0"/>
              <a:t>af bevægelsesforløbet </a:t>
            </a:r>
            <a:r>
              <a:rPr lang="da-DK" sz="2000" dirty="0"/>
              <a:t>(2-3 stillinger), opdelt i relevante faser</a:t>
            </a:r>
            <a:r>
              <a:rPr lang="da-DK" sz="2000" dirty="0" smtClean="0"/>
              <a:t>. </a:t>
            </a:r>
            <a:r>
              <a:rPr lang="da-DK" sz="2000" dirty="0" smtClean="0">
                <a:solidFill>
                  <a:srgbClr val="FF0000"/>
                </a:solidFill>
              </a:rPr>
              <a:t>(Dette behøver I ikke!!)</a:t>
            </a:r>
            <a:endParaRPr lang="da-DK" sz="2000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da-DK" sz="2000" i="1" dirty="0"/>
              <a:t>Analyse af </a:t>
            </a:r>
            <a:r>
              <a:rPr lang="da-DK" sz="2000" i="1" dirty="0" err="1"/>
              <a:t>ledbevægelser</a:t>
            </a:r>
            <a:r>
              <a:rPr lang="da-DK" sz="2000" i="1" dirty="0"/>
              <a:t> </a:t>
            </a:r>
            <a:r>
              <a:rPr lang="da-DK" sz="2000" dirty="0"/>
              <a:t>(hvilke led bevæges, hvordan</a:t>
            </a:r>
            <a:r>
              <a:rPr lang="da-DK" sz="2000" dirty="0" smtClean="0"/>
              <a:t>) </a:t>
            </a:r>
            <a:r>
              <a:rPr lang="da-DK" sz="2000" dirty="0" smtClean="0">
                <a:solidFill>
                  <a:srgbClr val="FF0000"/>
                </a:solidFill>
              </a:rPr>
              <a:t>(Udvælg først to billeder, og analyser bevægelsen, og hvis I har mere tid kan I inddrage 1-2 billede(r) mere)</a:t>
            </a:r>
            <a:endParaRPr lang="da-DK" sz="2000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da-DK" sz="2000" i="1" dirty="0"/>
              <a:t>Muskelaktivitet under bevægelsen </a:t>
            </a:r>
            <a:r>
              <a:rPr lang="da-DK" sz="2000" dirty="0">
                <a:solidFill>
                  <a:srgbClr val="FF0000"/>
                </a:solidFill>
              </a:rPr>
              <a:t>(hvilke muskler aktiveres i de forskellige faser og hvordan arbejder </a:t>
            </a:r>
            <a:r>
              <a:rPr lang="da-DK" sz="2000" dirty="0" smtClean="0">
                <a:solidFill>
                  <a:srgbClr val="FF0000"/>
                </a:solidFill>
              </a:rPr>
              <a:t>de)</a:t>
            </a:r>
            <a:endParaRPr lang="da-DK" sz="2000" dirty="0">
              <a:solidFill>
                <a:srgbClr val="FF0000"/>
              </a:solidFill>
            </a:endParaRPr>
          </a:p>
          <a:p>
            <a:endParaRPr lang="da-DK"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17" y="4687093"/>
            <a:ext cx="6035121" cy="21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6</a:t>
            </a:r>
            <a:r>
              <a:rPr lang="da-DK" dirty="0" smtClean="0"/>
              <a:t>. Modul</a:t>
            </a:r>
            <a:br>
              <a:rPr lang="da-DK" dirty="0" smtClean="0"/>
            </a:br>
            <a:r>
              <a:rPr lang="da-DK" dirty="0" smtClean="0"/>
              <a:t>Væske</a:t>
            </a:r>
            <a:r>
              <a:rPr lang="da-DK" dirty="0"/>
              <a:t>-kulhydrat </a:t>
            </a:r>
            <a:r>
              <a:rPr lang="da-DK" dirty="0" smtClean="0"/>
              <a:t>indtagelse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552000" y="2636649"/>
            <a:ext cx="4839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Lektie: Læs side 277-280</a:t>
            </a:r>
          </a:p>
          <a:p>
            <a:endParaRPr lang="da-DK" sz="2800" dirty="0"/>
          </a:p>
          <a:p>
            <a:r>
              <a:rPr lang="da-DK" sz="2800" dirty="0" smtClean="0">
                <a:solidFill>
                  <a:srgbClr val="FF0000"/>
                </a:solidFill>
              </a:rPr>
              <a:t>Drikker I noget når I træner?</a:t>
            </a:r>
          </a:p>
          <a:p>
            <a:r>
              <a:rPr lang="da-DK" sz="2800" dirty="0" smtClean="0">
                <a:solidFill>
                  <a:srgbClr val="FF0000"/>
                </a:solidFill>
              </a:rPr>
              <a:t>Hvad drikker I?</a:t>
            </a:r>
          </a:p>
          <a:p>
            <a:r>
              <a:rPr lang="da-DK" sz="2800" dirty="0" smtClean="0">
                <a:solidFill>
                  <a:srgbClr val="FF0000"/>
                </a:solidFill>
              </a:rPr>
              <a:t>Hvorfor?</a:t>
            </a:r>
            <a:endParaRPr lang="da-DK" sz="2800" dirty="0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98" y="4392459"/>
            <a:ext cx="3513902" cy="23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1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8986881" cy="1417638"/>
          </a:xfrm>
        </p:spPr>
        <p:txBody>
          <a:bodyPr>
            <a:noAutofit/>
          </a:bodyPr>
          <a:lstStyle/>
          <a:p>
            <a:r>
              <a:rPr lang="da-DK" sz="3600" dirty="0" smtClean="0"/>
              <a:t>Dagens Guldkorn om </a:t>
            </a:r>
            <a:br>
              <a:rPr lang="da-DK" sz="3600" dirty="0" smtClean="0"/>
            </a:br>
            <a:r>
              <a:rPr lang="da-DK" sz="3600" dirty="0" smtClean="0"/>
              <a:t>Væske</a:t>
            </a:r>
            <a:r>
              <a:rPr lang="da-DK" sz="3600" dirty="0"/>
              <a:t>-kulhydrat indtagelse </a:t>
            </a:r>
            <a:r>
              <a:rPr lang="da-DK" sz="3600" dirty="0" smtClean="0"/>
              <a:t> 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746" y="1322497"/>
            <a:ext cx="9039254" cy="320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Væsketab (også kaldet dehydrering*) har stor indflydelse på præstationsevnen</a:t>
            </a:r>
          </a:p>
          <a:p>
            <a:pPr marL="0" indent="0">
              <a:buNone/>
            </a:pPr>
            <a:r>
              <a:rPr lang="da-DK" sz="1800" dirty="0" smtClean="0"/>
              <a:t>*Dehydrering = tab af væske og tømning af glykogen fra de aktive muskler under aktivitet</a:t>
            </a:r>
          </a:p>
          <a:p>
            <a:endParaRPr lang="da-DK" sz="2400" dirty="0" smtClean="0"/>
          </a:p>
        </p:txBody>
      </p:sp>
      <p:pic>
        <p:nvPicPr>
          <p:cNvPr id="6" name="Billede 5" descr="IdrëtB_4_fig_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33" y="3273509"/>
            <a:ext cx="6354948" cy="3584492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0" y="3273509"/>
            <a:ext cx="2631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En del af det tabte væske kan erstattes ved at idrætsudøveren drikker vand/sportsdrik undervejs. Man kan dog højst optage ca. 1 liter væske fra mave-tarmsystemet i timen, så man vil ikke altid kunne erstatte det tabte væske, så det skal indtages efter aktiviteten.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74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908"/>
            <a:ext cx="8229600" cy="1143000"/>
          </a:xfrm>
        </p:spPr>
        <p:txBody>
          <a:bodyPr/>
          <a:lstStyle/>
          <a:p>
            <a:r>
              <a:rPr lang="da-DK" dirty="0" smtClean="0"/>
              <a:t>Hvor meget væske taber man?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5080485"/>
            <a:ext cx="9387862" cy="1777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 smtClean="0"/>
              <a:t>Figur 17 viser hvor meget væske man taber under diverse sportsgrene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NB! Skemaet gælder i et dansk klima. Hvis temperaturen og luftfugtigheden er højere, tabes mere væske. </a:t>
            </a:r>
            <a:r>
              <a:rPr lang="da-DK" dirty="0" smtClean="0">
                <a:solidFill>
                  <a:srgbClr val="FF0000"/>
                </a:solidFill>
              </a:rPr>
              <a:t>Hvordan ville det så se ud ift. </a:t>
            </a:r>
            <a:r>
              <a:rPr lang="da-DK" dirty="0">
                <a:solidFill>
                  <a:srgbClr val="FF0000"/>
                </a:solidFill>
              </a:rPr>
              <a:t>G</a:t>
            </a:r>
            <a:r>
              <a:rPr lang="da-DK" dirty="0" smtClean="0">
                <a:solidFill>
                  <a:srgbClr val="FF0000"/>
                </a:solidFill>
              </a:rPr>
              <a:t>rønland?</a:t>
            </a:r>
          </a:p>
          <a:p>
            <a:pPr marL="0" indent="0">
              <a:buNone/>
            </a:pPr>
            <a:r>
              <a:rPr lang="da-DK" dirty="0" smtClean="0"/>
              <a:t> Jf. mit bachelor-projekt om varme-akklimatisering af soldater i regntøj</a:t>
            </a:r>
          </a:p>
          <a:p>
            <a:endParaRPr lang="da-DK" dirty="0"/>
          </a:p>
        </p:txBody>
      </p:sp>
      <p:pic>
        <p:nvPicPr>
          <p:cNvPr id="4" name="Billede 3" descr="IdrëtB_4_tab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12" y="1159908"/>
            <a:ext cx="6486070" cy="40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1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222599"/>
            <a:ext cx="8602267" cy="31032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5100" b="1" dirty="0"/>
              <a:t>Tømning af </a:t>
            </a:r>
            <a:r>
              <a:rPr lang="da-DK" sz="5100" b="1" dirty="0" smtClean="0"/>
              <a:t>glykogenlagrene </a:t>
            </a:r>
            <a:r>
              <a:rPr lang="da-DK" sz="2900" dirty="0"/>
              <a:t>medfører ligeledes hurtigere træthedsudvikling og jo højere intensitet af aktivitet desto hurtigere tømning (herefter spiller fedtforbrændingen væsentlig rolle). </a:t>
            </a:r>
            <a:r>
              <a:rPr lang="da-DK" sz="2900" dirty="0" smtClean="0"/>
              <a:t>Derfor </a:t>
            </a:r>
            <a:r>
              <a:rPr lang="da-DK" sz="2900" dirty="0"/>
              <a:t>er det smart at indtage eks. sportsdrik med </a:t>
            </a:r>
            <a:r>
              <a:rPr lang="da-DK" sz="2900" dirty="0" smtClean="0"/>
              <a:t>sukker (og salt) i </a:t>
            </a:r>
            <a:r>
              <a:rPr lang="da-DK" sz="2900" dirty="0"/>
              <a:t>undervejs for at have glykogen til at yde mere (dog ej for meget sukker, da det hæmmer optagelsen af vandet!</a:t>
            </a:r>
            <a:r>
              <a:rPr lang="da-DK" sz="2900" dirty="0" smtClean="0"/>
              <a:t>)</a:t>
            </a:r>
          </a:p>
          <a:p>
            <a:pPr marL="0" indent="0">
              <a:buNone/>
            </a:pPr>
            <a:endParaRPr lang="da-DK" sz="2900" dirty="0"/>
          </a:p>
          <a:p>
            <a:r>
              <a:rPr lang="da-DK" sz="2900" dirty="0" smtClean="0">
                <a:solidFill>
                  <a:srgbClr val="FF0000"/>
                </a:solidFill>
              </a:rPr>
              <a:t>Hvad viser Tabel 18? Hvilke koncentrationer af salt og sukker er </a:t>
            </a:r>
            <a:r>
              <a:rPr lang="da-DK" sz="2900" dirty="0">
                <a:solidFill>
                  <a:srgbClr val="FF0000"/>
                </a:solidFill>
              </a:rPr>
              <a:t> </a:t>
            </a:r>
            <a:r>
              <a:rPr lang="da-DK" sz="2900" dirty="0" smtClean="0">
                <a:solidFill>
                  <a:srgbClr val="FF0000"/>
                </a:solidFill>
              </a:rPr>
              <a:t>- ofte – optimalt at indtage? </a:t>
            </a:r>
            <a:r>
              <a:rPr lang="da-DK" sz="1300" dirty="0" smtClean="0"/>
              <a:t>(</a:t>
            </a:r>
            <a:r>
              <a:rPr lang="da-DK" sz="1300" dirty="0"/>
              <a:t>Sukkerkoncentration på 5% og saltkoncentration på 0.2% men der er individuelle forskelle.)</a:t>
            </a:r>
          </a:p>
          <a:p>
            <a:endParaRPr lang="da-DK" dirty="0" smtClean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pic>
        <p:nvPicPr>
          <p:cNvPr id="4" name="Billede 3" descr="IdrëtB_4_tab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5118" r="-1"/>
          <a:stretch/>
        </p:blipFill>
        <p:spPr>
          <a:xfrm>
            <a:off x="2278226" y="3162592"/>
            <a:ext cx="6865774" cy="3634744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17839" y="3345374"/>
            <a:ext cx="2160387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NB! Husk at indtage </a:t>
            </a:r>
            <a:r>
              <a:rPr lang="da-DK" sz="2200" dirty="0" smtClean="0"/>
              <a:t>små mængder væske løbende</a:t>
            </a:r>
          </a:p>
          <a:p>
            <a:endParaRPr lang="da-DK" sz="2200" dirty="0"/>
          </a:p>
          <a:p>
            <a:r>
              <a:rPr lang="da-DK" sz="2400" dirty="0" smtClean="0">
                <a:solidFill>
                  <a:srgbClr val="FF0000"/>
                </a:solidFill>
              </a:rPr>
              <a:t>Bør man spise </a:t>
            </a:r>
            <a:r>
              <a:rPr lang="da-DK" sz="2400" dirty="0">
                <a:solidFill>
                  <a:srgbClr val="FF0000"/>
                </a:solidFill>
              </a:rPr>
              <a:t>1kg. pasta inden træning?</a:t>
            </a:r>
          </a:p>
          <a:p>
            <a:endParaRPr lang="da-DK" sz="2200" dirty="0" smtClean="0"/>
          </a:p>
          <a:p>
            <a:endParaRPr lang="da-DK" sz="2200" dirty="0"/>
          </a:p>
          <a:p>
            <a:endParaRPr lang="da-DK" sz="22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2879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52252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3600" b="1" dirty="0" smtClean="0"/>
              <a:t>7 modul </a:t>
            </a:r>
            <a:br>
              <a:rPr lang="da-DK" sz="3600" b="1" dirty="0" smtClean="0"/>
            </a:br>
            <a:r>
              <a:rPr lang="da-DK" sz="2700" b="1" dirty="0" smtClean="0"/>
              <a:t>– afsluttende </a:t>
            </a:r>
            <a:r>
              <a:rPr lang="da-DK" sz="2700" b="1" dirty="0" err="1" smtClean="0"/>
              <a:t>casearbejde</a:t>
            </a:r>
            <a:r>
              <a:rPr lang="da-DK" sz="2700" b="1" dirty="0" smtClean="0"/>
              <a:t> om arbejds- træningsfysiologi (og lidt opsamlende på idrætB-viden generelt)</a:t>
            </a:r>
            <a:endParaRPr lang="da-DK" sz="27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216" y="1112993"/>
            <a:ext cx="9105784" cy="603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/>
              <a:t>Forestil jer, at I har læst idræt på Københavns Universitet (ligesom mig).</a:t>
            </a:r>
          </a:p>
          <a:p>
            <a:pPr marL="0" indent="0">
              <a:buNone/>
            </a:pPr>
            <a:r>
              <a:rPr lang="da-DK" sz="2000" dirty="0" smtClean="0"/>
              <a:t>I bliver nu ansat i </a:t>
            </a:r>
            <a:r>
              <a:rPr lang="da-DK" sz="2000" dirty="0" err="1" smtClean="0"/>
              <a:t>Sermersooq</a:t>
            </a:r>
            <a:r>
              <a:rPr lang="da-DK" sz="2000" dirty="0" smtClean="0"/>
              <a:t> Kommune, som sundhedskonsulent, og I skal arbejde for at gøre befolkningen sundere.</a:t>
            </a:r>
          </a:p>
          <a:p>
            <a:pPr marL="0" indent="0">
              <a:buNone/>
            </a:pPr>
            <a:r>
              <a:rPr lang="da-DK" sz="2000" i="1" dirty="0" smtClean="0">
                <a:solidFill>
                  <a:srgbClr val="FF0000"/>
                </a:solidFill>
              </a:rPr>
              <a:t>(hvorfor vil politikerne gerne have, at befolkningen bliver sundere?)</a:t>
            </a:r>
          </a:p>
          <a:p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I dag har I følgende case på jeres arbejde:</a:t>
            </a:r>
          </a:p>
          <a:p>
            <a:pPr marL="0" indent="0">
              <a:buNone/>
            </a:pPr>
            <a:r>
              <a:rPr lang="da-DK" sz="2000" dirty="0" smtClean="0"/>
              <a:t>”</a:t>
            </a:r>
            <a:r>
              <a:rPr lang="da-DK" sz="2000" i="1" dirty="0" smtClean="0"/>
              <a:t>I får besøg af Linda, som er på overførselsindkomst. Linda er 23 år, er 168 cm høj og vejer 72 kilo. Hun vil gerne være sundere og I skal nu lave et sundhedsforløb – primært et træningsprogram - til hende. Hvad skal hun lave, hvornår og hvorfor? Hvordan og hvor meget skal hun styrketræne, </a:t>
            </a:r>
            <a:r>
              <a:rPr lang="da-DK" sz="2000" i="1" dirty="0" err="1" smtClean="0"/>
              <a:t>anaerobt</a:t>
            </a:r>
            <a:r>
              <a:rPr lang="da-DK" sz="2000" i="1" dirty="0" smtClean="0"/>
              <a:t> træne og/eller aerobt træne? I skal desuden gerne give hende øvrige sundhedstips så som kostråd, væske- kulhydratindtagelse, ændring af døgnrytmen, hjælp til mental og </a:t>
            </a:r>
          </a:p>
          <a:p>
            <a:pPr marL="0" indent="0">
              <a:buNone/>
            </a:pPr>
            <a:r>
              <a:rPr lang="da-DK" sz="2000" i="1" dirty="0" smtClean="0"/>
              <a:t>social sundhed osv</a:t>
            </a:r>
            <a:r>
              <a:rPr lang="da-DK" sz="2000" dirty="0" smtClean="0"/>
              <a:t>.”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Fremlæg jeres svar for klassen i vores sidste modul (om to uger).</a:t>
            </a:r>
          </a:p>
          <a:p>
            <a:pPr marL="0" indent="0">
              <a:buNone/>
            </a:pPr>
            <a:r>
              <a:rPr lang="da-DK" sz="2000" dirty="0" smtClean="0"/>
              <a:t>Mens I arbejder i grupper tager jeg karaktersamtaler.</a:t>
            </a:r>
            <a:endParaRPr lang="da-DK" sz="2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367" y="4949545"/>
            <a:ext cx="1050633" cy="17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4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8. modul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Fremlæg jeres case</a:t>
            </a:r>
          </a:p>
          <a:p>
            <a:pPr marL="0" indent="0">
              <a:buNone/>
            </a:pPr>
            <a:r>
              <a:rPr lang="da-DK" sz="2400" smtClean="0"/>
              <a:t>NB! Lektie</a:t>
            </a:r>
            <a:r>
              <a:rPr lang="da-DK" sz="2400" dirty="0"/>
              <a:t>: I skal kunne fremlægge jeres case, som var det til en eksamen, så helst uden hjælpemidler med så mange fagbegreber og selvstændige pointer som muligt </a:t>
            </a:r>
            <a:endParaRPr lang="da-DK" sz="2400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l="18260" r="13767"/>
          <a:stretch/>
        </p:blipFill>
        <p:spPr>
          <a:xfrm>
            <a:off x="261866" y="4255561"/>
            <a:ext cx="3001490" cy="243076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/>
          <a:srcRect t="9215"/>
          <a:stretch/>
        </p:blipFill>
        <p:spPr>
          <a:xfrm>
            <a:off x="5971269" y="129774"/>
            <a:ext cx="3057987" cy="18474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757" y="4255561"/>
            <a:ext cx="3699611" cy="246640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910" y="4113709"/>
            <a:ext cx="2517679" cy="161274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7"/>
          <a:srcRect l="32900"/>
          <a:stretch/>
        </p:blipFill>
        <p:spPr>
          <a:xfrm>
            <a:off x="457200" y="129774"/>
            <a:ext cx="1296233" cy="12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Eksamen – Prøveform B</a:t>
            </a:r>
            <a:endParaRPr lang="da-DK" dirty="0"/>
          </a:p>
        </p:txBody>
      </p:sp>
      <p:pic>
        <p:nvPicPr>
          <p:cNvPr id="5" name="Billede 4" descr="Skærmbillede 2017-02-27 kl. 09.1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50" y="1403441"/>
            <a:ext cx="9683064" cy="37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0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248"/>
            <a:ext cx="8229600" cy="1143000"/>
          </a:xfrm>
        </p:spPr>
        <p:txBody>
          <a:bodyPr/>
          <a:lstStyle/>
          <a:p>
            <a:r>
              <a:rPr lang="da-DK" dirty="0" smtClean="0"/>
              <a:t>Jeres (næste standpunkt-) karakter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239164"/>
            <a:ext cx="9144000" cy="5618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Blooms </a:t>
            </a:r>
            <a:r>
              <a:rPr lang="da-DK" sz="1800" dirty="0"/>
              <a:t>taksonomi samt karakterskala så I</a:t>
            </a:r>
            <a:r>
              <a:rPr lang="da-DK" sz="1800" dirty="0" smtClean="0"/>
              <a:t> </a:t>
            </a:r>
            <a:r>
              <a:rPr lang="da-DK" sz="1800" dirty="0"/>
              <a:t>ved hvad der forventes!!</a:t>
            </a:r>
            <a:r>
              <a:rPr lang="da-DK" sz="1800" dirty="0" smtClean="0"/>
              <a:t>!</a:t>
            </a:r>
          </a:p>
          <a:p>
            <a:pPr marL="0" indent="0">
              <a:buNone/>
            </a:pPr>
            <a:r>
              <a:rPr lang="da-DK" sz="1800" dirty="0" smtClean="0"/>
              <a:t>… hvis I vil have 12 skal I kunne det hele. Hvis i ”kun” kan redegøre for noget almen viden samt dagens lektier er I omkring ”den jævne præstation”</a:t>
            </a:r>
            <a:endParaRPr lang="da-DK" sz="1800" dirty="0"/>
          </a:p>
        </p:txBody>
      </p:sp>
      <p:pic>
        <p:nvPicPr>
          <p:cNvPr id="4" name="Billede 3" descr="Blooms taksonom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4" y="2931809"/>
            <a:ext cx="4493625" cy="256698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07" y="2153048"/>
            <a:ext cx="4282153" cy="44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</a:t>
            </a:r>
            <a:r>
              <a:rPr lang="da-DK" dirty="0" smtClean="0"/>
              <a:t>. Modul</a:t>
            </a:r>
            <a:br>
              <a:rPr lang="da-DK" dirty="0" smtClean="0"/>
            </a:br>
            <a:r>
              <a:rPr lang="da-DK" dirty="0" smtClean="0"/>
              <a:t>Styrketræning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38779"/>
          </a:xfrm>
        </p:spPr>
        <p:txBody>
          <a:bodyPr/>
          <a:lstStyle/>
          <a:p>
            <a:r>
              <a:rPr lang="da-DK" dirty="0" smtClean="0"/>
              <a:t>Lektie: læs side 235 -241 (ned til ”Eksempler på styrketræningsprogrammer”)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54" y="2900993"/>
            <a:ext cx="3873293" cy="38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4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4111"/>
            <a:ext cx="9135384" cy="1143000"/>
          </a:xfrm>
        </p:spPr>
        <p:txBody>
          <a:bodyPr>
            <a:noAutofit/>
          </a:bodyPr>
          <a:lstStyle/>
          <a:p>
            <a:r>
              <a:rPr lang="da-DK" sz="3600" dirty="0" smtClean="0"/>
              <a:t>Gennemgang af dagens lektie om styrketræning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958889"/>
            <a:ext cx="9144000" cy="58991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3300" dirty="0" smtClean="0"/>
              <a:t>Når vi styrketræner ønsker vi at blive stærkere (eller større!).</a:t>
            </a:r>
            <a:r>
              <a:rPr lang="da-DK" sz="3300" dirty="0" smtClean="0">
                <a:solidFill>
                  <a:srgbClr val="FF0000"/>
                </a:solidFill>
              </a:rPr>
              <a:t>Hvorfor styrketræner I?</a:t>
            </a:r>
            <a:r>
              <a:rPr lang="da-DK" sz="3300" dirty="0" smtClean="0"/>
              <a:t> Muskelstyrken inddeles i 2:</a:t>
            </a:r>
          </a:p>
          <a:p>
            <a:pPr marL="0" indent="0">
              <a:buNone/>
            </a:pPr>
            <a:endParaRPr lang="da-DK" sz="3300" dirty="0" smtClean="0"/>
          </a:p>
          <a:p>
            <a:pPr marL="514350" indent="-514350">
              <a:buAutoNum type="arabicParenR"/>
            </a:pPr>
            <a:r>
              <a:rPr lang="da-DK" sz="3500" b="1" u="sng" dirty="0" smtClean="0"/>
              <a:t>Maksimal muskelstyrke: </a:t>
            </a:r>
            <a:r>
              <a:rPr lang="da-DK" sz="3300" dirty="0" smtClean="0"/>
              <a:t>den maksimale kraft en eller flere muskelgrupper kan producere. Denne styrke afhænger af: </a:t>
            </a:r>
          </a:p>
          <a:p>
            <a:pPr marL="0" indent="0">
              <a:buNone/>
            </a:pPr>
            <a:r>
              <a:rPr lang="da-DK" sz="3300" dirty="0" smtClean="0"/>
              <a:t>a) Musklens tværsnitsareal -hermed mulighed for </a:t>
            </a:r>
            <a:r>
              <a:rPr lang="da-DK" sz="3300" dirty="0" err="1" smtClean="0"/>
              <a:t>tværbrodannelse</a:t>
            </a:r>
            <a:r>
              <a:rPr lang="da-DK" sz="3300" dirty="0" smtClean="0"/>
              <a:t> mellem </a:t>
            </a:r>
            <a:r>
              <a:rPr lang="da-DK" sz="3300" dirty="0" err="1" smtClean="0"/>
              <a:t>aktin</a:t>
            </a:r>
            <a:r>
              <a:rPr lang="da-DK" sz="3300" dirty="0" smtClean="0"/>
              <a:t> og </a:t>
            </a:r>
            <a:r>
              <a:rPr lang="da-DK" sz="3300" dirty="0" err="1" smtClean="0"/>
              <a:t>myosin</a:t>
            </a:r>
            <a:r>
              <a:rPr lang="da-DK" sz="3300" dirty="0" smtClean="0"/>
              <a:t> </a:t>
            </a:r>
            <a:r>
              <a:rPr lang="nl-NL" sz="3300" dirty="0" smtClean="0">
                <a:hlinkClick r:id="rId2"/>
              </a:rPr>
              <a:t>https</a:t>
            </a:r>
            <a:r>
              <a:rPr lang="nl-NL" sz="3300" dirty="0">
                <a:hlinkClick r:id="rId2"/>
              </a:rPr>
              <a:t>://www.youtube.com/watch?v=</a:t>
            </a:r>
            <a:r>
              <a:rPr lang="nl-NL" sz="3300" dirty="0" smtClean="0">
                <a:hlinkClick r:id="rId2"/>
              </a:rPr>
              <a:t>BVcgO4p88AA</a:t>
            </a:r>
            <a:endParaRPr lang="da-DK" sz="3300" dirty="0" smtClean="0"/>
          </a:p>
          <a:p>
            <a:pPr marL="0" indent="0">
              <a:buNone/>
            </a:pPr>
            <a:r>
              <a:rPr lang="da-DK" sz="3300" dirty="0"/>
              <a:t>b</a:t>
            </a:r>
            <a:r>
              <a:rPr lang="da-DK" sz="3300" dirty="0" smtClean="0"/>
              <a:t>) Nervesystemets evne til at aktivere alle motoriske enheder i musklen samt hæmme musklens antagonister</a:t>
            </a:r>
          </a:p>
          <a:p>
            <a:pPr marL="0" indent="0">
              <a:buNone/>
            </a:pPr>
            <a:r>
              <a:rPr lang="da-DK" sz="2900" dirty="0" smtClean="0"/>
              <a:t>NB! Motorisk enhed = samspillet mellem nervecelle og muskelfibre </a:t>
            </a:r>
          </a:p>
          <a:p>
            <a:pPr marL="0" indent="0">
              <a:buNone/>
            </a:pPr>
            <a:r>
              <a:rPr lang="da-DK" sz="2900" dirty="0" smtClean="0"/>
              <a:t>(fra 5 – 1500 muskelfibre afhængigt af hvor finmotorisk musklen er)</a:t>
            </a:r>
          </a:p>
          <a:p>
            <a:pPr marL="0" indent="0">
              <a:buNone/>
            </a:pPr>
            <a:endParaRPr lang="da-DK" sz="3300" dirty="0" smtClean="0"/>
          </a:p>
          <a:p>
            <a:pPr marL="0" indent="0">
              <a:buNone/>
            </a:pPr>
            <a:endParaRPr lang="da-DK" sz="3300" dirty="0"/>
          </a:p>
          <a:p>
            <a:pPr marL="514350" indent="-514350">
              <a:buAutoNum type="arabicParenR" startAt="2"/>
            </a:pPr>
            <a:r>
              <a:rPr lang="da-DK" sz="3600" b="1" u="sng" dirty="0" smtClean="0"/>
              <a:t>Eksplosiv muskelstyrke</a:t>
            </a:r>
            <a:r>
              <a:rPr lang="da-DK" sz="3600" dirty="0" smtClean="0"/>
              <a:t>: </a:t>
            </a:r>
            <a:r>
              <a:rPr lang="da-DK" sz="3300" dirty="0" smtClean="0"/>
              <a:t>Evnen </a:t>
            </a:r>
            <a:r>
              <a:rPr lang="da-DK" sz="3300" dirty="0"/>
              <a:t>til at aktivere alle motoriske enheder så hurtigt som muligt (Rate of Force Development, RFD). Denne styrke afhænger af:</a:t>
            </a:r>
          </a:p>
          <a:p>
            <a:pPr marL="0" indent="0">
              <a:buNone/>
            </a:pPr>
            <a:r>
              <a:rPr lang="da-DK" sz="3300" dirty="0" smtClean="0"/>
              <a:t>a) Nervesystemets </a:t>
            </a:r>
            <a:r>
              <a:rPr lang="da-DK" sz="3300" dirty="0"/>
              <a:t>evne til at signalere hurtigt til muskulaturen</a:t>
            </a:r>
          </a:p>
          <a:p>
            <a:pPr marL="0" indent="0">
              <a:buNone/>
            </a:pPr>
            <a:r>
              <a:rPr lang="da-DK" sz="3300" dirty="0" smtClean="0"/>
              <a:t>b) Musklens </a:t>
            </a:r>
            <a:r>
              <a:rPr lang="da-DK" sz="3300" dirty="0"/>
              <a:t>fibertype-sammensætning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sz="3600" dirty="0" smtClean="0"/>
          </a:p>
          <a:p>
            <a:endParaRPr lang="da-DK" sz="3600" dirty="0" smtClean="0"/>
          </a:p>
          <a:p>
            <a:pPr marL="514350" indent="-514350">
              <a:buAutoNum type="arabicParenR"/>
            </a:pPr>
            <a:endParaRPr lang="da-DK" sz="2800" dirty="0" smtClean="0"/>
          </a:p>
          <a:p>
            <a:endParaRPr lang="da-DK" sz="2800" dirty="0" smtClean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25" y="3563442"/>
            <a:ext cx="2007560" cy="14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9291404" cy="1407201"/>
          </a:xfrm>
        </p:spPr>
        <p:txBody>
          <a:bodyPr>
            <a:noAutofit/>
          </a:bodyPr>
          <a:lstStyle/>
          <a:p>
            <a:r>
              <a:rPr lang="da-DK" sz="3200" dirty="0" smtClean="0"/>
              <a:t>Muskelstyrken vises nedenfor ift. hvor hurtigt du kan udvikle meget kraft og hvor meget kraft du slutteligt kan udvikle</a:t>
            </a:r>
            <a:endParaRPr lang="da-DK" sz="3200" dirty="0"/>
          </a:p>
        </p:txBody>
      </p:sp>
      <p:pic>
        <p:nvPicPr>
          <p:cNvPr id="4" name="Billede 3" descr="IdrëtB_4_fig_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02" y="1417638"/>
            <a:ext cx="6492726" cy="54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94"/>
            <a:ext cx="8229600" cy="1143000"/>
          </a:xfrm>
        </p:spPr>
        <p:txBody>
          <a:bodyPr/>
          <a:lstStyle/>
          <a:p>
            <a:r>
              <a:rPr lang="da-DK" dirty="0" smtClean="0"/>
              <a:t>Styrketræningsadaptationer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989611"/>
            <a:ext cx="8229600" cy="586839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da-DK" sz="2800" b="1" dirty="0" smtClean="0"/>
              <a:t>Neurale adaptationer</a:t>
            </a:r>
          </a:p>
          <a:p>
            <a:pPr marL="0" indent="0">
              <a:buNone/>
            </a:pPr>
            <a:r>
              <a:rPr lang="da-DK" sz="2800" dirty="0" smtClean="0"/>
              <a:t>(De første 1-6 uger. </a:t>
            </a:r>
            <a:endParaRPr lang="da-DK" sz="2800" dirty="0"/>
          </a:p>
          <a:p>
            <a:pPr marL="0" indent="0">
              <a:buNone/>
            </a:pPr>
            <a:r>
              <a:rPr lang="da-DK" sz="2800" dirty="0" smtClean="0"/>
              <a:t>Det er maksimal muskelstyrke </a:t>
            </a:r>
          </a:p>
          <a:p>
            <a:pPr marL="0" indent="0">
              <a:buNone/>
            </a:pPr>
            <a:r>
              <a:rPr lang="da-DK" sz="2800" dirty="0"/>
              <a:t>s</a:t>
            </a:r>
            <a:r>
              <a:rPr lang="da-DK" sz="2800" dirty="0" smtClean="0"/>
              <a:t>om forbedres. Træning af maksimal</a:t>
            </a:r>
          </a:p>
          <a:p>
            <a:pPr marL="0" indent="0">
              <a:buNone/>
            </a:pPr>
            <a:r>
              <a:rPr lang="da-DK" sz="2800" dirty="0" smtClean="0"/>
              <a:t>Styrke medfører en bedre ”kontrolleren” </a:t>
            </a:r>
          </a:p>
          <a:p>
            <a:pPr marL="0" indent="0">
              <a:buNone/>
            </a:pPr>
            <a:r>
              <a:rPr lang="da-DK" sz="2800" dirty="0" smtClean="0"/>
              <a:t>af antagonisten og hermed også en større </a:t>
            </a:r>
          </a:p>
          <a:p>
            <a:pPr marL="0" indent="0">
              <a:buNone/>
            </a:pPr>
            <a:r>
              <a:rPr lang="da-DK" sz="2800" dirty="0"/>
              <a:t>s</a:t>
            </a:r>
            <a:r>
              <a:rPr lang="da-DK" sz="2800" dirty="0" smtClean="0"/>
              <a:t>tyrke)</a:t>
            </a:r>
          </a:p>
          <a:p>
            <a:pPr marL="0" indent="0">
              <a:buNone/>
            </a:pPr>
            <a:endParaRPr lang="da-DK" sz="2800" dirty="0" smtClean="0"/>
          </a:p>
          <a:p>
            <a:pPr marL="514350" indent="-514350">
              <a:buAutoNum type="arabicParenR"/>
            </a:pPr>
            <a:r>
              <a:rPr lang="da-DK" sz="2800" b="1" dirty="0" smtClean="0"/>
              <a:t>Muskulære ændringer</a:t>
            </a:r>
          </a:p>
          <a:p>
            <a:pPr marL="0" indent="0">
              <a:buNone/>
            </a:pPr>
            <a:r>
              <a:rPr lang="da-DK" sz="2800" dirty="0" smtClean="0"/>
              <a:t>(Efter 6-10 uger øges muskelstyrken </a:t>
            </a:r>
          </a:p>
          <a:p>
            <a:pPr marL="0" indent="0">
              <a:buNone/>
            </a:pPr>
            <a:r>
              <a:rPr lang="da-DK" sz="2800" dirty="0" smtClean="0"/>
              <a:t>Primært pga. øgning af </a:t>
            </a:r>
          </a:p>
          <a:p>
            <a:pPr marL="0" indent="0">
              <a:buNone/>
            </a:pPr>
            <a:r>
              <a:rPr lang="da-DK" sz="2800" dirty="0" smtClean="0"/>
              <a:t>tværsnitareal: </a:t>
            </a:r>
            <a:r>
              <a:rPr lang="da-DK" sz="2800" b="1" dirty="0" err="1" smtClean="0"/>
              <a:t>Hypertrofi</a:t>
            </a:r>
            <a:r>
              <a:rPr lang="da-DK" sz="2800" b="1" dirty="0" smtClean="0"/>
              <a:t> </a:t>
            </a:r>
          </a:p>
          <a:p>
            <a:pPr marL="0" indent="0">
              <a:buNone/>
            </a:pPr>
            <a:r>
              <a:rPr lang="da-DK" sz="2800" dirty="0" smtClean="0"/>
              <a:t>Denne proces stimuleres også ved e</a:t>
            </a:r>
            <a:r>
              <a:rPr lang="nb-NO" sz="2800" dirty="0" smtClean="0"/>
              <a:t>n </a:t>
            </a:r>
          </a:p>
          <a:p>
            <a:pPr marL="0" indent="0">
              <a:buNone/>
            </a:pPr>
            <a:r>
              <a:rPr lang="nb-NO" sz="2800" dirty="0" err="1" smtClean="0"/>
              <a:t>øgning</a:t>
            </a:r>
            <a:r>
              <a:rPr lang="nb-NO" sz="2800" dirty="0" smtClean="0"/>
              <a:t> </a:t>
            </a:r>
            <a:r>
              <a:rPr lang="nb-NO" sz="2800" dirty="0" err="1" smtClean="0"/>
              <a:t>af</a:t>
            </a:r>
            <a:r>
              <a:rPr lang="da-DK" sz="2800" dirty="0" smtClean="0"/>
              <a:t> hormonet testosteron </a:t>
            </a:r>
          </a:p>
          <a:p>
            <a:pPr marL="0" indent="0">
              <a:buNone/>
            </a:pPr>
            <a:r>
              <a:rPr lang="da-DK" sz="2800" dirty="0"/>
              <a:t>s</a:t>
            </a:r>
            <a:r>
              <a:rPr lang="da-DK" sz="2800" dirty="0" smtClean="0"/>
              <a:t>amt flere </a:t>
            </a:r>
            <a:r>
              <a:rPr lang="da-DK" sz="2800" dirty="0" err="1" smtClean="0"/>
              <a:t>aktin</a:t>
            </a:r>
            <a:r>
              <a:rPr lang="da-DK" sz="2800" dirty="0" smtClean="0"/>
              <a:t> og </a:t>
            </a:r>
            <a:r>
              <a:rPr lang="da-DK" sz="2800" dirty="0" err="1" smtClean="0"/>
              <a:t>myosin</a:t>
            </a:r>
            <a:r>
              <a:rPr lang="da-DK" sz="2800" dirty="0" smtClean="0"/>
              <a:t>.  </a:t>
            </a:r>
          </a:p>
          <a:p>
            <a:pPr marL="0" indent="0">
              <a:buNone/>
            </a:pPr>
            <a:r>
              <a:rPr lang="da-DK" sz="2800" dirty="0" smtClean="0"/>
              <a:t>Desuden: Fibertypeændringer (flere </a:t>
            </a:r>
          </a:p>
          <a:p>
            <a:pPr marL="0" indent="0">
              <a:buNone/>
            </a:pPr>
            <a:r>
              <a:rPr lang="da-DK" sz="2800" dirty="0" smtClean="0"/>
              <a:t>type 2a-fibre, på bekostning af 2x-fibre)</a:t>
            </a:r>
          </a:p>
          <a:p>
            <a:pPr marL="0" indent="0">
              <a:buNone/>
            </a:pPr>
            <a:endParaRPr lang="da-DK" sz="2800" dirty="0" smtClean="0"/>
          </a:p>
          <a:p>
            <a:pPr marL="514350" indent="-514350">
              <a:buAutoNum type="arabicParenR"/>
            </a:pPr>
            <a:r>
              <a:rPr lang="da-DK" sz="2800" b="1" dirty="0" smtClean="0"/>
              <a:t>Yderligere effekter – se tabel.</a:t>
            </a:r>
          </a:p>
          <a:p>
            <a:endParaRPr lang="da-DK" dirty="0"/>
          </a:p>
        </p:txBody>
      </p:sp>
      <p:pic>
        <p:nvPicPr>
          <p:cNvPr id="7" name="Billede 6" descr="IdrëtB_4_tab_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3164" r="16572" b="3962"/>
          <a:stretch/>
        </p:blipFill>
        <p:spPr>
          <a:xfrm>
            <a:off x="4218669" y="989610"/>
            <a:ext cx="4925331" cy="58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3965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55355</TotalTime>
  <Words>1845</Words>
  <Application>Microsoft Office PowerPoint</Application>
  <PresentationFormat>Skærmshow (4:3)</PresentationFormat>
  <Paragraphs>190</Paragraphs>
  <Slides>35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Kontortema</vt:lpstr>
      <vt:lpstr>IdrætB Læreroplæg om arbejdstræningsfysiologi  Hvordan bliver jeg stærk og hurtig? 6 undervisningsgange  (indtil vikar tager over, som vil køre relevante fysiologiske tests med jer, som bygger ovenpå dette forløb) Lærerbog: IdrætB - Idrætsteori</vt:lpstr>
      <vt:lpstr>1.modul</vt:lpstr>
      <vt:lpstr>Test  i anatomiforløbet</vt:lpstr>
      <vt:lpstr>Eksamen – Prøveform B</vt:lpstr>
      <vt:lpstr>Jeres (næste standpunkt-) karakter</vt:lpstr>
      <vt:lpstr>2. Modul Styrketræning</vt:lpstr>
      <vt:lpstr>Gennemgang af dagens lektie om styrketræning</vt:lpstr>
      <vt:lpstr>Muskelstyrken vises nedenfor ift. hvor hurtigt du kan udvikle meget kraft og hvor meget kraft du slutteligt kan udvikle</vt:lpstr>
      <vt:lpstr>Styrketræningsadaptationer</vt:lpstr>
      <vt:lpstr>PowerPoint-præsentation</vt:lpstr>
      <vt:lpstr>Styrketræning: Træningsintensitet og træningsplanlægning</vt:lpstr>
      <vt:lpstr>Styrketræningsudvikling: Den ideelle progression </vt:lpstr>
      <vt:lpstr>Hvis der er tid…</vt:lpstr>
      <vt:lpstr>3. Modul Anaerobt arbejde </vt:lpstr>
      <vt:lpstr>Se først denne – temmelig dygtige - youtubefilm</vt:lpstr>
      <vt:lpstr>Matrixarbejde om dagens lektie</vt:lpstr>
      <vt:lpstr>Hvorfor bliver vi ømme når vi træner? </vt:lpstr>
      <vt:lpstr>Opsamling på dagens guldkorn om anaerob træning</vt:lpstr>
      <vt:lpstr>PowerPoint-præsentation</vt:lpstr>
      <vt:lpstr>Hvis tid: Margaria trappeløbstest</vt:lpstr>
      <vt:lpstr>4. Modul Aerobt arbejde</vt:lpstr>
      <vt:lpstr>Dagens 3 hurtige spørgsmål (Aka. hvem har læst lektier?)</vt:lpstr>
      <vt:lpstr>Gennemgang af dagens lektie..</vt:lpstr>
      <vt:lpstr>Aerob træningsintensitet og træningsplanlægning</vt:lpstr>
      <vt:lpstr>15 minutters skriveøvelse, sendes til mig  (NB! Ingen test i dette arbejds-træningsfysiologi forløb!)</vt:lpstr>
      <vt:lpstr>5 modul</vt:lpstr>
      <vt:lpstr>Hvad viser denne graf?</vt:lpstr>
      <vt:lpstr>PowerPoint-præsentation</vt:lpstr>
      <vt:lpstr>Hvad viser denne figur?</vt:lpstr>
      <vt:lpstr>6. Modul Væske-kulhydrat indtagelse</vt:lpstr>
      <vt:lpstr>Dagens Guldkorn om  Væske-kulhydrat indtagelse  </vt:lpstr>
      <vt:lpstr>Hvor meget væske taber man?</vt:lpstr>
      <vt:lpstr>PowerPoint-præsentation</vt:lpstr>
      <vt:lpstr>7 modul  – afsluttende casearbejde om arbejds- træningsfysiologi (og lidt opsamlende på idrætB-viden generelt)</vt:lpstr>
      <vt:lpstr>8. modul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IdrætB Læreroplæg om arbejdstræningsfysiologi  Hvordan bliver jeg stærk og hurtig? 4 undervisningsgange</dc:title>
  <dc:creator>Mette</dc:creator>
  <cp:lastModifiedBy>Christian Kiørboe</cp:lastModifiedBy>
  <cp:revision>117</cp:revision>
  <dcterms:created xsi:type="dcterms:W3CDTF">2016-12-30T14:41:46Z</dcterms:created>
  <dcterms:modified xsi:type="dcterms:W3CDTF">2017-10-19T19:04:45Z</dcterms:modified>
</cp:coreProperties>
</file>