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71" r:id="rId13"/>
    <p:sldId id="272" r:id="rId14"/>
    <p:sldId id="273" r:id="rId15"/>
    <p:sldId id="274" r:id="rId16"/>
    <p:sldId id="267" r:id="rId17"/>
    <p:sldId id="268" r:id="rId18"/>
    <p:sldId id="269" r:id="rId19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CBD136-C9E5-4D17-8712-AFCE3486AE0E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59DD2E7D-7F21-4FFA-9D3A-4B3A17090097}">
      <dgm:prSet phldrT="[Tekst]"/>
      <dgm:spPr/>
      <dgm:t>
        <a:bodyPr/>
        <a:lstStyle/>
        <a:p>
          <a:r>
            <a:rPr lang="da-DK" dirty="0" smtClean="0"/>
            <a:t>Kandidat</a:t>
          </a:r>
          <a:endParaRPr lang="da-DK" dirty="0"/>
        </a:p>
      </dgm:t>
    </dgm:pt>
    <dgm:pt modelId="{6C696C6D-95C6-48F4-A337-E1061C374C59}" type="parTrans" cxnId="{514D9E29-E2A7-4F6D-B23A-50F0EB68A7E1}">
      <dgm:prSet/>
      <dgm:spPr/>
      <dgm:t>
        <a:bodyPr/>
        <a:lstStyle/>
        <a:p>
          <a:endParaRPr lang="da-DK"/>
        </a:p>
      </dgm:t>
    </dgm:pt>
    <dgm:pt modelId="{9221C135-D6E3-47E4-BB06-0C6D8FBA1C22}" type="sibTrans" cxnId="{514D9E29-E2A7-4F6D-B23A-50F0EB68A7E1}">
      <dgm:prSet/>
      <dgm:spPr/>
      <dgm:t>
        <a:bodyPr/>
        <a:lstStyle/>
        <a:p>
          <a:endParaRPr lang="da-DK"/>
        </a:p>
      </dgm:t>
    </dgm:pt>
    <dgm:pt modelId="{A1794F8C-0239-4836-A9C7-38BC8FDE6A9A}">
      <dgm:prSet phldrT="[Tekst]"/>
      <dgm:spPr/>
      <dgm:t>
        <a:bodyPr/>
        <a:lstStyle/>
        <a:p>
          <a:r>
            <a:rPr lang="da-DK" dirty="0" smtClean="0"/>
            <a:t>Elever (skole, lærersamarbejde)</a:t>
          </a:r>
          <a:endParaRPr lang="da-DK" dirty="0"/>
        </a:p>
      </dgm:t>
    </dgm:pt>
    <dgm:pt modelId="{27B84E21-2898-4E72-8353-F1C49AC84366}" type="parTrans" cxnId="{5D6DD1A4-6A04-421B-A42A-C5F31E9E1153}">
      <dgm:prSet/>
      <dgm:spPr/>
      <dgm:t>
        <a:bodyPr/>
        <a:lstStyle/>
        <a:p>
          <a:endParaRPr lang="da-DK"/>
        </a:p>
      </dgm:t>
    </dgm:pt>
    <dgm:pt modelId="{F286E9BA-AA09-4630-AEFC-2179F402A407}" type="sibTrans" cxnId="{5D6DD1A4-6A04-421B-A42A-C5F31E9E1153}">
      <dgm:prSet/>
      <dgm:spPr/>
      <dgm:t>
        <a:bodyPr/>
        <a:lstStyle/>
        <a:p>
          <a:endParaRPr lang="da-DK"/>
        </a:p>
      </dgm:t>
    </dgm:pt>
    <dgm:pt modelId="{CBE05807-54FD-439F-98A1-ED29BB01E475}">
      <dgm:prSet phldrT="[Tekst]"/>
      <dgm:spPr/>
      <dgm:t>
        <a:bodyPr/>
        <a:lstStyle/>
        <a:p>
          <a:r>
            <a:rPr lang="da-DK" dirty="0" smtClean="0"/>
            <a:t>Kursusleder/vejledere</a:t>
          </a:r>
          <a:endParaRPr lang="da-DK" dirty="0"/>
        </a:p>
      </dgm:t>
    </dgm:pt>
    <dgm:pt modelId="{556C671E-FEF6-4421-A784-849A3CF082B8}" type="parTrans" cxnId="{68A8FD80-9587-4D16-981C-E0952A25BCCD}">
      <dgm:prSet/>
      <dgm:spPr/>
      <dgm:t>
        <a:bodyPr/>
        <a:lstStyle/>
        <a:p>
          <a:endParaRPr lang="da-DK"/>
        </a:p>
      </dgm:t>
    </dgm:pt>
    <dgm:pt modelId="{4F8DB1D9-4D91-40DA-AC20-9DA43A51E6D7}" type="sibTrans" cxnId="{68A8FD80-9587-4D16-981C-E0952A25BCCD}">
      <dgm:prSet/>
      <dgm:spPr/>
      <dgm:t>
        <a:bodyPr/>
        <a:lstStyle/>
        <a:p>
          <a:endParaRPr lang="da-DK"/>
        </a:p>
      </dgm:t>
    </dgm:pt>
    <dgm:pt modelId="{AA87677C-D896-4E2D-B783-0D9039876B42}">
      <dgm:prSet phldrT="[Tekst]"/>
      <dgm:spPr/>
      <dgm:t>
        <a:bodyPr/>
        <a:lstStyle/>
        <a:p>
          <a:r>
            <a:rPr lang="da-DK" dirty="0" err="1" smtClean="0"/>
            <a:t>Teopæd</a:t>
          </a:r>
          <a:endParaRPr lang="da-DK" dirty="0"/>
        </a:p>
      </dgm:t>
    </dgm:pt>
    <dgm:pt modelId="{50824D2E-D98A-4172-B2BE-109A44774E85}" type="parTrans" cxnId="{63E2F50B-7203-4E6F-99F0-55095D28C230}">
      <dgm:prSet/>
      <dgm:spPr/>
      <dgm:t>
        <a:bodyPr/>
        <a:lstStyle/>
        <a:p>
          <a:endParaRPr lang="da-DK"/>
        </a:p>
      </dgm:t>
    </dgm:pt>
    <dgm:pt modelId="{37F1490B-CB34-4041-B3A7-4F8F1878E9F6}" type="sibTrans" cxnId="{63E2F50B-7203-4E6F-99F0-55095D28C230}">
      <dgm:prSet/>
      <dgm:spPr/>
      <dgm:t>
        <a:bodyPr/>
        <a:lstStyle/>
        <a:p>
          <a:endParaRPr lang="da-DK"/>
        </a:p>
      </dgm:t>
    </dgm:pt>
    <dgm:pt modelId="{4E8A0779-A5BE-41B9-BD64-4AB14CF035F2}">
      <dgm:prSet phldrT="[Tekst]"/>
      <dgm:spPr/>
      <dgm:t>
        <a:bodyPr/>
        <a:lstStyle/>
        <a:p>
          <a:r>
            <a:rPr lang="da-DK" dirty="0" smtClean="0"/>
            <a:t>Tilsynsførende</a:t>
          </a:r>
          <a:endParaRPr lang="da-DK" dirty="0"/>
        </a:p>
      </dgm:t>
    </dgm:pt>
    <dgm:pt modelId="{51AEACEE-FD79-4C2D-8B30-52948E694EB5}" type="parTrans" cxnId="{97BA4831-B9CD-443C-839E-88E8077C92D6}">
      <dgm:prSet/>
      <dgm:spPr/>
      <dgm:t>
        <a:bodyPr/>
        <a:lstStyle/>
        <a:p>
          <a:endParaRPr lang="da-DK"/>
        </a:p>
      </dgm:t>
    </dgm:pt>
    <dgm:pt modelId="{3017ADB4-02A9-4113-89AC-0B5A7E882DF3}" type="sibTrans" cxnId="{97BA4831-B9CD-443C-839E-88E8077C92D6}">
      <dgm:prSet/>
      <dgm:spPr/>
      <dgm:t>
        <a:bodyPr/>
        <a:lstStyle/>
        <a:p>
          <a:endParaRPr lang="da-DK"/>
        </a:p>
      </dgm:t>
    </dgm:pt>
    <dgm:pt modelId="{9C11AB70-7CDA-48A1-A98D-C049D8D78AB6}" type="pres">
      <dgm:prSet presAssocID="{EFCBD136-C9E5-4D17-8712-AFCE3486AE0E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da-DK"/>
        </a:p>
      </dgm:t>
    </dgm:pt>
    <dgm:pt modelId="{4EA96C1D-F17B-4942-AC0C-417F1A1D18EE}" type="pres">
      <dgm:prSet presAssocID="{EFCBD136-C9E5-4D17-8712-AFCE3486AE0E}" presName="matrix" presStyleCnt="0"/>
      <dgm:spPr/>
    </dgm:pt>
    <dgm:pt modelId="{1E9DBDCB-732F-422F-A229-51BBD3A60ED8}" type="pres">
      <dgm:prSet presAssocID="{EFCBD136-C9E5-4D17-8712-AFCE3486AE0E}" presName="tile1" presStyleLbl="node1" presStyleIdx="0" presStyleCnt="4" custLinFactNeighborX="-839" custLinFactNeighborY="1541"/>
      <dgm:spPr/>
      <dgm:t>
        <a:bodyPr/>
        <a:lstStyle/>
        <a:p>
          <a:endParaRPr lang="da-DK"/>
        </a:p>
      </dgm:t>
    </dgm:pt>
    <dgm:pt modelId="{FEC0A921-81FB-41DA-BCD3-1BA90FA04F25}" type="pres">
      <dgm:prSet presAssocID="{EFCBD136-C9E5-4D17-8712-AFCE3486AE0E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229E7410-2FF6-44E9-835E-0C6D20E140A7}" type="pres">
      <dgm:prSet presAssocID="{EFCBD136-C9E5-4D17-8712-AFCE3486AE0E}" presName="tile2" presStyleLbl="node1" presStyleIdx="1" presStyleCnt="4"/>
      <dgm:spPr/>
      <dgm:t>
        <a:bodyPr/>
        <a:lstStyle/>
        <a:p>
          <a:endParaRPr lang="da-DK"/>
        </a:p>
      </dgm:t>
    </dgm:pt>
    <dgm:pt modelId="{06EA474B-3F89-4F5A-9390-EDA0C6E7E478}" type="pres">
      <dgm:prSet presAssocID="{EFCBD136-C9E5-4D17-8712-AFCE3486AE0E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44CACF5B-C592-4577-9D19-BD4FD243E1E6}" type="pres">
      <dgm:prSet presAssocID="{EFCBD136-C9E5-4D17-8712-AFCE3486AE0E}" presName="tile3" presStyleLbl="node1" presStyleIdx="2" presStyleCnt="4"/>
      <dgm:spPr/>
      <dgm:t>
        <a:bodyPr/>
        <a:lstStyle/>
        <a:p>
          <a:endParaRPr lang="da-DK"/>
        </a:p>
      </dgm:t>
    </dgm:pt>
    <dgm:pt modelId="{BDDBE59A-CF8C-49BE-89D1-3EA294B08A74}" type="pres">
      <dgm:prSet presAssocID="{EFCBD136-C9E5-4D17-8712-AFCE3486AE0E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D845C6E6-58A8-4F80-95EF-F057CDB4AB8F}" type="pres">
      <dgm:prSet presAssocID="{EFCBD136-C9E5-4D17-8712-AFCE3486AE0E}" presName="tile4" presStyleLbl="node1" presStyleIdx="3" presStyleCnt="4"/>
      <dgm:spPr/>
      <dgm:t>
        <a:bodyPr/>
        <a:lstStyle/>
        <a:p>
          <a:endParaRPr lang="da-DK"/>
        </a:p>
      </dgm:t>
    </dgm:pt>
    <dgm:pt modelId="{850ECB9E-CFF9-44D7-BB0F-8F082BF061D0}" type="pres">
      <dgm:prSet presAssocID="{EFCBD136-C9E5-4D17-8712-AFCE3486AE0E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1D249A38-755C-4434-AF33-EC6B77C1E603}" type="pres">
      <dgm:prSet presAssocID="{EFCBD136-C9E5-4D17-8712-AFCE3486AE0E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da-DK"/>
        </a:p>
      </dgm:t>
    </dgm:pt>
  </dgm:ptLst>
  <dgm:cxnLst>
    <dgm:cxn modelId="{97BA4831-B9CD-443C-839E-88E8077C92D6}" srcId="{59DD2E7D-7F21-4FFA-9D3A-4B3A17090097}" destId="{4E8A0779-A5BE-41B9-BD64-4AB14CF035F2}" srcOrd="3" destOrd="0" parTransId="{51AEACEE-FD79-4C2D-8B30-52948E694EB5}" sibTransId="{3017ADB4-02A9-4113-89AC-0B5A7E882DF3}"/>
    <dgm:cxn modelId="{D129BB79-4FF0-4DA4-BC23-0E5FF4AD1A00}" type="presOf" srcId="{4E8A0779-A5BE-41B9-BD64-4AB14CF035F2}" destId="{850ECB9E-CFF9-44D7-BB0F-8F082BF061D0}" srcOrd="1" destOrd="0" presId="urn:microsoft.com/office/officeart/2005/8/layout/matrix1"/>
    <dgm:cxn modelId="{1B590281-0645-4BCF-94BF-258E6E5C98C9}" type="presOf" srcId="{EFCBD136-C9E5-4D17-8712-AFCE3486AE0E}" destId="{9C11AB70-7CDA-48A1-A98D-C049D8D78AB6}" srcOrd="0" destOrd="0" presId="urn:microsoft.com/office/officeart/2005/8/layout/matrix1"/>
    <dgm:cxn modelId="{6F8A0F7D-C874-4728-9DCD-BA8D4BDA3387}" type="presOf" srcId="{59DD2E7D-7F21-4FFA-9D3A-4B3A17090097}" destId="{1D249A38-755C-4434-AF33-EC6B77C1E603}" srcOrd="0" destOrd="0" presId="urn:microsoft.com/office/officeart/2005/8/layout/matrix1"/>
    <dgm:cxn modelId="{CFC9749B-088B-4162-9EB1-8BAB38B6FA72}" type="presOf" srcId="{AA87677C-D896-4E2D-B783-0D9039876B42}" destId="{BDDBE59A-CF8C-49BE-89D1-3EA294B08A74}" srcOrd="1" destOrd="0" presId="urn:microsoft.com/office/officeart/2005/8/layout/matrix1"/>
    <dgm:cxn modelId="{63E2F50B-7203-4E6F-99F0-55095D28C230}" srcId="{59DD2E7D-7F21-4FFA-9D3A-4B3A17090097}" destId="{AA87677C-D896-4E2D-B783-0D9039876B42}" srcOrd="2" destOrd="0" parTransId="{50824D2E-D98A-4172-B2BE-109A44774E85}" sibTransId="{37F1490B-CB34-4041-B3A7-4F8F1878E9F6}"/>
    <dgm:cxn modelId="{E60F6C51-B1D8-4E43-9D9E-6C8202C8A58C}" type="presOf" srcId="{A1794F8C-0239-4836-A9C7-38BC8FDE6A9A}" destId="{FEC0A921-81FB-41DA-BCD3-1BA90FA04F25}" srcOrd="1" destOrd="0" presId="urn:microsoft.com/office/officeart/2005/8/layout/matrix1"/>
    <dgm:cxn modelId="{68A8FD80-9587-4D16-981C-E0952A25BCCD}" srcId="{59DD2E7D-7F21-4FFA-9D3A-4B3A17090097}" destId="{CBE05807-54FD-439F-98A1-ED29BB01E475}" srcOrd="1" destOrd="0" parTransId="{556C671E-FEF6-4421-A784-849A3CF082B8}" sibTransId="{4F8DB1D9-4D91-40DA-AC20-9DA43A51E6D7}"/>
    <dgm:cxn modelId="{00FC598A-9E22-42A0-96AA-7A68B41382CC}" type="presOf" srcId="{AA87677C-D896-4E2D-B783-0D9039876B42}" destId="{44CACF5B-C592-4577-9D19-BD4FD243E1E6}" srcOrd="0" destOrd="0" presId="urn:microsoft.com/office/officeart/2005/8/layout/matrix1"/>
    <dgm:cxn modelId="{514D9E29-E2A7-4F6D-B23A-50F0EB68A7E1}" srcId="{EFCBD136-C9E5-4D17-8712-AFCE3486AE0E}" destId="{59DD2E7D-7F21-4FFA-9D3A-4B3A17090097}" srcOrd="0" destOrd="0" parTransId="{6C696C6D-95C6-48F4-A337-E1061C374C59}" sibTransId="{9221C135-D6E3-47E4-BB06-0C6D8FBA1C22}"/>
    <dgm:cxn modelId="{A791EA39-B308-47E1-9080-CA8674D3DD6E}" type="presOf" srcId="{4E8A0779-A5BE-41B9-BD64-4AB14CF035F2}" destId="{D845C6E6-58A8-4F80-95EF-F057CDB4AB8F}" srcOrd="0" destOrd="0" presId="urn:microsoft.com/office/officeart/2005/8/layout/matrix1"/>
    <dgm:cxn modelId="{64C7BDF8-BF3B-4C67-8E2A-44A0975A31C4}" type="presOf" srcId="{CBE05807-54FD-439F-98A1-ED29BB01E475}" destId="{06EA474B-3F89-4F5A-9390-EDA0C6E7E478}" srcOrd="1" destOrd="0" presId="urn:microsoft.com/office/officeart/2005/8/layout/matrix1"/>
    <dgm:cxn modelId="{5D6DD1A4-6A04-421B-A42A-C5F31E9E1153}" srcId="{59DD2E7D-7F21-4FFA-9D3A-4B3A17090097}" destId="{A1794F8C-0239-4836-A9C7-38BC8FDE6A9A}" srcOrd="0" destOrd="0" parTransId="{27B84E21-2898-4E72-8353-F1C49AC84366}" sibTransId="{F286E9BA-AA09-4630-AEFC-2179F402A407}"/>
    <dgm:cxn modelId="{23CE7BAC-F111-467E-9015-4D9A18A43D15}" type="presOf" srcId="{CBE05807-54FD-439F-98A1-ED29BB01E475}" destId="{229E7410-2FF6-44E9-835E-0C6D20E140A7}" srcOrd="0" destOrd="0" presId="urn:microsoft.com/office/officeart/2005/8/layout/matrix1"/>
    <dgm:cxn modelId="{EC6D4B60-DBD2-4D7B-B549-CBE4345E0893}" type="presOf" srcId="{A1794F8C-0239-4836-A9C7-38BC8FDE6A9A}" destId="{1E9DBDCB-732F-422F-A229-51BBD3A60ED8}" srcOrd="0" destOrd="0" presId="urn:microsoft.com/office/officeart/2005/8/layout/matrix1"/>
    <dgm:cxn modelId="{E2CE997E-A0C3-4B71-9288-8DD0652A6DD7}" type="presParOf" srcId="{9C11AB70-7CDA-48A1-A98D-C049D8D78AB6}" destId="{4EA96C1D-F17B-4942-AC0C-417F1A1D18EE}" srcOrd="0" destOrd="0" presId="urn:microsoft.com/office/officeart/2005/8/layout/matrix1"/>
    <dgm:cxn modelId="{41FFB5E0-D388-4F9D-8D98-26D7B2178ABB}" type="presParOf" srcId="{4EA96C1D-F17B-4942-AC0C-417F1A1D18EE}" destId="{1E9DBDCB-732F-422F-A229-51BBD3A60ED8}" srcOrd="0" destOrd="0" presId="urn:microsoft.com/office/officeart/2005/8/layout/matrix1"/>
    <dgm:cxn modelId="{7B53B649-C8B8-4F52-BB7B-6E3CE22C10B5}" type="presParOf" srcId="{4EA96C1D-F17B-4942-AC0C-417F1A1D18EE}" destId="{FEC0A921-81FB-41DA-BCD3-1BA90FA04F25}" srcOrd="1" destOrd="0" presId="urn:microsoft.com/office/officeart/2005/8/layout/matrix1"/>
    <dgm:cxn modelId="{B16E88F7-554C-4CC0-BB1D-22DF62583DDF}" type="presParOf" srcId="{4EA96C1D-F17B-4942-AC0C-417F1A1D18EE}" destId="{229E7410-2FF6-44E9-835E-0C6D20E140A7}" srcOrd="2" destOrd="0" presId="urn:microsoft.com/office/officeart/2005/8/layout/matrix1"/>
    <dgm:cxn modelId="{FA29A1D5-FD00-44E5-AF47-F36D8FCAE1D0}" type="presParOf" srcId="{4EA96C1D-F17B-4942-AC0C-417F1A1D18EE}" destId="{06EA474B-3F89-4F5A-9390-EDA0C6E7E478}" srcOrd="3" destOrd="0" presId="urn:microsoft.com/office/officeart/2005/8/layout/matrix1"/>
    <dgm:cxn modelId="{3594C368-DA0F-43A1-B841-755F33AC161F}" type="presParOf" srcId="{4EA96C1D-F17B-4942-AC0C-417F1A1D18EE}" destId="{44CACF5B-C592-4577-9D19-BD4FD243E1E6}" srcOrd="4" destOrd="0" presId="urn:microsoft.com/office/officeart/2005/8/layout/matrix1"/>
    <dgm:cxn modelId="{ACB7DE89-9749-473B-AC66-E44F1CD57119}" type="presParOf" srcId="{4EA96C1D-F17B-4942-AC0C-417F1A1D18EE}" destId="{BDDBE59A-CF8C-49BE-89D1-3EA294B08A74}" srcOrd="5" destOrd="0" presId="urn:microsoft.com/office/officeart/2005/8/layout/matrix1"/>
    <dgm:cxn modelId="{2D2A7FEE-3F74-4DD1-A718-1B8750C1AF13}" type="presParOf" srcId="{4EA96C1D-F17B-4942-AC0C-417F1A1D18EE}" destId="{D845C6E6-58A8-4F80-95EF-F057CDB4AB8F}" srcOrd="6" destOrd="0" presId="urn:microsoft.com/office/officeart/2005/8/layout/matrix1"/>
    <dgm:cxn modelId="{2993CC1B-B087-4F26-BE51-621F8C043D4B}" type="presParOf" srcId="{4EA96C1D-F17B-4942-AC0C-417F1A1D18EE}" destId="{850ECB9E-CFF9-44D7-BB0F-8F082BF061D0}" srcOrd="7" destOrd="0" presId="urn:microsoft.com/office/officeart/2005/8/layout/matrix1"/>
    <dgm:cxn modelId="{E2584E64-137D-462D-97CE-0A377CACF30F}" type="presParOf" srcId="{9C11AB70-7CDA-48A1-A98D-C049D8D78AB6}" destId="{1D249A38-755C-4434-AF33-EC6B77C1E603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9DBDCB-732F-422F-A229-51BBD3A60ED8}">
      <dsp:nvSpPr>
        <dsp:cNvPr id="0" name=""/>
        <dsp:cNvSpPr/>
      </dsp:nvSpPr>
      <dsp:spPr>
        <a:xfrm rot="16200000">
          <a:off x="674687" y="-637698"/>
          <a:ext cx="2400300" cy="3749675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2900" kern="1200" dirty="0" smtClean="0"/>
            <a:t>Elever (skole, lærersamarbejde)</a:t>
          </a:r>
          <a:endParaRPr lang="da-DK" sz="2900" kern="1200" dirty="0"/>
        </a:p>
      </dsp:txBody>
      <dsp:txXfrm rot="5400000">
        <a:off x="-1" y="36989"/>
        <a:ext cx="3749675" cy="1800225"/>
      </dsp:txXfrm>
    </dsp:sp>
    <dsp:sp modelId="{229E7410-2FF6-44E9-835E-0C6D20E140A7}">
      <dsp:nvSpPr>
        <dsp:cNvPr id="0" name=""/>
        <dsp:cNvSpPr/>
      </dsp:nvSpPr>
      <dsp:spPr>
        <a:xfrm>
          <a:off x="3749675" y="0"/>
          <a:ext cx="3749675" cy="24003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2900" kern="1200" dirty="0" smtClean="0"/>
            <a:t>Kursusleder/vejledere</a:t>
          </a:r>
          <a:endParaRPr lang="da-DK" sz="2900" kern="1200" dirty="0"/>
        </a:p>
      </dsp:txBody>
      <dsp:txXfrm>
        <a:off x="3749675" y="0"/>
        <a:ext cx="3749675" cy="1800225"/>
      </dsp:txXfrm>
    </dsp:sp>
    <dsp:sp modelId="{44CACF5B-C592-4577-9D19-BD4FD243E1E6}">
      <dsp:nvSpPr>
        <dsp:cNvPr id="0" name=""/>
        <dsp:cNvSpPr/>
      </dsp:nvSpPr>
      <dsp:spPr>
        <a:xfrm rot="10800000">
          <a:off x="0" y="2400300"/>
          <a:ext cx="3749675" cy="24003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2900" kern="1200" dirty="0" err="1" smtClean="0"/>
            <a:t>Teopæd</a:t>
          </a:r>
          <a:endParaRPr lang="da-DK" sz="2900" kern="1200" dirty="0"/>
        </a:p>
      </dsp:txBody>
      <dsp:txXfrm rot="10800000">
        <a:off x="0" y="3000374"/>
        <a:ext cx="3749675" cy="1800225"/>
      </dsp:txXfrm>
    </dsp:sp>
    <dsp:sp modelId="{D845C6E6-58A8-4F80-95EF-F057CDB4AB8F}">
      <dsp:nvSpPr>
        <dsp:cNvPr id="0" name=""/>
        <dsp:cNvSpPr/>
      </dsp:nvSpPr>
      <dsp:spPr>
        <a:xfrm rot="5400000">
          <a:off x="4424362" y="1725612"/>
          <a:ext cx="2400300" cy="3749675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2900" kern="1200" dirty="0" smtClean="0"/>
            <a:t>Tilsynsførende</a:t>
          </a:r>
          <a:endParaRPr lang="da-DK" sz="2900" kern="1200" dirty="0"/>
        </a:p>
      </dsp:txBody>
      <dsp:txXfrm rot="-5400000">
        <a:off x="3749674" y="3000374"/>
        <a:ext cx="3749675" cy="1800225"/>
      </dsp:txXfrm>
    </dsp:sp>
    <dsp:sp modelId="{1D249A38-755C-4434-AF33-EC6B77C1E603}">
      <dsp:nvSpPr>
        <dsp:cNvPr id="0" name=""/>
        <dsp:cNvSpPr/>
      </dsp:nvSpPr>
      <dsp:spPr>
        <a:xfrm>
          <a:off x="2624772" y="1800224"/>
          <a:ext cx="2249805" cy="1200150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2900" kern="1200" dirty="0" smtClean="0"/>
            <a:t>Kandidat</a:t>
          </a:r>
          <a:endParaRPr lang="da-DK" sz="2900" kern="1200" dirty="0"/>
        </a:p>
      </dsp:txBody>
      <dsp:txXfrm>
        <a:off x="2683358" y="1858810"/>
        <a:ext cx="2132633" cy="10829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el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22" name="Undertitel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E1E330-7519-4508-A27B-7F43E66F25F2}" type="datetimeFigureOut">
              <a:rPr lang="da-DK" smtClean="0"/>
              <a:t>26-08-2015</a:t>
            </a:fld>
            <a:endParaRPr lang="da-DK"/>
          </a:p>
        </p:txBody>
      </p:sp>
      <p:sp>
        <p:nvSpPr>
          <p:cNvPr id="20" name="Pladsholder til sidefod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a-DK"/>
          </a:p>
        </p:txBody>
      </p:sp>
      <p:sp>
        <p:nvSpPr>
          <p:cNvPr id="10" name="Pladsholder til dias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03EDC1-24C2-4B37-AF4D-43916F4128A0}" type="slidenum">
              <a:rPr lang="da-DK" smtClean="0"/>
              <a:t>‹nr.›</a:t>
            </a:fld>
            <a:endParaRPr lang="da-DK"/>
          </a:p>
        </p:txBody>
      </p:sp>
      <p:sp>
        <p:nvSpPr>
          <p:cNvPr id="8" name="El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E1E330-7519-4508-A27B-7F43E66F25F2}" type="datetimeFigureOut">
              <a:rPr lang="da-DK" smtClean="0"/>
              <a:t>26-08-2015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03EDC1-24C2-4B37-AF4D-43916F4128A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E1E330-7519-4508-A27B-7F43E66F25F2}" type="datetimeFigureOut">
              <a:rPr lang="da-DK" smtClean="0"/>
              <a:t>26-08-2015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03EDC1-24C2-4B37-AF4D-43916F4128A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E1E330-7519-4508-A27B-7F43E66F25F2}" type="datetimeFigureOut">
              <a:rPr lang="da-DK" smtClean="0"/>
              <a:t>26-08-2015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03EDC1-24C2-4B37-AF4D-43916F4128A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E1E330-7519-4508-A27B-7F43E66F25F2}" type="datetimeFigureOut">
              <a:rPr lang="da-DK" smtClean="0"/>
              <a:t>26-08-2015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03EDC1-24C2-4B37-AF4D-43916F4128A0}" type="slidenum">
              <a:rPr lang="da-DK" smtClean="0"/>
              <a:t>‹nr.›</a:t>
            </a:fld>
            <a:endParaRPr lang="da-DK"/>
          </a:p>
        </p:txBody>
      </p:sp>
      <p:sp>
        <p:nvSpPr>
          <p:cNvPr id="10" name="Rektangel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E1E330-7519-4508-A27B-7F43E66F25F2}" type="datetimeFigureOut">
              <a:rPr lang="da-DK" smtClean="0"/>
              <a:t>26-08-2015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03EDC1-24C2-4B37-AF4D-43916F4128A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</p:txBody>
      </p:sp>
      <p:sp>
        <p:nvSpPr>
          <p:cNvPr id="5" name="Pladsholder til indhold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E1E330-7519-4508-A27B-7F43E66F25F2}" type="datetimeFigureOut">
              <a:rPr lang="da-DK" smtClean="0"/>
              <a:t>26-08-2015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03EDC1-24C2-4B37-AF4D-43916F4128A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E1E330-7519-4508-A27B-7F43E66F25F2}" type="datetimeFigureOut">
              <a:rPr lang="da-DK" smtClean="0"/>
              <a:t>26-08-2015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03EDC1-24C2-4B37-AF4D-43916F4128A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E1E330-7519-4508-A27B-7F43E66F25F2}" type="datetimeFigureOut">
              <a:rPr lang="da-DK" smtClean="0"/>
              <a:t>26-08-2015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03EDC1-24C2-4B37-AF4D-43916F4128A0}" type="slidenum">
              <a:rPr lang="da-DK" smtClean="0"/>
              <a:t>‹nr.›</a:t>
            </a:fld>
            <a:endParaRPr lang="da-DK"/>
          </a:p>
        </p:txBody>
      </p:sp>
      <p:sp>
        <p:nvSpPr>
          <p:cNvPr id="6" name="Rektangel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E1E330-7519-4508-A27B-7F43E66F25F2}" type="datetimeFigureOut">
              <a:rPr lang="da-DK" smtClean="0"/>
              <a:t>26-08-2015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03EDC1-24C2-4B37-AF4D-43916F4128A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E1E330-7519-4508-A27B-7F43E66F25F2}" type="datetimeFigureOut">
              <a:rPr lang="da-DK" smtClean="0"/>
              <a:t>26-08-2015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03EDC1-24C2-4B37-AF4D-43916F4128A0}" type="slidenum">
              <a:rPr lang="da-DK" smtClean="0"/>
              <a:t>‹nr.›</a:t>
            </a:fld>
            <a:endParaRPr lang="da-DK"/>
          </a:p>
        </p:txBody>
      </p:sp>
      <p:sp>
        <p:nvSpPr>
          <p:cNvPr id="8" name="Rektangel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da-DK" smtClean="0"/>
              <a:t>Klik på ikonet for at tilføje et billede</a:t>
            </a:r>
            <a:endParaRPr kumimoji="0" lang="en-US" dirty="0"/>
          </a:p>
        </p:txBody>
      </p:sp>
      <p:sp>
        <p:nvSpPr>
          <p:cNvPr id="9" name="Proce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irkel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Krans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Pladsholder til titel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9" name="Pladsholder til teks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  <a:p>
            <a:pPr lvl="1" eaLnBrk="1" latinLnBrk="0" hangingPunct="1"/>
            <a:r>
              <a:rPr kumimoji="0" lang="da-DK" smtClean="0"/>
              <a:t>Andet niveau</a:t>
            </a:r>
          </a:p>
          <a:p>
            <a:pPr lvl="2" eaLnBrk="1" latinLnBrk="0" hangingPunct="1"/>
            <a:r>
              <a:rPr kumimoji="0" lang="da-DK" smtClean="0"/>
              <a:t>Tredje niveau</a:t>
            </a:r>
          </a:p>
          <a:p>
            <a:pPr lvl="3" eaLnBrk="1" latinLnBrk="0" hangingPunct="1"/>
            <a:r>
              <a:rPr kumimoji="0" lang="da-DK" smtClean="0"/>
              <a:t>Fjerde niveau</a:t>
            </a:r>
          </a:p>
          <a:p>
            <a:pPr lvl="4" eaLnBrk="1" latinLnBrk="0" hangingPunct="1"/>
            <a:r>
              <a:rPr kumimoji="0" lang="da-DK" smtClean="0"/>
              <a:t>Femte niveau</a:t>
            </a:r>
            <a:endParaRPr kumimoji="0" lang="en-US"/>
          </a:p>
        </p:txBody>
      </p:sp>
      <p:sp>
        <p:nvSpPr>
          <p:cNvPr id="24" name="Pladsholder til dato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DE1E330-7519-4508-A27B-7F43E66F25F2}" type="datetimeFigureOut">
              <a:rPr lang="da-DK" smtClean="0"/>
              <a:t>26-08-2015</a:t>
            </a:fld>
            <a:endParaRPr lang="da-DK"/>
          </a:p>
        </p:txBody>
      </p:sp>
      <p:sp>
        <p:nvSpPr>
          <p:cNvPr id="10" name="Pladsholder til sidefod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da-DK"/>
          </a:p>
        </p:txBody>
      </p:sp>
      <p:sp>
        <p:nvSpPr>
          <p:cNvPr id="22" name="Pladsholder til diasnumm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C03EDC1-24C2-4B37-AF4D-43916F4128A0}" type="slidenum">
              <a:rPr lang="da-DK" smtClean="0"/>
              <a:t>‹nr.›</a:t>
            </a:fld>
            <a:endParaRPr lang="da-DK"/>
          </a:p>
        </p:txBody>
      </p:sp>
      <p:sp>
        <p:nvSpPr>
          <p:cNvPr id="15" name="Rektangel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 smtClean="0"/>
              <a:t>Kursuslederens rolle</a:t>
            </a:r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4171224"/>
          </a:xfrm>
        </p:spPr>
        <p:txBody>
          <a:bodyPr>
            <a:normAutofit lnSpcReduction="10000"/>
          </a:bodyPr>
          <a:lstStyle/>
          <a:p>
            <a:endParaRPr lang="da-DK" dirty="0" smtClean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r>
              <a:rPr lang="da-DK" dirty="0" smtClean="0"/>
              <a:t>Fokus på relationer til tilsynsførende</a:t>
            </a:r>
            <a:endParaRPr lang="da-DK" dirty="0"/>
          </a:p>
          <a:p>
            <a:endParaRPr lang="da-DK" dirty="0" smtClean="0"/>
          </a:p>
          <a:p>
            <a:endParaRPr lang="da-DK" dirty="0" smtClean="0"/>
          </a:p>
          <a:p>
            <a:r>
              <a:rPr lang="da-DK" dirty="0" smtClean="0"/>
              <a:t>Pædagogikum Grønland august / september 2015</a:t>
            </a:r>
          </a:p>
          <a:p>
            <a:r>
              <a:rPr lang="da-DK" dirty="0" smtClean="0"/>
              <a:t>Eva Haue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31906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Referat fortsat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r>
              <a:rPr lang="da-DK" dirty="0"/>
              <a:t>X er således allerede nu en dygtig lærer. </a:t>
            </a:r>
            <a:endParaRPr lang="da-DK" dirty="0" smtClean="0"/>
          </a:p>
          <a:p>
            <a:pPr marL="82296" indent="0">
              <a:buNone/>
            </a:pPr>
            <a:endParaRPr lang="da-DK" dirty="0"/>
          </a:p>
          <a:p>
            <a:pPr marL="82296" indent="0">
              <a:buNone/>
            </a:pPr>
            <a:r>
              <a:rPr lang="da-DK" dirty="0"/>
              <a:t>Håndværksmæssigt er der nogle fokuspunkter, som vi </a:t>
            </a:r>
            <a:r>
              <a:rPr lang="da-DK" dirty="0" smtClean="0"/>
              <a:t>aftalte, </a:t>
            </a:r>
            <a:r>
              <a:rPr lang="da-DK" dirty="0"/>
              <a:t>at X arbejder videre med: </a:t>
            </a:r>
          </a:p>
          <a:p>
            <a:r>
              <a:rPr lang="da-DK" dirty="0" smtClean="0"/>
              <a:t>Temposkift </a:t>
            </a:r>
            <a:endParaRPr lang="da-DK" dirty="0"/>
          </a:p>
          <a:p>
            <a:r>
              <a:rPr lang="da-DK" dirty="0" smtClean="0"/>
              <a:t>Ene </a:t>
            </a:r>
            <a:r>
              <a:rPr lang="da-DK" dirty="0"/>
              <a:t>fag: Dokumentation </a:t>
            </a:r>
          </a:p>
          <a:p>
            <a:r>
              <a:rPr lang="da-DK" dirty="0" smtClean="0"/>
              <a:t>Andet </a:t>
            </a:r>
            <a:r>
              <a:rPr lang="da-DK" dirty="0"/>
              <a:t>fag: Sikkerhed og individuelle rettelser </a:t>
            </a:r>
          </a:p>
          <a:p>
            <a:endParaRPr lang="da-DK" dirty="0"/>
          </a:p>
          <a:p>
            <a:r>
              <a:rPr lang="da-DK" dirty="0"/>
              <a:t>Vi </a:t>
            </a:r>
            <a:r>
              <a:rPr lang="da-DK" dirty="0" smtClean="0"/>
              <a:t>aftalte, </a:t>
            </a:r>
            <a:r>
              <a:rPr lang="da-DK" dirty="0"/>
              <a:t>at </a:t>
            </a:r>
            <a:r>
              <a:rPr lang="da-DK" dirty="0" smtClean="0"/>
              <a:t>TF </a:t>
            </a:r>
            <a:r>
              <a:rPr lang="da-DK" dirty="0"/>
              <a:t>observerer b-niveau i x’ ene fag og A-niveau i x’ andet fag </a:t>
            </a:r>
            <a:r>
              <a:rPr lang="da-DK" dirty="0" smtClean="0"/>
              <a:t>ved 2. besøg</a:t>
            </a:r>
            <a:endParaRPr lang="da-DK" dirty="0"/>
          </a:p>
          <a:p>
            <a:r>
              <a:rPr lang="da-DK" dirty="0"/>
              <a:t>Næste besøg finder sted torsdag </a:t>
            </a:r>
            <a:r>
              <a:rPr lang="da-DK" dirty="0" smtClean="0"/>
              <a:t>xxx </a:t>
            </a:r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360002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Kursusleders opgaver efter 1. besøg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da-DK" dirty="0"/>
          </a:p>
          <a:p>
            <a:r>
              <a:rPr lang="da-DK" dirty="0" smtClean="0"/>
              <a:t>Hyppige </a:t>
            </a:r>
            <a:r>
              <a:rPr lang="da-DK" dirty="0"/>
              <a:t>besøg og samtaler med kandidat </a:t>
            </a:r>
          </a:p>
          <a:p>
            <a:r>
              <a:rPr lang="da-DK" dirty="0" smtClean="0"/>
              <a:t>Arbejder </a:t>
            </a:r>
            <a:r>
              <a:rPr lang="da-DK" dirty="0"/>
              <a:t>med teori &amp; praksis til </a:t>
            </a:r>
            <a:r>
              <a:rPr lang="da-DK" dirty="0" err="1"/>
              <a:t>teo</a:t>
            </a:r>
            <a:r>
              <a:rPr lang="da-DK" dirty="0"/>
              <a:t>-</a:t>
            </a:r>
            <a:r>
              <a:rPr lang="da-DK" dirty="0" err="1"/>
              <a:t>pæd</a:t>
            </a:r>
            <a:r>
              <a:rPr lang="da-DK" dirty="0"/>
              <a:t>-opgaven </a:t>
            </a:r>
          </a:p>
          <a:p>
            <a:r>
              <a:rPr lang="da-DK" dirty="0" smtClean="0"/>
              <a:t>Tilrettelægger </a:t>
            </a:r>
            <a:r>
              <a:rPr lang="da-DK" dirty="0"/>
              <a:t>2</a:t>
            </a:r>
            <a:r>
              <a:rPr lang="da-DK" dirty="0" smtClean="0"/>
              <a:t>. </a:t>
            </a:r>
            <a:r>
              <a:rPr lang="da-DK" dirty="0"/>
              <a:t>besøg </a:t>
            </a:r>
            <a:endParaRPr lang="da-DK" dirty="0" smtClean="0"/>
          </a:p>
          <a:p>
            <a:r>
              <a:rPr lang="da-DK" dirty="0" smtClean="0"/>
              <a:t>Møder med vejledere for at få input til udtalelse</a:t>
            </a:r>
            <a:endParaRPr lang="da-DK" dirty="0"/>
          </a:p>
          <a:p>
            <a:r>
              <a:rPr lang="da-DK" dirty="0" smtClean="0"/>
              <a:t>Vurderer </a:t>
            </a:r>
            <a:r>
              <a:rPr lang="da-DK" dirty="0"/>
              <a:t>sammen med tilsynsførende om kandidaten </a:t>
            </a:r>
            <a:r>
              <a:rPr lang="da-DK" dirty="0" smtClean="0"/>
              <a:t>forventes at bestå </a:t>
            </a:r>
            <a:r>
              <a:rPr lang="da-DK" dirty="0"/>
              <a:t>pædagogikum </a:t>
            </a:r>
          </a:p>
          <a:p>
            <a:r>
              <a:rPr lang="da-DK" dirty="0" smtClean="0"/>
              <a:t>Skriver udkast til udtalelsen</a:t>
            </a:r>
            <a:r>
              <a:rPr lang="da-DK" dirty="0"/>
              <a:t>, og justerer </a:t>
            </a:r>
            <a:r>
              <a:rPr lang="da-DK" dirty="0" smtClean="0"/>
              <a:t>udkast med TF </a:t>
            </a:r>
            <a:endParaRPr lang="da-DK" dirty="0"/>
          </a:p>
          <a:p>
            <a:r>
              <a:rPr lang="da-DK" dirty="0" smtClean="0"/>
              <a:t>Opgør realiseret </a:t>
            </a:r>
            <a:r>
              <a:rPr lang="da-DK" dirty="0"/>
              <a:t>uddannelsesplan </a:t>
            </a:r>
            <a:r>
              <a:rPr lang="da-DK" dirty="0" smtClean="0"/>
              <a:t>– er alt nået</a:t>
            </a:r>
            <a:endParaRPr lang="da-DK" dirty="0"/>
          </a:p>
          <a:p>
            <a:pPr marL="82296" indent="0">
              <a:buNone/>
            </a:pPr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29507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3200" dirty="0" smtClean="0"/>
              <a:t>Eksempel på realiseret uddannelsesplan</a:t>
            </a:r>
            <a:endParaRPr lang="da-DK" sz="320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82296" indent="0">
              <a:buNone/>
            </a:pPr>
            <a:r>
              <a:rPr lang="da-DK" u="sng" dirty="0"/>
              <a:t>Udgangspunkt</a:t>
            </a:r>
            <a:r>
              <a:rPr lang="da-DK" dirty="0"/>
              <a:t>: </a:t>
            </a:r>
            <a:r>
              <a:rPr lang="da-DK" dirty="0" err="1"/>
              <a:t>Xx</a:t>
            </a:r>
            <a:r>
              <a:rPr lang="da-DK" dirty="0"/>
              <a:t> har været fastansat fra skoleåret 2011—2012 i gymnasiet </a:t>
            </a:r>
            <a:r>
              <a:rPr lang="da-DK" dirty="0" smtClean="0"/>
              <a:t>på </a:t>
            </a:r>
            <a:r>
              <a:rPr lang="da-DK" dirty="0" err="1" smtClean="0"/>
              <a:t>Xx</a:t>
            </a:r>
            <a:r>
              <a:rPr lang="da-DK" dirty="0" smtClean="0"/>
              <a:t> </a:t>
            </a:r>
            <a:r>
              <a:rPr lang="da-DK" dirty="0"/>
              <a:t>Skole og har derfor forudgående erfaring med gymnasieundervisningen. Målet </a:t>
            </a:r>
            <a:r>
              <a:rPr lang="da-DK" dirty="0" err="1" smtClean="0"/>
              <a:t>forpædagogikumforløbet</a:t>
            </a:r>
            <a:r>
              <a:rPr lang="da-DK" dirty="0" smtClean="0"/>
              <a:t> </a:t>
            </a:r>
            <a:r>
              <a:rPr lang="da-DK" dirty="0"/>
              <a:t>har således været at videreudvikle </a:t>
            </a:r>
            <a:r>
              <a:rPr lang="da-DK" dirty="0" err="1"/>
              <a:t>xx’s</a:t>
            </a:r>
            <a:r>
              <a:rPr lang="da-DK" dirty="0"/>
              <a:t> undervisningskompetence i </a:t>
            </a:r>
            <a:r>
              <a:rPr lang="da-DK" dirty="0" smtClean="0"/>
              <a:t>fagene engelsk </a:t>
            </a:r>
            <a:r>
              <a:rPr lang="da-DK" dirty="0"/>
              <a:t>og historie samt at opnå viden om teoretisk pædagogik og dennes sammenhæng med </a:t>
            </a:r>
            <a:r>
              <a:rPr lang="da-DK" dirty="0" err="1" smtClean="0"/>
              <a:t>egenundervisningspraksis</a:t>
            </a:r>
            <a:r>
              <a:rPr lang="da-DK" dirty="0"/>
              <a:t>.</a:t>
            </a:r>
          </a:p>
          <a:p>
            <a:pPr marL="82296" indent="0">
              <a:buNone/>
            </a:pPr>
            <a:r>
              <a:rPr lang="da-DK" dirty="0"/>
              <a:t> </a:t>
            </a:r>
          </a:p>
          <a:p>
            <a:r>
              <a:rPr lang="da-DK" u="sng" dirty="0"/>
              <a:t>Kurser: </a:t>
            </a:r>
            <a:r>
              <a:rPr lang="da-DK" dirty="0" err="1"/>
              <a:t>Xx</a:t>
            </a:r>
            <a:r>
              <a:rPr lang="da-DK" dirty="0"/>
              <a:t> har i det samlede pædagogikumforløb gennemført samtlige de til </a:t>
            </a:r>
            <a:r>
              <a:rPr lang="da-DK" dirty="0" smtClean="0"/>
              <a:t>uddannelsen knyttede </a:t>
            </a:r>
            <a:r>
              <a:rPr lang="da-DK" dirty="0"/>
              <a:t>kurser i almen pædagogik, fagdidaktik og workshops samt interne kurser på skolen </a:t>
            </a:r>
            <a:r>
              <a:rPr lang="da-DK" dirty="0" smtClean="0"/>
              <a:t>vedrørende aktive </a:t>
            </a:r>
            <a:r>
              <a:rPr lang="da-DK" dirty="0"/>
              <a:t>tavler, mentorordning og </a:t>
            </a:r>
            <a:r>
              <a:rPr lang="da-DK" dirty="0" err="1"/>
              <a:t>Restudy</a:t>
            </a:r>
            <a:r>
              <a:rPr lang="da-DK" dirty="0" smtClean="0"/>
              <a:t>.</a:t>
            </a:r>
            <a:r>
              <a:rPr lang="da-DK" dirty="0"/>
              <a:t> </a:t>
            </a:r>
          </a:p>
          <a:p>
            <a:r>
              <a:rPr lang="da-DK" u="sng" dirty="0"/>
              <a:t>Introduktionsforløb:</a:t>
            </a:r>
            <a:r>
              <a:rPr lang="da-DK" dirty="0"/>
              <a:t> Gymnasiet som skoleform, skolens datasystem, administrative forhold, PR og </a:t>
            </a:r>
            <a:r>
              <a:rPr lang="da-DK" dirty="0" smtClean="0"/>
              <a:t>GL. Grundet </a:t>
            </a:r>
            <a:r>
              <a:rPr lang="da-DK" dirty="0"/>
              <a:t>xx erfaring varetoges dette primært af en kollegial tutor, via planlægningsmøder </a:t>
            </a:r>
            <a:r>
              <a:rPr lang="da-DK" dirty="0" smtClean="0"/>
              <a:t>inden skolestart </a:t>
            </a:r>
            <a:r>
              <a:rPr lang="da-DK" dirty="0"/>
              <a:t>og ved et fyraftensmøde om skolens historie og værdier.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904615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Realiseret uddannelsesplan fortsat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da-DK" u="sng" dirty="0"/>
              <a:t>Undervisning</a:t>
            </a:r>
            <a:r>
              <a:rPr lang="da-DK" dirty="0"/>
              <a:t>:</a:t>
            </a:r>
          </a:p>
          <a:p>
            <a:r>
              <a:rPr lang="da-DK" dirty="0" err="1"/>
              <a:t>Egenundervisning</a:t>
            </a:r>
            <a:r>
              <a:rPr lang="da-DK" dirty="0"/>
              <a:t>: 3z engelsk/A-niveau og 3v historie! A-niveau</a:t>
            </a:r>
          </a:p>
          <a:p>
            <a:r>
              <a:rPr lang="da-DK" dirty="0"/>
              <a:t>Undervisning med vejleder: 3z historie/A-niveau (vejleder: </a:t>
            </a:r>
            <a:r>
              <a:rPr lang="da-DK" dirty="0" err="1"/>
              <a:t>bb</a:t>
            </a:r>
            <a:r>
              <a:rPr lang="da-DK" dirty="0"/>
              <a:t>)</a:t>
            </a:r>
          </a:p>
          <a:p>
            <a:r>
              <a:rPr lang="da-DK" dirty="0"/>
              <a:t>lx engelsk/B-niveau (vejleder: </a:t>
            </a:r>
            <a:r>
              <a:rPr lang="da-DK" dirty="0" err="1"/>
              <a:t>aa</a:t>
            </a:r>
            <a:r>
              <a:rPr lang="da-DK" dirty="0"/>
              <a:t>)</a:t>
            </a:r>
          </a:p>
          <a:p>
            <a:r>
              <a:rPr lang="da-DK" dirty="0"/>
              <a:t>AT-undervisning: 3v (uge 37; 10 moduler) og 3z (uge 45; 2 moduler)</a:t>
            </a:r>
          </a:p>
          <a:p>
            <a:r>
              <a:rPr lang="da-DK" dirty="0"/>
              <a:t>AT-vejledning: 3. g elever (uge 6; 17 samtaler à 10 min.).</a:t>
            </a:r>
          </a:p>
          <a:p>
            <a:r>
              <a:rPr lang="da-DK" dirty="0"/>
              <a:t>Observation at (anden) gymnasieundervisning på </a:t>
            </a:r>
            <a:r>
              <a:rPr lang="da-DK" dirty="0" err="1"/>
              <a:t>yy</a:t>
            </a:r>
            <a:r>
              <a:rPr lang="da-DK" dirty="0"/>
              <a:t> Skole:</a:t>
            </a:r>
          </a:p>
          <a:p>
            <a:pPr lvl="1"/>
            <a:r>
              <a:rPr lang="da-DK" dirty="0" smtClean="0"/>
              <a:t>2z </a:t>
            </a:r>
            <a:r>
              <a:rPr lang="da-DK" dirty="0"/>
              <a:t>historie/A-niveau (kollegial supervision : cc)</a:t>
            </a:r>
          </a:p>
          <a:p>
            <a:pPr lvl="1"/>
            <a:r>
              <a:rPr lang="da-DK" dirty="0" smtClean="0"/>
              <a:t> </a:t>
            </a:r>
            <a:r>
              <a:rPr lang="da-DK" dirty="0"/>
              <a:t>1</a:t>
            </a:r>
            <a:r>
              <a:rPr lang="da-DK" dirty="0" smtClean="0"/>
              <a:t>g </a:t>
            </a:r>
            <a:r>
              <a:rPr lang="da-DK" dirty="0"/>
              <a:t>dramatik/C-niveau (kursusleder: </a:t>
            </a:r>
            <a:r>
              <a:rPr lang="da-DK" dirty="0" err="1"/>
              <a:t>dd</a:t>
            </a:r>
            <a:r>
              <a:rPr lang="da-DK" dirty="0"/>
              <a:t>).</a:t>
            </a:r>
          </a:p>
          <a:p>
            <a:r>
              <a:rPr lang="da-DK" dirty="0"/>
              <a:t>Observation af undervisning i folkeskolen (grundskolen) på </a:t>
            </a:r>
            <a:r>
              <a:rPr lang="da-DK" dirty="0" err="1"/>
              <a:t>yy</a:t>
            </a:r>
            <a:r>
              <a:rPr lang="da-DK" dirty="0"/>
              <a:t> Skole:</a:t>
            </a:r>
          </a:p>
          <a:p>
            <a:pPr lvl="1"/>
            <a:r>
              <a:rPr lang="da-DK" dirty="0" smtClean="0"/>
              <a:t>9A </a:t>
            </a:r>
            <a:r>
              <a:rPr lang="da-DK" dirty="0"/>
              <a:t>og 9D engelsk (kolleger: </a:t>
            </a:r>
            <a:r>
              <a:rPr lang="da-DK" dirty="0" err="1"/>
              <a:t>ee</a:t>
            </a:r>
            <a:r>
              <a:rPr lang="da-DK" dirty="0"/>
              <a:t>)</a:t>
            </a:r>
          </a:p>
          <a:p>
            <a:pPr lvl="1"/>
            <a:r>
              <a:rPr lang="da-DK" dirty="0" smtClean="0"/>
              <a:t>9A </a:t>
            </a:r>
            <a:r>
              <a:rPr lang="da-DK" dirty="0"/>
              <a:t>og 9B historie (kollega: </a:t>
            </a:r>
            <a:r>
              <a:rPr lang="da-DK" dirty="0" err="1"/>
              <a:t>ff</a:t>
            </a:r>
            <a:r>
              <a:rPr lang="da-DK" dirty="0"/>
              <a:t>).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522861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Realiseret uddannelsesplan fortsat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da-DK" u="sng" dirty="0"/>
              <a:t>Efteruddannelse</a:t>
            </a:r>
            <a:r>
              <a:rPr lang="da-DK" dirty="0"/>
              <a:t>: Pædagogisk eftermiddag, gymnasiet (ny skriftlighed)</a:t>
            </a:r>
          </a:p>
          <a:p>
            <a:r>
              <a:rPr lang="da-DK" dirty="0"/>
              <a:t>Kursus: “</a:t>
            </a:r>
            <a:r>
              <a:rPr lang="da-DK" dirty="0" err="1"/>
              <a:t>Arab</a:t>
            </a:r>
            <a:r>
              <a:rPr lang="da-DK" dirty="0"/>
              <a:t> Spring Conference for Teachers” (Mellemøsten, historie).</a:t>
            </a:r>
          </a:p>
          <a:p>
            <a:r>
              <a:rPr lang="da-DK" dirty="0"/>
              <a:t>Andre aktiviteter på skolen:</a:t>
            </a:r>
          </a:p>
          <a:p>
            <a:r>
              <a:rPr lang="da-DK" dirty="0"/>
              <a:t>Hele kollegiet: Delråds- og helrådsmøder, lærerforsamlingsmøder (karakterer), klassemøder.</a:t>
            </a:r>
          </a:p>
          <a:p>
            <a:r>
              <a:rPr lang="da-DK" dirty="0"/>
              <a:t>Udvalg og faggrupper: Formand for IT-udvalget; Program og rejsefolder til historiefaggruppen</a:t>
            </a:r>
          </a:p>
          <a:p>
            <a:r>
              <a:rPr lang="da-DK" dirty="0"/>
              <a:t>(kollegial studietur til Oxford); Oprettelse af og redaktør på engelskfag</a:t>
            </a:r>
          </a:p>
          <a:p>
            <a:r>
              <a:rPr lang="da-DK" dirty="0"/>
              <a:t>gruppens intranetside, Læseklub (engelskfaggruppen); Kollegial sparring, AT.</a:t>
            </a:r>
          </a:p>
          <a:p>
            <a:r>
              <a:rPr lang="da-DK" dirty="0"/>
              <a:t>Fællestimearrangør: For egen klasse: Ekstern forelæser, Peder Geisler: Dansk udenrigspolitik efter</a:t>
            </a:r>
          </a:p>
          <a:p>
            <a:r>
              <a:rPr lang="da-DK" dirty="0"/>
              <a:t>1989: Dansk indsats i Somalia.</a:t>
            </a:r>
          </a:p>
          <a:p>
            <a:r>
              <a:rPr lang="da-DK" dirty="0"/>
              <a:t>Fællestime med Mads Fuglede om amerikansk politik og det amerikanske</a:t>
            </a:r>
          </a:p>
          <a:p>
            <a:r>
              <a:rPr lang="da-DK" dirty="0"/>
              <a:t>præsidentvalg (hele gymnasiet).</a:t>
            </a:r>
          </a:p>
          <a:p>
            <a:r>
              <a:rPr lang="da-DK" dirty="0"/>
              <a:t>Andre opgaver: Studiecafé, bordvagt (elevfrokost), terminsprøvevagt, ekstraundervisning.</a:t>
            </a:r>
          </a:p>
          <a:p>
            <a:r>
              <a:rPr lang="da-DK" dirty="0"/>
              <a:t>Deltagelse i skolens mange traditionsrige arrangementer: Fugleskydning, Fik</a:t>
            </a:r>
          </a:p>
          <a:p>
            <a:r>
              <a:rPr lang="da-DK" dirty="0" err="1"/>
              <a:t>fakdag</a:t>
            </a:r>
            <a:r>
              <a:rPr lang="da-DK" dirty="0"/>
              <a:t> og -bal, skolekomedie, julearrangementer (elever og ansatte), Trolle</a:t>
            </a:r>
          </a:p>
          <a:p>
            <a:r>
              <a:rPr lang="da-DK" dirty="0"/>
              <a:t>morgen og -bal, Koncertbal etc.</a:t>
            </a:r>
          </a:p>
          <a:p>
            <a:r>
              <a:rPr lang="da-DK" dirty="0"/>
              <a:t> 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713123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Realiseret uddannelsesplan fortsat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da-DK" u="sng" dirty="0"/>
              <a:t>Møder med vejledere, kursusleder og andre</a:t>
            </a:r>
            <a:r>
              <a:rPr lang="da-DK" dirty="0"/>
              <a:t>:</a:t>
            </a:r>
          </a:p>
          <a:p>
            <a:r>
              <a:rPr lang="da-DK" dirty="0"/>
              <a:t>Regelmæssige møder med vejledere og kursusleder. Fokusområder bl.a.:</a:t>
            </a:r>
          </a:p>
          <a:p>
            <a:r>
              <a:rPr lang="da-DK" dirty="0"/>
              <a:t>• Arbejds-/tilrettelæggelsesformer (deduktiv/induktiv, </a:t>
            </a:r>
            <a:r>
              <a:rPr lang="da-DK" dirty="0" err="1"/>
              <a:t>ditferentiering</a:t>
            </a:r>
            <a:r>
              <a:rPr lang="da-DK" dirty="0"/>
              <a:t>, elevengagement/-motivation)</a:t>
            </a:r>
          </a:p>
          <a:p>
            <a:r>
              <a:rPr lang="da-DK" dirty="0"/>
              <a:t>• Sekvensering, tempo, faglig ledelse, afslutning af timen, brug af tavle, positionering i rummet</a:t>
            </a:r>
          </a:p>
          <a:p>
            <a:r>
              <a:rPr lang="da-DK" dirty="0" err="1"/>
              <a:t>lT</a:t>
            </a:r>
            <a:r>
              <a:rPr lang="da-DK" dirty="0"/>
              <a:t> i undervisning og læring</a:t>
            </a:r>
          </a:p>
          <a:p>
            <a:r>
              <a:rPr lang="da-DK" dirty="0"/>
              <a:t>Progression (andre skoleformer)</a:t>
            </a:r>
          </a:p>
          <a:p>
            <a:r>
              <a:rPr lang="da-DK" dirty="0"/>
              <a:t>• AT (fagenes samspil)</a:t>
            </a:r>
          </a:p>
          <a:p>
            <a:r>
              <a:rPr lang="da-DK" dirty="0"/>
              <a:t>• Evaluering; elevernes læring, elevaktivitet, karaktergivning</a:t>
            </a:r>
          </a:p>
          <a:p>
            <a:r>
              <a:rPr lang="da-DK" dirty="0"/>
              <a:t>• Tydeliggørelse at mål for timen</a:t>
            </a:r>
          </a:p>
          <a:p>
            <a:r>
              <a:rPr lang="da-DK" dirty="0"/>
              <a:t>• Planlægning; faglig progression, mål for timen, tavlebrug</a:t>
            </a:r>
          </a:p>
          <a:p>
            <a:r>
              <a:rPr lang="da-DK" dirty="0"/>
              <a:t>• Historisk metode, vinkling at materiale</a:t>
            </a:r>
          </a:p>
          <a:p>
            <a:r>
              <a:rPr lang="da-DK" dirty="0"/>
              <a:t>• Engelsk grammatik og didaktiske overvejelser.</a:t>
            </a:r>
          </a:p>
          <a:p>
            <a:r>
              <a:rPr lang="da-DK" dirty="0"/>
              <a:t>I samarbejde med </a:t>
            </a:r>
            <a:r>
              <a:rPr lang="da-DK" dirty="0" err="1"/>
              <a:t>gg</a:t>
            </a:r>
            <a:r>
              <a:rPr lang="da-DK" dirty="0"/>
              <a:t> (kollega/pædagogikumkandidat) og kursusleder:</a:t>
            </a:r>
          </a:p>
          <a:p>
            <a:r>
              <a:rPr lang="da-DK" dirty="0"/>
              <a:t>• Egen skole og værdigrundlag: Interviews med ledelse, kolleger og elever (</a:t>
            </a:r>
            <a:r>
              <a:rPr lang="da-DK" dirty="0" err="1"/>
              <a:t>hhv</a:t>
            </a:r>
            <a:r>
              <a:rPr lang="da-DK" dirty="0"/>
              <a:t>, nye og gamle i gårde)</a:t>
            </a:r>
          </a:p>
          <a:p>
            <a:r>
              <a:rPr lang="da-DK" dirty="0"/>
              <a:t>• Relationer (spørgeteknik) i klasserummet</a:t>
            </a:r>
          </a:p>
          <a:p>
            <a:r>
              <a:rPr lang="da-DK" dirty="0"/>
              <a:t>• Co-operative Learning og ny skriftlighed</a:t>
            </a:r>
          </a:p>
          <a:p>
            <a:r>
              <a:rPr lang="da-DK" dirty="0"/>
              <a:t>• Kroppen i rummet: Dramatikøvelser med bl.a. </a:t>
            </a:r>
            <a:r>
              <a:rPr lang="da-DK"/>
              <a:t>taleretninger, volumen/kropssprog og improvisation.</a:t>
            </a:r>
          </a:p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7899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Kandidatens krydspres</a:t>
            </a:r>
            <a:endParaRPr lang="da-DK" dirty="0"/>
          </a:p>
        </p:txBody>
      </p:sp>
      <p:graphicFrame>
        <p:nvGraphicFramePr>
          <p:cNvPr id="5" name="Pladsholder til indhold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3167657"/>
              </p:ext>
            </p:extLst>
          </p:nvPr>
        </p:nvGraphicFramePr>
        <p:xfrm>
          <a:off x="1435100" y="1447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61291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Hvad forventer kursusleder af tilsynsførende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endParaRPr lang="da-DK" dirty="0"/>
          </a:p>
          <a:p>
            <a:r>
              <a:rPr lang="da-DK" dirty="0" smtClean="0"/>
              <a:t>At </a:t>
            </a:r>
            <a:r>
              <a:rPr lang="da-DK" dirty="0"/>
              <a:t>TF er fleksibel </a:t>
            </a:r>
            <a:r>
              <a:rPr lang="da-DK" dirty="0" err="1"/>
              <a:t>mht</a:t>
            </a:r>
            <a:r>
              <a:rPr lang="da-DK" dirty="0"/>
              <a:t> besøgsaftaler </a:t>
            </a:r>
          </a:p>
          <a:p>
            <a:r>
              <a:rPr lang="da-DK" dirty="0" smtClean="0"/>
              <a:t>At </a:t>
            </a:r>
            <a:r>
              <a:rPr lang="da-DK" dirty="0"/>
              <a:t>TF læser kandidatens </a:t>
            </a:r>
            <a:r>
              <a:rPr lang="da-DK" dirty="0" err="1"/>
              <a:t>portfolio</a:t>
            </a:r>
            <a:r>
              <a:rPr lang="da-DK" dirty="0"/>
              <a:t> mv </a:t>
            </a:r>
          </a:p>
          <a:p>
            <a:r>
              <a:rPr lang="da-DK" dirty="0" smtClean="0"/>
              <a:t>At </a:t>
            </a:r>
            <a:r>
              <a:rPr lang="da-DK" dirty="0"/>
              <a:t>TF ved besøgene bidrager konstruktivt ved konferencen (såvel fagligt som pæd.) og gerne </a:t>
            </a:r>
            <a:r>
              <a:rPr lang="da-DK" dirty="0" smtClean="0"/>
              <a:t>sætter </a:t>
            </a:r>
            <a:r>
              <a:rPr lang="da-DK" dirty="0"/>
              <a:t>teori på dagsordenen </a:t>
            </a:r>
          </a:p>
          <a:p>
            <a:r>
              <a:rPr lang="da-DK" dirty="0" smtClean="0"/>
              <a:t>At </a:t>
            </a:r>
            <a:r>
              <a:rPr lang="da-DK" dirty="0"/>
              <a:t>TF reagerer konstruktivt i passende tid på udtaleudkast/uddannelsesplan </a:t>
            </a:r>
          </a:p>
        </p:txBody>
      </p:sp>
    </p:spTree>
    <p:extLst>
      <p:ext uri="{BB962C8B-B14F-4D97-AF65-F5344CB8AC3E}">
        <p14:creationId xmlns:p14="http://schemas.microsoft.com/office/powerpoint/2010/main" val="378375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Evt. konfliktstof mellem tilsynsførende og kursusleder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1435608" y="1556792"/>
            <a:ext cx="7498080" cy="4691608"/>
          </a:xfrm>
        </p:spPr>
        <p:txBody>
          <a:bodyPr>
            <a:normAutofit fontScale="47500" lnSpcReduction="20000"/>
          </a:bodyPr>
          <a:lstStyle/>
          <a:p>
            <a:endParaRPr lang="da-DK" sz="5100" dirty="0" smtClean="0"/>
          </a:p>
          <a:p>
            <a:r>
              <a:rPr lang="da-DK" sz="5100" dirty="0" smtClean="0"/>
              <a:t>Uenighed </a:t>
            </a:r>
            <a:r>
              <a:rPr lang="da-DK" sz="5100" dirty="0"/>
              <a:t>om timetal </a:t>
            </a:r>
          </a:p>
          <a:p>
            <a:r>
              <a:rPr lang="da-DK" sz="5100" dirty="0" smtClean="0"/>
              <a:t>Uenighed </a:t>
            </a:r>
            <a:r>
              <a:rPr lang="da-DK" sz="5100" dirty="0"/>
              <a:t>om kompetencer </a:t>
            </a:r>
          </a:p>
          <a:p>
            <a:r>
              <a:rPr lang="da-DK" sz="5100" dirty="0" smtClean="0"/>
              <a:t>Tilsynsførende vælger det  </a:t>
            </a:r>
            <a:r>
              <a:rPr lang="da-DK" sz="5100" dirty="0"/>
              <a:t>”negative” udgangspunkt ved konferencen </a:t>
            </a:r>
            <a:endParaRPr lang="da-DK" sz="5100" dirty="0" smtClean="0"/>
          </a:p>
          <a:p>
            <a:r>
              <a:rPr lang="da-DK" sz="5100" dirty="0" smtClean="0"/>
              <a:t>Dårlig kemi mellem tilsynsførende og kursusleder</a:t>
            </a:r>
          </a:p>
          <a:p>
            <a:pPr marL="82296" indent="0">
              <a:buNone/>
            </a:pPr>
            <a:endParaRPr lang="da-DK" dirty="0" smtClean="0"/>
          </a:p>
          <a:p>
            <a:r>
              <a:rPr lang="da-DK" dirty="0"/>
              <a:t>§ 30.  Finder den tilsynsførende, at der er væsentlige mangler i forbindelse med uddannelsesforløbet for en pædagogikumkandidat, herunder i forbindelse med dokumentation af pædagogikumkandidatens faglige kompetence, skal den tilsynsførende rette henvendelse til rektor for at få bragt forholdene i orden samt  orientere Departementet for Uddannelse herom. </a:t>
            </a:r>
          </a:p>
          <a:p>
            <a:r>
              <a:rPr lang="da-DK" i="1" dirty="0"/>
              <a:t>  Stk. 2.</a:t>
            </a:r>
            <a:r>
              <a:rPr lang="da-DK" dirty="0"/>
              <a:t>  Kan den tilsynsførende ikke opnå en tilfredsstillende løsning på de konstaterede mangler, foretager den tilsynsførende indberetning til Departementet for Uddannelse, der afgør, hvilke foranstaltninger der eventuelt skal iværksættes.</a:t>
            </a:r>
          </a:p>
          <a:p>
            <a:endParaRPr lang="da-DK" dirty="0" smtClean="0"/>
          </a:p>
          <a:p>
            <a:r>
              <a:rPr lang="da-DK" sz="3800" dirty="0" smtClean="0">
                <a:solidFill>
                  <a:srgbClr val="002060"/>
                </a:solidFill>
              </a:rPr>
              <a:t>Hvor henvender kursuslederen sig?</a:t>
            </a:r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68723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Der formelle regler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1435608" y="1844824"/>
            <a:ext cx="7498080" cy="4403576"/>
          </a:xfrm>
        </p:spPr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da-DK" b="1" dirty="0" smtClean="0"/>
              <a:t>§ </a:t>
            </a:r>
            <a:r>
              <a:rPr lang="da-DK" b="1" dirty="0"/>
              <a:t>31.  Kursuslederens opgave er at</a:t>
            </a:r>
            <a:endParaRPr lang="da-DK" dirty="0"/>
          </a:p>
          <a:p>
            <a:r>
              <a:rPr lang="da-DK" b="1" dirty="0"/>
              <a:t>1) planlægge og koordinere pædagogikumkandidatens samlede uddannelsesforløb i samarbejde med pædagogikumkandidaten,</a:t>
            </a:r>
            <a:endParaRPr lang="da-DK" dirty="0"/>
          </a:p>
          <a:p>
            <a:r>
              <a:rPr lang="da-DK" b="1" dirty="0"/>
              <a:t>2) udarbejde en plan for pædagogikumkandidatens pædagogikumforløb,</a:t>
            </a:r>
            <a:endParaRPr lang="da-DK" dirty="0"/>
          </a:p>
          <a:p>
            <a:r>
              <a:rPr lang="da-DK" b="1" dirty="0"/>
              <a:t>3) følge pædagogikumkandidatens undervisning,</a:t>
            </a:r>
            <a:endParaRPr lang="da-DK" dirty="0"/>
          </a:p>
          <a:p>
            <a:r>
              <a:rPr lang="da-DK" b="1" dirty="0"/>
              <a:t>4) sikre udarbejdelse af udkast til pædagogikumkandidatens pædagogikumudtalelse og</a:t>
            </a:r>
            <a:endParaRPr lang="da-DK" dirty="0"/>
          </a:p>
          <a:p>
            <a:r>
              <a:rPr lang="da-DK" b="1" dirty="0"/>
              <a:t>5) drøfte med den tilsynsførende, om pædagogikumkandidaten kan bestå pædagogikum.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491075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Kursuslederens opgaver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82296" indent="0">
              <a:buNone/>
            </a:pPr>
            <a:endParaRPr lang="da-DK" dirty="0"/>
          </a:p>
          <a:p>
            <a:r>
              <a:rPr lang="da-DK" dirty="0"/>
              <a:t>Koordinerer praktisk og teoretisk pædagogikum </a:t>
            </a:r>
          </a:p>
          <a:p>
            <a:r>
              <a:rPr lang="da-DK" dirty="0" smtClean="0"/>
              <a:t>Uddannelsesplan </a:t>
            </a:r>
            <a:r>
              <a:rPr lang="da-DK" dirty="0"/>
              <a:t>og elektronisk konference </a:t>
            </a:r>
          </a:p>
          <a:p>
            <a:r>
              <a:rPr lang="da-DK" dirty="0" smtClean="0"/>
              <a:t>Jævnligt </a:t>
            </a:r>
            <a:r>
              <a:rPr lang="da-DK" dirty="0"/>
              <a:t>møde med kandidaterne/kandidaten </a:t>
            </a:r>
          </a:p>
          <a:p>
            <a:r>
              <a:rPr lang="da-DK" dirty="0" smtClean="0"/>
              <a:t>Tilrettelægger </a:t>
            </a:r>
            <a:r>
              <a:rPr lang="da-DK" dirty="0"/>
              <a:t>de </a:t>
            </a:r>
            <a:r>
              <a:rPr lang="da-DK" dirty="0" smtClean="0"/>
              <a:t>to </a:t>
            </a:r>
            <a:r>
              <a:rPr lang="da-DK" dirty="0"/>
              <a:t>besøg, sørger for information til tilsynsførende og er vært ved besøgene </a:t>
            </a:r>
          </a:p>
          <a:p>
            <a:r>
              <a:rPr lang="da-DK" dirty="0" smtClean="0"/>
              <a:t>Tæt </a:t>
            </a:r>
            <a:r>
              <a:rPr lang="da-DK" dirty="0"/>
              <a:t>kontakt med kandidat, sørger for coaching mv </a:t>
            </a:r>
          </a:p>
          <a:p>
            <a:r>
              <a:rPr lang="da-DK" dirty="0" smtClean="0"/>
              <a:t>Kontakt </a:t>
            </a:r>
            <a:r>
              <a:rPr lang="da-DK" dirty="0"/>
              <a:t>med vejledere </a:t>
            </a:r>
          </a:p>
          <a:p>
            <a:r>
              <a:rPr lang="da-DK" dirty="0" smtClean="0"/>
              <a:t>Kontakt </a:t>
            </a:r>
            <a:r>
              <a:rPr lang="da-DK" dirty="0"/>
              <a:t>med tilsynsførende </a:t>
            </a:r>
          </a:p>
          <a:p>
            <a:r>
              <a:rPr lang="da-DK" dirty="0" smtClean="0"/>
              <a:t>Introduktion </a:t>
            </a:r>
            <a:r>
              <a:rPr lang="da-DK" dirty="0"/>
              <a:t>til </a:t>
            </a:r>
            <a:r>
              <a:rPr lang="da-DK" dirty="0" smtClean="0"/>
              <a:t>portefølje mm.</a:t>
            </a:r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622627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Kursuslederens opgaver fortsat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endParaRPr lang="da-DK" dirty="0"/>
          </a:p>
          <a:p>
            <a:r>
              <a:rPr lang="da-DK" dirty="0"/>
              <a:t>Overværer kandidatens undervisning </a:t>
            </a:r>
          </a:p>
          <a:p>
            <a:r>
              <a:rPr lang="da-DK" dirty="0" smtClean="0"/>
              <a:t>Sørger </a:t>
            </a:r>
            <a:r>
              <a:rPr lang="da-DK" dirty="0"/>
              <a:t>for supervisionsforløb </a:t>
            </a:r>
          </a:p>
          <a:p>
            <a:r>
              <a:rPr lang="da-DK" dirty="0" smtClean="0"/>
              <a:t>Hjælper </a:t>
            </a:r>
            <a:r>
              <a:rPr lang="da-DK" dirty="0"/>
              <a:t>kandidaten med at koble teori og praksis </a:t>
            </a:r>
          </a:p>
          <a:p>
            <a:r>
              <a:rPr lang="da-DK" dirty="0" smtClean="0"/>
              <a:t>Afgør </a:t>
            </a:r>
            <a:r>
              <a:rPr lang="da-DK" dirty="0"/>
              <a:t>sammen med tilsynsførende om kandidaten består pædagogikum </a:t>
            </a:r>
          </a:p>
          <a:p>
            <a:r>
              <a:rPr lang="da-DK" dirty="0" smtClean="0"/>
              <a:t>Udtalelsen </a:t>
            </a:r>
            <a:endParaRPr lang="da-DK" dirty="0"/>
          </a:p>
          <a:p>
            <a:r>
              <a:rPr lang="da-DK" dirty="0" smtClean="0"/>
              <a:t>Endelige </a:t>
            </a:r>
            <a:r>
              <a:rPr lang="da-DK" dirty="0"/>
              <a:t>(realiserede) uddannelsesplan </a:t>
            </a:r>
            <a:endParaRPr lang="da-DK" dirty="0" smtClean="0"/>
          </a:p>
          <a:p>
            <a:r>
              <a:rPr lang="da-DK" dirty="0" err="1" smtClean="0"/>
              <a:t>Teopæd</a:t>
            </a:r>
            <a:r>
              <a:rPr lang="da-DK" dirty="0" smtClean="0"/>
              <a:t>-opgaven</a:t>
            </a:r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376238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858218"/>
          </a:xfrm>
        </p:spPr>
        <p:txBody>
          <a:bodyPr>
            <a:normAutofit/>
          </a:bodyPr>
          <a:lstStyle/>
          <a:p>
            <a:r>
              <a:rPr lang="da-DK" dirty="0" err="1" smtClean="0"/>
              <a:t>Uddannelseplan</a:t>
            </a:r>
            <a:r>
              <a:rPr lang="da-DK" dirty="0" smtClean="0"/>
              <a:t/>
            </a:r>
            <a:br>
              <a:rPr lang="da-DK" dirty="0" smtClean="0"/>
            </a:br>
            <a:r>
              <a:rPr lang="da-DK" sz="1600" dirty="0"/>
              <a:t/>
            </a:r>
            <a:br>
              <a:rPr lang="da-DK" sz="1600" dirty="0"/>
            </a:br>
            <a:r>
              <a:rPr lang="da-DK" sz="1600" dirty="0" smtClean="0"/>
              <a:t>Som planlægningsinstrument - dynamisk</a:t>
            </a:r>
            <a:endParaRPr lang="da-DK" dirty="0"/>
          </a:p>
        </p:txBody>
      </p:sp>
      <p:graphicFrame>
        <p:nvGraphicFramePr>
          <p:cNvPr id="4" name="Pladsholder til indhol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4691044"/>
              </p:ext>
            </p:extLst>
          </p:nvPr>
        </p:nvGraphicFramePr>
        <p:xfrm>
          <a:off x="1403648" y="2564904"/>
          <a:ext cx="7499352" cy="220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7419"/>
                <a:gridCol w="937419"/>
                <a:gridCol w="937419"/>
                <a:gridCol w="937419"/>
                <a:gridCol w="937419"/>
                <a:gridCol w="937419"/>
                <a:gridCol w="937419"/>
                <a:gridCol w="937419"/>
              </a:tblGrid>
              <a:tr h="370840">
                <a:tc>
                  <a:txBody>
                    <a:bodyPr/>
                    <a:lstStyle/>
                    <a:p>
                      <a:r>
                        <a:rPr lang="da-DK" dirty="0" smtClean="0"/>
                        <a:t>Uge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Observation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Undervisning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Møder</a:t>
                      </a:r>
                      <a:r>
                        <a:rPr lang="da-DK" baseline="0" dirty="0" smtClean="0"/>
                        <a:t> vedr. prak</a:t>
                      </a:r>
                    </a:p>
                    <a:p>
                      <a:r>
                        <a:rPr lang="da-DK" baseline="0" dirty="0" err="1" smtClean="0"/>
                        <a:t>tikken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Andre </a:t>
                      </a:r>
                      <a:r>
                        <a:rPr lang="da-DK" dirty="0" err="1" smtClean="0"/>
                        <a:t>aktivi</a:t>
                      </a:r>
                      <a:endParaRPr lang="da-DK" dirty="0" smtClean="0"/>
                    </a:p>
                    <a:p>
                      <a:r>
                        <a:rPr lang="da-DK" dirty="0" err="1" smtClean="0"/>
                        <a:t>teter</a:t>
                      </a:r>
                      <a:r>
                        <a:rPr lang="da-DK" dirty="0" smtClean="0"/>
                        <a:t> på skolen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Kurser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Andet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Fokus</a:t>
                      </a:r>
                      <a:endParaRPr lang="da-DK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 smtClean="0"/>
                        <a:t>33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 smtClean="0"/>
                        <a:t>34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1472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35608" y="44624"/>
            <a:ext cx="7498080" cy="1080120"/>
          </a:xfrm>
        </p:spPr>
        <p:txBody>
          <a:bodyPr>
            <a:normAutofit fontScale="90000"/>
          </a:bodyPr>
          <a:lstStyle/>
          <a:p>
            <a:r>
              <a:rPr lang="da-DK" dirty="0" err="1" smtClean="0"/>
              <a:t>Uddannelseplan</a:t>
            </a:r>
            <a:r>
              <a:rPr lang="da-DK" dirty="0" smtClean="0"/>
              <a:t/>
            </a:r>
            <a:br>
              <a:rPr lang="da-DK" dirty="0" smtClean="0"/>
            </a:br>
            <a:r>
              <a:rPr lang="da-DK" sz="1600" dirty="0"/>
              <a:t/>
            </a:r>
            <a:br>
              <a:rPr lang="da-DK" sz="1600" dirty="0"/>
            </a:br>
            <a:r>
              <a:rPr lang="da-DK" sz="1600" dirty="0" smtClean="0"/>
              <a:t>Eksempel på udfyldning</a:t>
            </a:r>
            <a:endParaRPr lang="da-DK" dirty="0"/>
          </a:p>
        </p:txBody>
      </p:sp>
      <p:graphicFrame>
        <p:nvGraphicFramePr>
          <p:cNvPr id="4" name="Pladsholder til indhol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6024941"/>
              </p:ext>
            </p:extLst>
          </p:nvPr>
        </p:nvGraphicFramePr>
        <p:xfrm>
          <a:off x="755576" y="1556792"/>
          <a:ext cx="8388424" cy="49909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3269"/>
                <a:gridCol w="644358"/>
                <a:gridCol w="1047082"/>
                <a:gridCol w="2019503"/>
                <a:gridCol w="1605012"/>
                <a:gridCol w="644358"/>
                <a:gridCol w="644358"/>
                <a:gridCol w="1300484"/>
              </a:tblGrid>
              <a:tr h="1173091">
                <a:tc>
                  <a:txBody>
                    <a:bodyPr/>
                    <a:lstStyle/>
                    <a:p>
                      <a:r>
                        <a:rPr lang="da-DK" dirty="0" smtClean="0"/>
                        <a:t>U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Ob</a:t>
                      </a:r>
                    </a:p>
                    <a:p>
                      <a:r>
                        <a:rPr lang="da-DK" dirty="0" smtClean="0"/>
                        <a:t>ser</a:t>
                      </a:r>
                    </a:p>
                    <a:p>
                      <a:r>
                        <a:rPr lang="da-DK" dirty="0" err="1" smtClean="0"/>
                        <a:t>vation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Under</a:t>
                      </a:r>
                    </a:p>
                    <a:p>
                      <a:r>
                        <a:rPr lang="da-DK" dirty="0" smtClean="0"/>
                        <a:t>vis</a:t>
                      </a:r>
                    </a:p>
                    <a:p>
                      <a:r>
                        <a:rPr lang="da-DK" dirty="0" err="1" smtClean="0"/>
                        <a:t>ning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Møder</a:t>
                      </a:r>
                      <a:r>
                        <a:rPr lang="da-DK" baseline="0" dirty="0" smtClean="0"/>
                        <a:t> vedr. prak</a:t>
                      </a:r>
                    </a:p>
                    <a:p>
                      <a:r>
                        <a:rPr lang="da-DK" baseline="0" dirty="0" err="1" smtClean="0"/>
                        <a:t>tikken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Andre </a:t>
                      </a:r>
                      <a:r>
                        <a:rPr lang="da-DK" dirty="0" err="1" smtClean="0"/>
                        <a:t>aktivi</a:t>
                      </a:r>
                      <a:endParaRPr lang="da-DK" dirty="0" smtClean="0"/>
                    </a:p>
                    <a:p>
                      <a:r>
                        <a:rPr lang="da-DK" dirty="0" err="1" smtClean="0"/>
                        <a:t>teter</a:t>
                      </a:r>
                      <a:r>
                        <a:rPr lang="da-DK" dirty="0" smtClean="0"/>
                        <a:t> på skolen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Kurser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Andet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Fokus</a:t>
                      </a:r>
                      <a:endParaRPr lang="da-DK" dirty="0"/>
                    </a:p>
                  </a:txBody>
                  <a:tcPr/>
                </a:tc>
              </a:tr>
              <a:tr h="3436474">
                <a:tc>
                  <a:txBody>
                    <a:bodyPr/>
                    <a:lstStyle/>
                    <a:p>
                      <a:r>
                        <a:rPr lang="da-DK" dirty="0" smtClean="0"/>
                        <a:t>33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da-DK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da-DK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Tirs</a:t>
                      </a:r>
                      <a:r>
                        <a:rPr kumimoji="0" lang="da-DK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9-11: LK-møde </a:t>
                      </a:r>
                    </a:p>
                    <a:p>
                      <a:r>
                        <a:rPr kumimoji="0" lang="da-DK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Ons 12-12.45: samtale med Jørgen om første forløb generelt samt mit bidrag på mandag (introduktion af </a:t>
                      </a:r>
                      <a:r>
                        <a:rPr kumimoji="0" lang="da-DK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portfolio</a:t>
                      </a:r>
                      <a:r>
                        <a:rPr kumimoji="0" lang="da-DK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– teori og praksis) </a:t>
                      </a:r>
                    </a:p>
                    <a:p>
                      <a:r>
                        <a:rPr kumimoji="0" lang="da-DK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 alt: 3 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da-DK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da-DK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Ons: 9-14: Intro-dag for nye elever (navnelege og </a:t>
                      </a:r>
                      <a:r>
                        <a:rPr kumimoji="0" lang="da-DK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kunstquizz</a:t>
                      </a:r>
                      <a:r>
                        <a:rPr kumimoji="0" lang="da-DK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</a:p>
                    <a:p>
                      <a:r>
                        <a:rPr kumimoji="0" lang="da-DK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Tors: 13-15: Intro-dag for nye elever </a:t>
                      </a:r>
                    </a:p>
                    <a:p>
                      <a:r>
                        <a:rPr kumimoji="0" lang="da-DK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 alt: 7 t 	 	</a:t>
                      </a:r>
                    </a:p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da-DK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da-DK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At lære 1b ma at kende samt at blive bekendt med hvordan intro-ugen forløber. 	</a:t>
                      </a:r>
                    </a:p>
                    <a:p>
                      <a:endParaRPr lang="da-DK" dirty="0"/>
                    </a:p>
                  </a:txBody>
                  <a:tcPr/>
                </a:tc>
              </a:tr>
              <a:tr h="364707">
                <a:tc>
                  <a:txBody>
                    <a:bodyPr/>
                    <a:lstStyle/>
                    <a:p>
                      <a:r>
                        <a:rPr lang="da-DK" dirty="0" smtClean="0"/>
                        <a:t>34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8929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Kursusleders opgaver inden 1. besøg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endParaRPr lang="da-DK" dirty="0"/>
          </a:p>
          <a:p>
            <a:r>
              <a:rPr lang="da-DK" dirty="0"/>
              <a:t>Kontakter TF for at aftale 1. besøg </a:t>
            </a:r>
          </a:p>
          <a:p>
            <a:r>
              <a:rPr lang="da-DK" dirty="0" smtClean="0"/>
              <a:t>Sørger </a:t>
            </a:r>
            <a:r>
              <a:rPr lang="da-DK" dirty="0"/>
              <a:t>for TF får adgang til porteføljen </a:t>
            </a:r>
          </a:p>
          <a:p>
            <a:r>
              <a:rPr lang="da-DK" dirty="0" smtClean="0"/>
              <a:t>Indkalder </a:t>
            </a:r>
            <a:r>
              <a:rPr lang="da-DK" dirty="0"/>
              <a:t>til møde </a:t>
            </a:r>
            <a:r>
              <a:rPr lang="da-DK" dirty="0" smtClean="0"/>
              <a:t>med vejlederne inden </a:t>
            </a:r>
            <a:r>
              <a:rPr lang="da-DK" dirty="0"/>
              <a:t>1.besøg </a:t>
            </a:r>
          </a:p>
          <a:p>
            <a:r>
              <a:rPr lang="da-DK" dirty="0"/>
              <a:t>P</a:t>
            </a:r>
            <a:r>
              <a:rPr lang="da-DK" dirty="0" smtClean="0"/>
              <a:t>lanlægger </a:t>
            </a:r>
            <a:r>
              <a:rPr lang="da-DK" dirty="0"/>
              <a:t>timer til 1. besøg </a:t>
            </a:r>
            <a:r>
              <a:rPr lang="da-DK" dirty="0" smtClean="0"/>
              <a:t>– begge fag skal indgå</a:t>
            </a:r>
            <a:endParaRPr lang="da-DK" dirty="0"/>
          </a:p>
          <a:p>
            <a:r>
              <a:rPr lang="da-DK" dirty="0" smtClean="0"/>
              <a:t>Indkalder </a:t>
            </a:r>
            <a:r>
              <a:rPr lang="da-DK" dirty="0"/>
              <a:t>til 1. besøg </a:t>
            </a:r>
          </a:p>
          <a:p>
            <a:r>
              <a:rPr lang="da-DK" dirty="0" smtClean="0"/>
              <a:t>Er </a:t>
            </a:r>
            <a:r>
              <a:rPr lang="da-DK" dirty="0"/>
              <a:t>mødeleder ved 1. besøg </a:t>
            </a:r>
          </a:p>
          <a:p>
            <a:r>
              <a:rPr lang="da-DK" dirty="0" smtClean="0"/>
              <a:t>Skriver </a:t>
            </a:r>
            <a:r>
              <a:rPr lang="da-DK" dirty="0"/>
              <a:t>referat af 1. besøg 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25294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Eksempel på dagsorden for 1. besøg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endParaRPr lang="da-DK" dirty="0"/>
          </a:p>
          <a:p>
            <a:pPr marL="82296" indent="0">
              <a:buNone/>
            </a:pPr>
            <a:r>
              <a:rPr lang="da-DK" dirty="0"/>
              <a:t>Konference d. 16. november kl.15.10 i F1 </a:t>
            </a:r>
            <a:endParaRPr lang="da-DK" dirty="0" smtClean="0"/>
          </a:p>
          <a:p>
            <a:pPr marL="82296" indent="0">
              <a:buNone/>
            </a:pPr>
            <a:endParaRPr lang="da-DK" dirty="0"/>
          </a:p>
          <a:p>
            <a:pPr marL="82296" indent="0">
              <a:buNone/>
            </a:pPr>
            <a:r>
              <a:rPr lang="da-DK" b="1" dirty="0"/>
              <a:t>Dagsorden: </a:t>
            </a:r>
          </a:p>
          <a:p>
            <a:r>
              <a:rPr lang="da-DK" dirty="0" smtClean="0"/>
              <a:t>1</a:t>
            </a:r>
            <a:r>
              <a:rPr lang="da-DK" dirty="0"/>
              <a:t>) Intentioner bag den gennemførte undervisning og andre kommentarer </a:t>
            </a:r>
          </a:p>
          <a:p>
            <a:pPr marL="402336" lvl="1" indent="0">
              <a:buNone/>
            </a:pPr>
            <a:r>
              <a:rPr lang="da-DK" dirty="0"/>
              <a:t>(Fokuspunkter: </a:t>
            </a:r>
            <a:r>
              <a:rPr lang="da-DK" dirty="0" smtClean="0"/>
              <a:t>Arbejdsformer, Elevaktivitet</a:t>
            </a:r>
            <a:r>
              <a:rPr lang="da-DK" dirty="0"/>
              <a:t>.) </a:t>
            </a:r>
          </a:p>
          <a:p>
            <a:pPr lvl="1"/>
            <a:r>
              <a:rPr lang="da-DK" dirty="0" smtClean="0"/>
              <a:t>Kandidaten </a:t>
            </a:r>
            <a:endParaRPr lang="da-DK" dirty="0"/>
          </a:p>
          <a:p>
            <a:r>
              <a:rPr lang="da-DK" dirty="0" smtClean="0"/>
              <a:t>2</a:t>
            </a:r>
            <a:r>
              <a:rPr lang="da-DK" dirty="0"/>
              <a:t>) Vejlederne kommenterer det hidtidige forløb </a:t>
            </a:r>
          </a:p>
          <a:p>
            <a:r>
              <a:rPr lang="da-DK" dirty="0" smtClean="0"/>
              <a:t>3</a:t>
            </a:r>
            <a:r>
              <a:rPr lang="da-DK" dirty="0"/>
              <a:t>) Vurdering af det hidtidige forløb </a:t>
            </a:r>
          </a:p>
          <a:p>
            <a:pPr lvl="1"/>
            <a:r>
              <a:rPr lang="da-DK" dirty="0" smtClean="0"/>
              <a:t>Kursusleder </a:t>
            </a:r>
            <a:endParaRPr lang="da-DK" dirty="0"/>
          </a:p>
          <a:p>
            <a:r>
              <a:rPr lang="da-DK" dirty="0" smtClean="0"/>
              <a:t>4</a:t>
            </a:r>
            <a:r>
              <a:rPr lang="da-DK" dirty="0"/>
              <a:t>) Vurdering og sammenfatning </a:t>
            </a:r>
          </a:p>
          <a:p>
            <a:pPr lvl="1"/>
            <a:r>
              <a:rPr lang="da-DK" dirty="0" smtClean="0"/>
              <a:t>Tilsynsførende (sammenligner det sete med det hørte)</a:t>
            </a:r>
            <a:endParaRPr lang="da-DK" dirty="0"/>
          </a:p>
          <a:p>
            <a:r>
              <a:rPr lang="da-DK" dirty="0" smtClean="0"/>
              <a:t>5</a:t>
            </a:r>
            <a:r>
              <a:rPr lang="da-DK" dirty="0"/>
              <a:t>) Fastlæggelse af </a:t>
            </a:r>
            <a:r>
              <a:rPr lang="da-DK" dirty="0" smtClean="0"/>
              <a:t>fremtidige fokuspunkter</a:t>
            </a:r>
            <a:r>
              <a:rPr lang="da-DK" dirty="0"/>
              <a:t>. </a:t>
            </a:r>
          </a:p>
          <a:p>
            <a:r>
              <a:rPr lang="da-DK" dirty="0" smtClean="0"/>
              <a:t>6</a:t>
            </a:r>
            <a:r>
              <a:rPr lang="da-DK" dirty="0"/>
              <a:t>) Justering af </a:t>
            </a:r>
            <a:r>
              <a:rPr lang="da-DK" dirty="0" smtClean="0"/>
              <a:t>uddannelsesplanen</a:t>
            </a:r>
            <a:endParaRPr lang="da-DK" dirty="0"/>
          </a:p>
          <a:p>
            <a:r>
              <a:rPr lang="da-DK" dirty="0" smtClean="0"/>
              <a:t>7</a:t>
            </a:r>
            <a:r>
              <a:rPr lang="da-DK" dirty="0"/>
              <a:t>) Forslag til dato for 2. besøg: </a:t>
            </a:r>
          </a:p>
          <a:p>
            <a:r>
              <a:rPr lang="da-DK" dirty="0" smtClean="0"/>
              <a:t>8</a:t>
            </a:r>
            <a:r>
              <a:rPr lang="da-DK" dirty="0"/>
              <a:t>) Evt. 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720043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78098"/>
          </a:xfrm>
        </p:spPr>
        <p:txBody>
          <a:bodyPr/>
          <a:lstStyle/>
          <a:p>
            <a:r>
              <a:rPr lang="da-DK" dirty="0" smtClean="0"/>
              <a:t>Eksempel på kortfattet referat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1435608" y="1124744"/>
            <a:ext cx="7498080" cy="5733256"/>
          </a:xfrm>
        </p:spPr>
        <p:txBody>
          <a:bodyPr>
            <a:normAutofit fontScale="55000" lnSpcReduction="20000"/>
          </a:bodyPr>
          <a:lstStyle/>
          <a:p>
            <a:endParaRPr lang="da-DK" dirty="0"/>
          </a:p>
          <a:p>
            <a:pPr marL="82296" indent="0">
              <a:buNone/>
            </a:pPr>
            <a:r>
              <a:rPr lang="da-DK" dirty="0"/>
              <a:t>Konference d. 16.november </a:t>
            </a:r>
            <a:r>
              <a:rPr lang="da-DK" dirty="0" smtClean="0"/>
              <a:t>; </a:t>
            </a:r>
            <a:r>
              <a:rPr lang="da-DK" dirty="0"/>
              <a:t>1.Besøg; Navn og fag; Til stede: Kandidat, vejledere og kursusleder </a:t>
            </a:r>
          </a:p>
          <a:p>
            <a:pPr marL="82296" indent="0">
              <a:buNone/>
            </a:pPr>
            <a:r>
              <a:rPr lang="da-DK" dirty="0"/>
              <a:t>Vi er enige om at (kandidatens navn) </a:t>
            </a:r>
          </a:p>
          <a:p>
            <a:r>
              <a:rPr lang="da-DK" dirty="0" smtClean="0"/>
              <a:t>har </a:t>
            </a:r>
            <a:r>
              <a:rPr lang="da-DK" dirty="0"/>
              <a:t>en naturlig lærerautoritet </a:t>
            </a:r>
          </a:p>
          <a:p>
            <a:r>
              <a:rPr lang="da-DK" dirty="0" smtClean="0"/>
              <a:t>har </a:t>
            </a:r>
            <a:r>
              <a:rPr lang="da-DK" dirty="0"/>
              <a:t>fin kontakt med eleverne </a:t>
            </a:r>
          </a:p>
          <a:p>
            <a:r>
              <a:rPr lang="da-DK" dirty="0" smtClean="0"/>
              <a:t>er </a:t>
            </a:r>
            <a:r>
              <a:rPr lang="da-DK" dirty="0"/>
              <a:t>nærværende og empatisk </a:t>
            </a:r>
          </a:p>
          <a:p>
            <a:r>
              <a:rPr lang="da-DK" dirty="0" smtClean="0"/>
              <a:t>sørger </a:t>
            </a:r>
            <a:r>
              <a:rPr lang="da-DK" dirty="0"/>
              <a:t>for en positiv stemning </a:t>
            </a:r>
          </a:p>
          <a:p>
            <a:r>
              <a:rPr lang="da-DK" dirty="0" smtClean="0"/>
              <a:t>skaber </a:t>
            </a:r>
            <a:r>
              <a:rPr lang="da-DK" dirty="0"/>
              <a:t>en rolig og koncentreret undervisning </a:t>
            </a:r>
          </a:p>
          <a:p>
            <a:r>
              <a:rPr lang="da-DK" dirty="0" smtClean="0"/>
              <a:t>sørger </a:t>
            </a:r>
            <a:r>
              <a:rPr lang="da-DK" dirty="0"/>
              <a:t>for eleverne føler sig trygge </a:t>
            </a:r>
          </a:p>
          <a:p>
            <a:r>
              <a:rPr lang="da-DK" dirty="0" smtClean="0"/>
              <a:t>har </a:t>
            </a:r>
            <a:r>
              <a:rPr lang="da-DK" dirty="0"/>
              <a:t>en sjælden lydhørhed over for eleverne </a:t>
            </a:r>
          </a:p>
          <a:p>
            <a:r>
              <a:rPr lang="da-DK" dirty="0" smtClean="0"/>
              <a:t>er </a:t>
            </a:r>
            <a:r>
              <a:rPr lang="da-DK" dirty="0"/>
              <a:t>engageret og velforberedt </a:t>
            </a:r>
          </a:p>
          <a:p>
            <a:r>
              <a:rPr lang="da-DK" dirty="0" smtClean="0"/>
              <a:t>har </a:t>
            </a:r>
            <a:r>
              <a:rPr lang="da-DK" dirty="0"/>
              <a:t>fin situationsfornemmelse </a:t>
            </a:r>
          </a:p>
          <a:p>
            <a:r>
              <a:rPr lang="da-DK" dirty="0" smtClean="0"/>
              <a:t>tilrettelægger </a:t>
            </a:r>
            <a:r>
              <a:rPr lang="da-DK" dirty="0"/>
              <a:t>og gennemfører undervisningen omhyggeligt </a:t>
            </a:r>
          </a:p>
          <a:p>
            <a:r>
              <a:rPr lang="da-DK" dirty="0" smtClean="0"/>
              <a:t>sørger </a:t>
            </a:r>
            <a:r>
              <a:rPr lang="da-DK" dirty="0"/>
              <a:t>for at eleverne er aktive </a:t>
            </a:r>
          </a:p>
          <a:p>
            <a:r>
              <a:rPr lang="da-DK" dirty="0" smtClean="0"/>
              <a:t>sørger </a:t>
            </a:r>
            <a:r>
              <a:rPr lang="da-DK" dirty="0"/>
              <a:t>for gode øvelser </a:t>
            </a:r>
          </a:p>
          <a:p>
            <a:r>
              <a:rPr lang="da-DK" dirty="0" smtClean="0"/>
              <a:t>befinder </a:t>
            </a:r>
            <a:r>
              <a:rPr lang="da-DK" dirty="0"/>
              <a:t>sig godt i lærerrollen </a:t>
            </a:r>
          </a:p>
          <a:p>
            <a:r>
              <a:rPr lang="da-DK" dirty="0" smtClean="0"/>
              <a:t>er </a:t>
            </a:r>
            <a:r>
              <a:rPr lang="da-DK" dirty="0"/>
              <a:t>ærlig, åben og troværdig </a:t>
            </a:r>
          </a:p>
          <a:p>
            <a:r>
              <a:rPr lang="da-DK" dirty="0" smtClean="0"/>
              <a:t>reflekterer </a:t>
            </a:r>
            <a:r>
              <a:rPr lang="da-DK" dirty="0"/>
              <a:t>meget konstruktivt over sin undervisning 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5065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mbusfletværk">
  <a:themeElements>
    <a:clrScheme name="Bambusfletværk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Bambusfletværk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mbusfletværk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136</TotalTime>
  <Words>1344</Words>
  <Application>Microsoft Office PowerPoint</Application>
  <PresentationFormat>Skærmshow (4:3)</PresentationFormat>
  <Paragraphs>216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18</vt:i4>
      </vt:variant>
    </vt:vector>
  </HeadingPairs>
  <TitlesOfParts>
    <vt:vector size="19" baseType="lpstr">
      <vt:lpstr>Bambusfletværk</vt:lpstr>
      <vt:lpstr>Kursuslederens rolle</vt:lpstr>
      <vt:lpstr>Der formelle regler</vt:lpstr>
      <vt:lpstr>Kursuslederens opgaver</vt:lpstr>
      <vt:lpstr>Kursuslederens opgaver fortsat</vt:lpstr>
      <vt:lpstr>Uddannelseplan  Som planlægningsinstrument - dynamisk</vt:lpstr>
      <vt:lpstr>Uddannelseplan  Eksempel på udfyldning</vt:lpstr>
      <vt:lpstr>Kursusleders opgaver inden 1. besøg</vt:lpstr>
      <vt:lpstr>Eksempel på dagsorden for 1. besøg</vt:lpstr>
      <vt:lpstr>Eksempel på kortfattet referat</vt:lpstr>
      <vt:lpstr>Referat fortsat</vt:lpstr>
      <vt:lpstr>Kursusleders opgaver efter 1. besøg</vt:lpstr>
      <vt:lpstr>Eksempel på realiseret uddannelsesplan</vt:lpstr>
      <vt:lpstr>Realiseret uddannelsesplan fortsat</vt:lpstr>
      <vt:lpstr>Realiseret uddannelsesplan fortsat</vt:lpstr>
      <vt:lpstr>Realiseret uddannelsesplan fortsat</vt:lpstr>
      <vt:lpstr>Kandidatens krydspres</vt:lpstr>
      <vt:lpstr>Hvad forventer kursusleder af tilsynsførende</vt:lpstr>
      <vt:lpstr>Evt. konfliktstof mellem tilsynsførende og kursusleder</vt:lpstr>
    </vt:vector>
  </TitlesOfParts>
  <Company>Syddansk Unversitet - University of Southern Denmark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Kursuslederens rolle</dc:title>
  <dc:creator>harry.haue</dc:creator>
  <cp:lastModifiedBy>harry.haue</cp:lastModifiedBy>
  <cp:revision>14</cp:revision>
  <dcterms:created xsi:type="dcterms:W3CDTF">2015-08-24T09:01:10Z</dcterms:created>
  <dcterms:modified xsi:type="dcterms:W3CDTF">2015-08-26T08:09:18Z</dcterms:modified>
</cp:coreProperties>
</file>