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80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 smtClean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 smtClean="0"/>
              <a:t>Rediger typografien i masterens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 smtClean="0"/>
              <a:t>Rediger typografien i masterens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 smtClean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Rediger typografien i masterens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a-DK" smtClean="0"/>
              <a:t>Rediger typografien i masterens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a-DK" sz="5600" dirty="0" smtClean="0"/>
              <a:t>MATEMATISKE BEGREBER</a:t>
            </a:r>
            <a:br>
              <a:rPr lang="da-DK" sz="5600" dirty="0" smtClean="0"/>
            </a:br>
            <a:r>
              <a:rPr lang="da-DK" sz="4400" dirty="0" smtClean="0"/>
              <a:t>- TIL FORSTÅELSE AF NØGLETAL</a:t>
            </a:r>
            <a:endParaRPr lang="da-DK" sz="4400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UNDERVISER</a:t>
            </a:r>
          </a:p>
          <a:p>
            <a:r>
              <a:rPr lang="da-DK" dirty="0" smtClean="0"/>
              <a:t>PETER TERKELSEN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024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BRØKREGNING</a:t>
            </a:r>
            <a:endParaRPr lang="da-DK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ladsholder til indhold 2"/>
              <p:cNvSpPr>
                <a:spLocks noGrp="1"/>
              </p:cNvSpPr>
              <p:nvPr>
                <p:ph idx="1"/>
              </p:nvPr>
            </p:nvSpPr>
            <p:spPr>
              <a:xfrm>
                <a:off x="1484310" y="2013527"/>
                <a:ext cx="10018713" cy="4036291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da-DK" dirty="0" smtClean="0"/>
                  <a:t>Brøker er tal på formen:</a:t>
                </a:r>
              </a:p>
              <a:p>
                <a:endParaRPr lang="da-DK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a-DK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da-DK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a:rPr lang="da-DK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𝑙𝑙𝑒𝑟</m:t>
                          </m:r>
                        </m:num>
                        <m:den>
                          <m:r>
                            <a:rPr lang="da-DK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da-DK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a:rPr lang="da-DK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𝑣𝑛𝑒𝑟</m:t>
                          </m:r>
                        </m:den>
                      </m:f>
                      <m:r>
                        <a:rPr lang="da-DK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a-DK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𝑇𝑜𝑝</m:t>
                          </m:r>
                        </m:num>
                        <m:den>
                          <m:r>
                            <a:rPr lang="da-DK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𝑁𝑒𝑑𝑒𝑟𝑠𝑡</m:t>
                          </m:r>
                        </m:den>
                      </m:f>
                      <m:r>
                        <a:rPr lang="da-DK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a-DK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r>
                            <a:rPr lang="da-DK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da-DK" dirty="0" smtClean="0"/>
              </a:p>
              <a:p>
                <a:endParaRPr lang="da-DK" dirty="0" smtClean="0"/>
              </a:p>
              <a:p>
                <a:r>
                  <a:rPr lang="da-DK" dirty="0" smtClean="0"/>
                  <a:t>Hvor nævneren ikke må være 0 </a:t>
                </a:r>
                <a:r>
                  <a:rPr lang="da-DK" dirty="0" smtClean="0">
                    <a:sym typeface="Wingdings" panose="05000000000000000000" pitchFamily="2" charset="2"/>
                  </a:rPr>
                  <a:t> altså </a:t>
                </a:r>
                <a14:m>
                  <m:oMath xmlns:m="http://schemas.openxmlformats.org/officeDocument/2006/math">
                    <m:r>
                      <a:rPr lang="da-DK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𝑛</m:t>
                    </m:r>
                    <m:r>
                      <a:rPr lang="da-DK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æ</m:t>
                    </m:r>
                    <m:r>
                      <a:rPr lang="da-DK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𝑣𝑛𝑒𝑟</m:t>
                    </m:r>
                    <m:r>
                      <a:rPr lang="da-DK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 ≠0</m:t>
                    </m:r>
                  </m:oMath>
                </a14:m>
                <a:endParaRPr lang="da-DK" dirty="0" smtClean="0"/>
              </a:p>
              <a:p>
                <a:pPr lvl="1"/>
                <a:r>
                  <a:rPr lang="da-DK" dirty="0" smtClean="0"/>
                  <a:t>Hvorfor? Fordi man kan ikke dividere et tal med 0</a:t>
                </a:r>
                <a:endParaRPr lang="da-DK" dirty="0"/>
              </a:p>
              <a:p>
                <a:endParaRPr lang="da-DK" dirty="0" smtClean="0"/>
              </a:p>
              <a:p>
                <a:r>
                  <a:rPr lang="da-DK" dirty="0" smtClean="0"/>
                  <a:t>Brøkens roller:</a:t>
                </a:r>
              </a:p>
              <a:p>
                <a:pPr lvl="1"/>
                <a:r>
                  <a:rPr lang="da-DK" dirty="0" smtClean="0">
                    <a:solidFill>
                      <a:srgbClr val="FF0000"/>
                    </a:solidFill>
                  </a:rPr>
                  <a:t>Nævneren</a:t>
                </a:r>
                <a:r>
                  <a:rPr lang="da-DK" dirty="0" smtClean="0"/>
                  <a:t>: angiver/benævner helheden </a:t>
                </a:r>
                <a:r>
                  <a:rPr lang="da-DK" dirty="0" smtClean="0">
                    <a:sym typeface="Wingdings" panose="05000000000000000000" pitchFamily="2" charset="2"/>
                  </a:rPr>
                  <a:t> fx 10 stykker frugt i alt</a:t>
                </a:r>
                <a:endParaRPr lang="da-DK" dirty="0" smtClean="0"/>
              </a:p>
              <a:p>
                <a:pPr lvl="1"/>
                <a:r>
                  <a:rPr lang="da-DK" dirty="0" smtClean="0">
                    <a:solidFill>
                      <a:srgbClr val="FF0000"/>
                    </a:solidFill>
                  </a:rPr>
                  <a:t>Tælleren</a:t>
                </a:r>
                <a:r>
                  <a:rPr lang="da-DK" dirty="0" smtClean="0"/>
                  <a:t>: tæller et antal dele af helheden </a:t>
                </a:r>
                <a:r>
                  <a:rPr lang="da-DK" dirty="0" smtClean="0">
                    <a:sym typeface="Wingdings" panose="05000000000000000000" pitchFamily="2" charset="2"/>
                  </a:rPr>
                  <a:t> fx 5 bananer</a:t>
                </a:r>
                <a:endParaRPr lang="da-DK" dirty="0"/>
              </a:p>
              <a:p>
                <a:endParaRPr lang="da-DK" dirty="0"/>
              </a:p>
            </p:txBody>
          </p:sp>
        </mc:Choice>
        <mc:Fallback xmlns="">
          <p:sp>
            <p:nvSpPr>
              <p:cNvPr id="3" name="Pladsholder til indhol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84310" y="2013527"/>
                <a:ext cx="10018713" cy="4036291"/>
              </a:xfrm>
              <a:blipFill>
                <a:blip r:embed="rId2"/>
                <a:stretch>
                  <a:fillRect l="-1156" t="-8157"/>
                </a:stretch>
              </a:blipFill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ktangel 3"/>
              <p:cNvSpPr/>
              <p:nvPr/>
            </p:nvSpPr>
            <p:spPr>
              <a:xfrm>
                <a:off x="8645221" y="5183971"/>
                <a:ext cx="1905202" cy="6349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a-DK" sz="17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sz="17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5 </m:t>
                          </m:r>
                          <m:r>
                            <a:rPr lang="da-DK" sz="17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𝑏𝑎𝑛𝑎𝑛𝑒𝑟</m:t>
                          </m:r>
                        </m:num>
                        <m:den>
                          <m:r>
                            <a:rPr lang="da-DK" sz="17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10 </m:t>
                          </m:r>
                          <m:r>
                            <a:rPr lang="da-DK" sz="17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𝑠𝑡𝑦𝑘𝑘𝑒𝑟</m:t>
                          </m:r>
                          <m:r>
                            <a:rPr lang="da-DK" sz="17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a-DK" sz="17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𝑓𝑟𝑢𝑔𝑡</m:t>
                          </m:r>
                        </m:den>
                      </m:f>
                    </m:oMath>
                  </m:oMathPara>
                </a14:m>
                <a:endParaRPr lang="da-DK" sz="17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Rektangel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5221" y="5183971"/>
                <a:ext cx="1905202" cy="63498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Lige pilforbindelse 5"/>
          <p:cNvCxnSpPr/>
          <p:nvPr/>
        </p:nvCxnSpPr>
        <p:spPr>
          <a:xfrm flipV="1">
            <a:off x="7786255" y="5504873"/>
            <a:ext cx="572654" cy="923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ktangel 6"/>
          <p:cNvSpPr/>
          <p:nvPr/>
        </p:nvSpPr>
        <p:spPr>
          <a:xfrm>
            <a:off x="4867564" y="2503055"/>
            <a:ext cx="3288145" cy="914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ktangel 7"/>
          <p:cNvSpPr/>
          <p:nvPr/>
        </p:nvSpPr>
        <p:spPr>
          <a:xfrm>
            <a:off x="5785307" y="6049818"/>
            <a:ext cx="5361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i="1" dirty="0" smtClean="0"/>
              <a:t>Eller 5 dele (bananer) af en helhed på 10 (stykker frugt)</a:t>
            </a:r>
            <a:endParaRPr lang="da-DK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ktangel 8"/>
              <p:cNvSpPr/>
              <p:nvPr/>
            </p:nvSpPr>
            <p:spPr>
              <a:xfrm>
                <a:off x="8262215" y="2255250"/>
                <a:ext cx="3857146" cy="1421351"/>
              </a:xfrm>
              <a:prstGeom prst="rect">
                <a:avLst/>
              </a:prstGeom>
              <a:ln w="19050"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a-DK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da-DK" b="0" i="1" dirty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da-DK" b="0" i="1" dirty="0" smtClean="0">
                          <a:latin typeface="Cambria Math" panose="02040503050406030204" pitchFamily="18" charset="0"/>
                        </a:rPr>
                        <m:t>       </m:t>
                      </m:r>
                      <m:f>
                        <m:fPr>
                          <m:ctrlPr>
                            <a:rPr lang="da-DK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da-DK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da-DK" b="0" i="1" dirty="0" smtClean="0">
                          <a:latin typeface="Cambria Math" panose="02040503050406030204" pitchFamily="18" charset="0"/>
                        </a:rPr>
                        <m:t>      </m:t>
                      </m:r>
                      <m:f>
                        <m:fPr>
                          <m:ctrlPr>
                            <a:rPr lang="da-DK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b="0" i="1" dirty="0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da-DK" b="0" i="1" dirty="0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da-DK" b="0" i="1" dirty="0" smtClean="0">
                          <a:latin typeface="Cambria Math" panose="02040503050406030204" pitchFamily="18" charset="0"/>
                        </a:rPr>
                        <m:t>      </m:t>
                      </m:r>
                      <m:f>
                        <m:fPr>
                          <m:ctrlPr>
                            <a:rPr lang="da-DK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b="0" i="1" dirty="0" smtClean="0">
                              <a:latin typeface="Cambria Math" panose="02040503050406030204" pitchFamily="18" charset="0"/>
                            </a:rPr>
                            <m:t>50</m:t>
                          </m:r>
                        </m:num>
                        <m:den>
                          <m:r>
                            <a:rPr lang="da-DK" b="0" i="1" dirty="0" smtClean="0">
                              <a:latin typeface="Cambria Math" panose="02040503050406030204" pitchFamily="18" charset="0"/>
                            </a:rPr>
                            <m:t>200</m:t>
                          </m:r>
                        </m:den>
                      </m:f>
                      <m:r>
                        <a:rPr lang="da-DK" b="0" i="1" dirty="0" smtClean="0">
                          <a:latin typeface="Cambria Math" panose="02040503050406030204" pitchFamily="18" charset="0"/>
                        </a:rPr>
                        <m:t>     </m:t>
                      </m:r>
                      <m:f>
                        <m:fPr>
                          <m:ctrlPr>
                            <a:rPr lang="da-DK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b="0" i="1" dirty="0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da-DK" b="0" i="1" dirty="0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r>
                  <a:rPr lang="da-DK" b="0" dirty="0" smtClean="0"/>
                  <a:t/>
                </a:r>
                <a:br>
                  <a:rPr lang="da-DK" b="0" dirty="0" smtClean="0"/>
                </a:br>
                <a:endParaRPr lang="da-DK" b="0" dirty="0" smtClean="0"/>
              </a:p>
              <a:p>
                <a:pPr/>
                <a:r>
                  <a:rPr lang="da-DK" b="0" dirty="0" smtClean="0"/>
                  <a:t/>
                </a:r>
                <a:br>
                  <a:rPr lang="da-DK" b="0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a-DK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50</m:t>
                          </m:r>
                        </m:den>
                      </m:f>
                      <m:r>
                        <a:rPr lang="da-DK" b="0" i="1" smtClean="0">
                          <a:latin typeface="Cambria Math" panose="02040503050406030204" pitchFamily="18" charset="0"/>
                        </a:rPr>
                        <m:t>      </m:t>
                      </m:r>
                      <m:f>
                        <m:fPr>
                          <m:ctrlPr>
                            <a:rPr lang="da-DK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200</m:t>
                          </m:r>
                        </m:num>
                        <m:den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da-DK" b="0" i="1" smtClean="0">
                          <a:latin typeface="Cambria Math" panose="02040503050406030204" pitchFamily="18" charset="0"/>
                        </a:rPr>
                        <m:t>      </m:t>
                      </m:r>
                      <m:f>
                        <m:fPr>
                          <m:ctrlPr>
                            <a:rPr lang="da-DK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1000</m:t>
                          </m:r>
                        </m:num>
                        <m:den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3000</m:t>
                          </m:r>
                        </m:den>
                      </m:f>
                      <m:r>
                        <a:rPr lang="da-DK" b="0" i="1" smtClean="0">
                          <a:latin typeface="Cambria Math" panose="02040503050406030204" pitchFamily="18" charset="0"/>
                        </a:rPr>
                        <m:t>      </m:t>
                      </m:r>
                      <m:f>
                        <m:fPr>
                          <m:ctrlPr>
                            <a:rPr lang="da-DK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99</m:t>
                          </m:r>
                        </m:num>
                        <m:den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da-DK" b="0" i="1" smtClean="0">
                          <a:latin typeface="Cambria Math" panose="02040503050406030204" pitchFamily="18" charset="0"/>
                        </a:rPr>
                        <m:t>      </m:t>
                      </m:r>
                      <m:f>
                        <m:fPr>
                          <m:ctrlPr>
                            <a:rPr lang="da-DK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num>
                        <m:den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da-DK" dirty="0"/>
              </a:p>
            </p:txBody>
          </p:sp>
        </mc:Choice>
        <mc:Fallback xmlns="">
          <p:sp>
            <p:nvSpPr>
              <p:cNvPr id="9" name="Rektangel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2215" y="2255250"/>
                <a:ext cx="3857146" cy="142135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90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822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BRØKREGNING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1484310" y="2013527"/>
            <a:ext cx="10018713" cy="4036291"/>
          </a:xfrm>
        </p:spPr>
        <p:txBody>
          <a:bodyPr>
            <a:normAutofit lnSpcReduction="10000"/>
          </a:bodyPr>
          <a:lstStyle/>
          <a:p>
            <a:r>
              <a:rPr lang="da-DK" dirty="0" smtClean="0"/>
              <a:t>Brøker kan omskrives til både</a:t>
            </a:r>
          </a:p>
          <a:p>
            <a:pPr marL="914400" lvl="1" indent="-457200">
              <a:buFont typeface="+mj-lt"/>
              <a:buAutoNum type="arabicPeriod"/>
            </a:pPr>
            <a:r>
              <a:rPr lang="da-DK" dirty="0" smtClean="0"/>
              <a:t>Decimaltal</a:t>
            </a:r>
          </a:p>
          <a:p>
            <a:pPr marL="914400" lvl="1" indent="-457200">
              <a:buFont typeface="+mj-lt"/>
              <a:buAutoNum type="arabicPeriod"/>
            </a:pPr>
            <a:r>
              <a:rPr lang="da-DK" dirty="0" smtClean="0"/>
              <a:t>Procenter</a:t>
            </a:r>
            <a:endParaRPr lang="da-DK" dirty="0"/>
          </a:p>
          <a:p>
            <a:endParaRPr lang="da-DK" dirty="0" smtClean="0"/>
          </a:p>
          <a:p>
            <a:r>
              <a:rPr lang="da-DK" dirty="0" smtClean="0"/>
              <a:t>Eksempler</a:t>
            </a:r>
          </a:p>
          <a:p>
            <a:pPr lvl="1"/>
            <a:r>
              <a:rPr lang="da-DK" dirty="0" smtClean="0"/>
              <a:t>1/2 = 0,50 = 50% (0,50 x 100%)</a:t>
            </a:r>
          </a:p>
          <a:p>
            <a:pPr lvl="1"/>
            <a:r>
              <a:rPr lang="da-DK" dirty="0" smtClean="0"/>
              <a:t>2/3 = 0,666666667 = 66,66667% (0,666666667 x 100%)</a:t>
            </a:r>
          </a:p>
          <a:p>
            <a:pPr lvl="1"/>
            <a:r>
              <a:rPr lang="da-DK" dirty="0" smtClean="0"/>
              <a:t>5/4 = 1,25 = 125% (1,25 x 100%)</a:t>
            </a:r>
          </a:p>
          <a:p>
            <a:pPr lvl="1"/>
            <a:r>
              <a:rPr lang="da-DK" dirty="0" smtClean="0"/>
              <a:t>1/1 = 1,00 = 100% (1,00 x 100%)</a:t>
            </a:r>
          </a:p>
          <a:p>
            <a:pPr lvl="1"/>
            <a:endParaRPr lang="da-DK" dirty="0"/>
          </a:p>
        </p:txBody>
      </p:sp>
      <p:sp>
        <p:nvSpPr>
          <p:cNvPr id="4" name="Rektangel 3"/>
          <p:cNvSpPr/>
          <p:nvPr/>
        </p:nvSpPr>
        <p:spPr>
          <a:xfrm>
            <a:off x="7263895" y="3396794"/>
            <a:ext cx="4154663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da-DK" dirty="0" smtClean="0"/>
              <a:t>Regneøvelser til brøker kommer senere </a:t>
            </a:r>
            <a:r>
              <a:rPr lang="da-DK" dirty="0" smtClean="0">
                <a:sym typeface="Wingdings" panose="05000000000000000000" pitchFamily="2" charset="2"/>
              </a:rPr>
              <a:t></a:t>
            </a:r>
          </a:p>
          <a:p>
            <a:r>
              <a:rPr lang="da-DK" dirty="0" smtClean="0">
                <a:sym typeface="Wingdings" panose="05000000000000000000" pitchFamily="2" charset="2"/>
              </a:rPr>
              <a:t>Øvelse 1-3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4143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BRØKREGNING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1484310" y="2013527"/>
            <a:ext cx="10018713" cy="4036291"/>
          </a:xfrm>
        </p:spPr>
        <p:txBody>
          <a:bodyPr/>
          <a:lstStyle/>
          <a:p>
            <a:r>
              <a:rPr lang="da-DK" dirty="0" smtClean="0"/>
              <a:t>Regneregler for brøker kan findes i vedhæftede dokument </a:t>
            </a:r>
            <a:r>
              <a:rPr lang="da-DK" dirty="0" smtClean="0">
                <a:sym typeface="Wingdings" panose="05000000000000000000" pitchFamily="2" charset="2"/>
              </a:rPr>
              <a:t> </a:t>
            </a:r>
          </a:p>
          <a:p>
            <a:pPr lvl="1"/>
            <a:r>
              <a:rPr lang="da-DK" dirty="0" smtClean="0">
                <a:sym typeface="Wingdings" panose="05000000000000000000" pitchFamily="2" charset="2"/>
              </a:rPr>
              <a:t>I får brug for dem snart  </a:t>
            </a:r>
            <a:endParaRPr lang="da-DK" dirty="0"/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309" y="2013527"/>
            <a:ext cx="2765714" cy="1403344"/>
          </a:xfrm>
          <a:prstGeom prst="rect">
            <a:avLst/>
          </a:prstGeom>
        </p:spPr>
      </p:pic>
      <p:pic>
        <p:nvPicPr>
          <p:cNvPr id="5" name="Billed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466" y="4620202"/>
            <a:ext cx="3200400" cy="1847850"/>
          </a:xfrm>
          <a:prstGeom prst="rect">
            <a:avLst/>
          </a:prstGeom>
        </p:spPr>
      </p:pic>
      <p:pic>
        <p:nvPicPr>
          <p:cNvPr id="6" name="Billed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718" y="1653159"/>
            <a:ext cx="3002612" cy="176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52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PROCENTÆNDRING</a:t>
            </a:r>
            <a:endParaRPr lang="da-DK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ladsholder til indhold 2"/>
              <p:cNvSpPr>
                <a:spLocks noGrp="1"/>
              </p:cNvSpPr>
              <p:nvPr>
                <p:ph idx="1"/>
              </p:nvPr>
            </p:nvSpPr>
            <p:spPr>
              <a:xfrm>
                <a:off x="1484310" y="2013527"/>
                <a:ext cx="10018713" cy="4036291"/>
              </a:xfrm>
            </p:spPr>
            <p:txBody>
              <a:bodyPr>
                <a:normAutofit fontScale="85000" lnSpcReduction="20000"/>
              </a:bodyPr>
              <a:lstStyle/>
              <a:p>
                <a:endParaRPr lang="da-DK" dirty="0" smtClean="0"/>
              </a:p>
              <a:p>
                <a:endParaRPr lang="da-DK" dirty="0"/>
              </a:p>
              <a:p>
                <a:r>
                  <a:rPr lang="da-DK" dirty="0" smtClean="0"/>
                  <a:t>Ønsker vi, at finde </a:t>
                </a:r>
                <a:r>
                  <a:rPr lang="da-DK" dirty="0" smtClean="0">
                    <a:solidFill>
                      <a:srgbClr val="FF0000"/>
                    </a:solidFill>
                  </a:rPr>
                  <a:t>den procentvise forskel </a:t>
                </a:r>
                <a:r>
                  <a:rPr lang="da-DK" dirty="0" smtClean="0"/>
                  <a:t>mellem to tal (fx et nyt tal og et gammelt tal), så kan følgende formel anvendes:</a:t>
                </a:r>
              </a:p>
              <a:p>
                <a:endParaRPr lang="da-DK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a-DK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𝑛𝑦𝑡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𝑡𝑎𝑙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𝑔𝑎𝑚𝑚𝑒𝑙𝑡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𝑡𝑎𝑙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da-DK" dirty="0"/>
                            <m:t> </m:t>
                          </m:r>
                        </m:num>
                        <m:den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𝑔𝑎𝑚𝑚𝑒𝑙𝑡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𝑡𝑎𝑙</m:t>
                          </m:r>
                        </m:den>
                      </m:f>
                      <m:r>
                        <a:rPr lang="da-DK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a-DK" b="0" i="1" smtClean="0">
                          <a:latin typeface="Cambria Math" panose="02040503050406030204" pitchFamily="18" charset="0"/>
                        </a:rPr>
                        <m:t> 100</m:t>
                      </m:r>
                    </m:oMath>
                  </m:oMathPara>
                </a14:m>
                <a:endParaRPr lang="da-DK" dirty="0" smtClean="0"/>
              </a:p>
              <a:p>
                <a:pPr marL="0" indent="0">
                  <a:buNone/>
                </a:pPr>
                <a:endParaRPr lang="da-DK" dirty="0"/>
              </a:p>
              <a:p>
                <a:r>
                  <a:rPr lang="da-DK" dirty="0" smtClean="0"/>
                  <a:t>Eller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a-DK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𝑠𝑙𝑢𝑡𝑣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𝑟𝑑𝑖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 −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𝑏𝑒𝑔𝑦𝑛𝑑𝑒𝑙𝑠𝑒𝑠𝑣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𝑟𝑑𝑖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da-DK" dirty="0"/>
                            <m:t> </m:t>
                          </m:r>
                        </m:num>
                        <m:den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𝑏𝑒𝑔𝑦𝑛𝑑𝑒𝑙𝑠𝑒𝑠𝑣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𝑟𝑑𝑖</m:t>
                          </m:r>
                        </m:den>
                      </m:f>
                      <m:r>
                        <a:rPr lang="da-DK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a-DK" i="1">
                          <a:latin typeface="Cambria Math" panose="02040503050406030204" pitchFamily="18" charset="0"/>
                        </a:rPr>
                        <m:t> 100</m:t>
                      </m:r>
                    </m:oMath>
                  </m:oMathPara>
                </a14:m>
                <a:endParaRPr lang="da-DK" dirty="0"/>
              </a:p>
              <a:p>
                <a:pPr marL="0" indent="0">
                  <a:buNone/>
                </a:pPr>
                <a:endParaRPr lang="da-DK" dirty="0"/>
              </a:p>
              <a:p>
                <a:endParaRPr lang="da-DK" dirty="0" smtClean="0"/>
              </a:p>
              <a:p>
                <a:pPr lvl="1"/>
                <a:endParaRPr lang="da-DK" dirty="0"/>
              </a:p>
            </p:txBody>
          </p:sp>
        </mc:Choice>
        <mc:Fallback xmlns="">
          <p:sp>
            <p:nvSpPr>
              <p:cNvPr id="3" name="Pladsholder til indhol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84310" y="2013527"/>
                <a:ext cx="10018713" cy="4036291"/>
              </a:xfrm>
              <a:blipFill>
                <a:blip r:embed="rId2"/>
                <a:stretch>
                  <a:fillRect l="-1156" r="-304"/>
                </a:stretch>
              </a:blipFill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Billed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1150" y="3079676"/>
            <a:ext cx="2452688" cy="245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88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PROCENTÆNDRING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ladsholder til indhold 2"/>
              <p:cNvSpPr>
                <a:spLocks noGrp="1"/>
              </p:cNvSpPr>
              <p:nvPr>
                <p:ph idx="1"/>
              </p:nvPr>
            </p:nvSpPr>
            <p:spPr>
              <a:xfrm>
                <a:off x="1484310" y="2013527"/>
                <a:ext cx="10018713" cy="4036291"/>
              </a:xfrm>
            </p:spPr>
            <p:txBody>
              <a:bodyPr>
                <a:normAutofit/>
              </a:bodyPr>
              <a:lstStyle/>
              <a:p>
                <a:r>
                  <a:rPr lang="da-DK" dirty="0" smtClean="0"/>
                  <a:t>Eksempel :</a:t>
                </a:r>
              </a:p>
              <a:p>
                <a:r>
                  <a:rPr lang="da-DK" dirty="0" smtClean="0"/>
                  <a:t>I 2016 havde en virksomhed en omsætning på 14.580 millioner kr. I 2017 var omsætningen på 15.820 millioner kr. Hvad er den procentvise ændring i omsætningen fra 2016 til 2017?</a:t>
                </a:r>
              </a:p>
              <a:p>
                <a:endParaRPr lang="da-DK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a-DK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sz="1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da-DK" sz="1800" i="1">
                              <a:latin typeface="Cambria Math" panose="02040503050406030204" pitchFamily="18" charset="0"/>
                            </a:rPr>
                            <m:t>𝑠𝑙𝑢𝑡𝑣</m:t>
                          </m:r>
                          <m:r>
                            <a:rPr lang="da-DK" sz="1800" i="1"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a:rPr lang="da-DK" sz="1800" i="1">
                              <a:latin typeface="Cambria Math" panose="02040503050406030204" pitchFamily="18" charset="0"/>
                            </a:rPr>
                            <m:t>𝑟𝑑𝑖</m:t>
                          </m:r>
                          <m:r>
                            <a:rPr lang="da-DK" sz="1800" i="1">
                              <a:latin typeface="Cambria Math" panose="02040503050406030204" pitchFamily="18" charset="0"/>
                            </a:rPr>
                            <m:t> −</m:t>
                          </m:r>
                          <m:r>
                            <a:rPr lang="da-DK" sz="1800" i="1">
                              <a:latin typeface="Cambria Math" panose="02040503050406030204" pitchFamily="18" charset="0"/>
                            </a:rPr>
                            <m:t>𝑏𝑒𝑔𝑦𝑛𝑑𝑒𝑙𝑠𝑒𝑠𝑣</m:t>
                          </m:r>
                          <m:r>
                            <a:rPr lang="da-DK" sz="1800" i="1"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a:rPr lang="da-DK" sz="1800" i="1">
                              <a:latin typeface="Cambria Math" panose="02040503050406030204" pitchFamily="18" charset="0"/>
                            </a:rPr>
                            <m:t>𝑟𝑑𝑖</m:t>
                          </m:r>
                          <m:r>
                            <a:rPr lang="da-DK" sz="18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da-DK" sz="1800" dirty="0"/>
                            <m:t> </m:t>
                          </m:r>
                        </m:num>
                        <m:den>
                          <m:r>
                            <a:rPr lang="da-DK" sz="18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a-DK" sz="1800" i="1">
                              <a:latin typeface="Cambria Math" panose="02040503050406030204" pitchFamily="18" charset="0"/>
                            </a:rPr>
                            <m:t>𝑏𝑒𝑔𝑦𝑛𝑑𝑒𝑙𝑠𝑒𝑠𝑣</m:t>
                          </m:r>
                          <m:r>
                            <a:rPr lang="da-DK" sz="1800" i="1"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a:rPr lang="da-DK" sz="1800" i="1">
                              <a:latin typeface="Cambria Math" panose="02040503050406030204" pitchFamily="18" charset="0"/>
                            </a:rPr>
                            <m:t>𝑟𝑑𝑖</m:t>
                          </m:r>
                        </m:den>
                      </m:f>
                      <m:r>
                        <a:rPr lang="da-DK" sz="1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a-DK" sz="1800" i="1">
                          <a:latin typeface="Cambria Math" panose="02040503050406030204" pitchFamily="18" charset="0"/>
                        </a:rPr>
                        <m:t> 100=</m:t>
                      </m:r>
                      <m:f>
                        <m:fPr>
                          <m:ctrlPr>
                            <a:rPr lang="da-DK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(15,820 </m:t>
                          </m:r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𝑚𝑖𝑜</m:t>
                          </m:r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. </m:t>
                          </m:r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𝑘𝑟</m:t>
                          </m:r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. −14,580 </m:t>
                          </m:r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𝑚𝑖𝑜</m:t>
                          </m:r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. </m:t>
                          </m:r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𝑘𝑟</m:t>
                          </m:r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.)</m:t>
                          </m:r>
                        </m:num>
                        <m:den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14,580 </m:t>
                          </m:r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𝑚𝑖𝑜</m:t>
                          </m:r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. </m:t>
                          </m:r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𝑘𝑟</m:t>
                          </m:r>
                          <m:r>
                            <a:rPr lang="da-DK" sz="18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da-DK" sz="1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a-DK" sz="1800" b="0" i="1" smtClean="0">
                          <a:latin typeface="Cambria Math" panose="02040503050406030204" pitchFamily="18" charset="0"/>
                        </a:rPr>
                        <m:t>100=8,50%</m:t>
                      </m:r>
                    </m:oMath>
                  </m:oMathPara>
                </a14:m>
                <a:endParaRPr lang="da-DK" sz="1800" dirty="0"/>
              </a:p>
              <a:p>
                <a:pPr marL="0" indent="0">
                  <a:buNone/>
                </a:pPr>
                <a:endParaRPr lang="da-DK" dirty="0"/>
              </a:p>
              <a:p>
                <a:endParaRPr lang="da-DK" dirty="0" smtClean="0"/>
              </a:p>
              <a:p>
                <a:pPr lvl="1"/>
                <a:endParaRPr lang="da-DK" dirty="0"/>
              </a:p>
            </p:txBody>
          </p:sp>
        </mc:Choice>
        <mc:Fallback xmlns="">
          <p:sp>
            <p:nvSpPr>
              <p:cNvPr id="3" name="Pladsholder til indhol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84310" y="2013527"/>
                <a:ext cx="10018713" cy="4036291"/>
              </a:xfrm>
              <a:blipFill>
                <a:blip r:embed="rId2"/>
                <a:stretch>
                  <a:fillRect l="-1521" t="-8308"/>
                </a:stretch>
              </a:blipFill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ktangel 7"/>
          <p:cNvSpPr/>
          <p:nvPr/>
        </p:nvSpPr>
        <p:spPr>
          <a:xfrm>
            <a:off x="3748042" y="5244068"/>
            <a:ext cx="5491247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da-DK" dirty="0" smtClean="0"/>
              <a:t>Regneøvelser til procentændring kommer lige om lidt </a:t>
            </a:r>
            <a:r>
              <a:rPr lang="da-DK" dirty="0" smtClean="0">
                <a:sym typeface="Wingdings" panose="05000000000000000000" pitchFamily="2" charset="2"/>
              </a:rPr>
              <a:t></a:t>
            </a:r>
          </a:p>
          <a:p>
            <a:r>
              <a:rPr lang="da-DK" dirty="0" smtClean="0">
                <a:sym typeface="Wingdings" panose="05000000000000000000" pitchFamily="2" charset="2"/>
              </a:rPr>
              <a:t>Øvelse 4-5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19213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PROCENTPOINT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1484310" y="2013527"/>
            <a:ext cx="10018713" cy="4036291"/>
          </a:xfrm>
        </p:spPr>
        <p:txBody>
          <a:bodyPr>
            <a:normAutofit lnSpcReduction="10000"/>
          </a:bodyPr>
          <a:lstStyle/>
          <a:p>
            <a:r>
              <a:rPr lang="da-DK" dirty="0" smtClean="0"/>
              <a:t>For at kunne udregne forskellen i procentpoint kræves det, at tallene allerede er angivet i procent</a:t>
            </a:r>
          </a:p>
          <a:p>
            <a:pPr lvl="1"/>
            <a:r>
              <a:rPr lang="da-DK" dirty="0" smtClean="0"/>
              <a:t>Er dette ikke tilfældet, da må tallene først omregnes til procenter</a:t>
            </a:r>
            <a:endParaRPr lang="da-DK" dirty="0"/>
          </a:p>
          <a:p>
            <a:endParaRPr lang="da-DK" dirty="0" smtClean="0"/>
          </a:p>
          <a:p>
            <a:r>
              <a:rPr lang="da-DK" dirty="0" smtClean="0">
                <a:solidFill>
                  <a:srgbClr val="FF0000"/>
                </a:solidFill>
              </a:rPr>
              <a:t>Procentpoint er forskellen mellem </a:t>
            </a:r>
            <a:r>
              <a:rPr lang="da-DK" i="1" dirty="0" smtClean="0">
                <a:solidFill>
                  <a:srgbClr val="FF0000"/>
                </a:solidFill>
              </a:rPr>
              <a:t>slutværdien i % </a:t>
            </a:r>
            <a:r>
              <a:rPr lang="da-DK" dirty="0" smtClean="0">
                <a:solidFill>
                  <a:srgbClr val="FF0000"/>
                </a:solidFill>
              </a:rPr>
              <a:t>og</a:t>
            </a:r>
            <a:r>
              <a:rPr lang="da-DK" i="1" dirty="0" smtClean="0">
                <a:solidFill>
                  <a:srgbClr val="FF0000"/>
                </a:solidFill>
              </a:rPr>
              <a:t> startværdien i %</a:t>
            </a:r>
            <a:endParaRPr lang="da-DK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da-DK" dirty="0"/>
          </a:p>
          <a:p>
            <a:r>
              <a:rPr lang="da-DK" dirty="0" smtClean="0"/>
              <a:t>Eksempel:</a:t>
            </a:r>
          </a:p>
          <a:p>
            <a:r>
              <a:rPr lang="da-DK" dirty="0" smtClean="0"/>
              <a:t>I 2016 havde virksomheden </a:t>
            </a:r>
            <a:r>
              <a:rPr lang="da-DK" dirty="0" err="1" smtClean="0"/>
              <a:t>Compare</a:t>
            </a:r>
            <a:r>
              <a:rPr lang="da-DK" dirty="0" smtClean="0"/>
              <a:t> ApS en afkastningsgrad på 17,5%, mens den i 2017 var på 21,4% - </a:t>
            </a:r>
            <a:r>
              <a:rPr lang="da-DK" dirty="0" smtClean="0">
                <a:solidFill>
                  <a:srgbClr val="FF0000"/>
                </a:solidFill>
              </a:rPr>
              <a:t>altså en stigning på 3,9 procentpoint</a:t>
            </a:r>
          </a:p>
          <a:p>
            <a:pPr lvl="1"/>
            <a:endParaRPr lang="da-DK" dirty="0"/>
          </a:p>
        </p:txBody>
      </p:sp>
      <p:sp>
        <p:nvSpPr>
          <p:cNvPr id="4" name="Rektangel 3"/>
          <p:cNvSpPr/>
          <p:nvPr/>
        </p:nvSpPr>
        <p:spPr>
          <a:xfrm>
            <a:off x="3748042" y="5881377"/>
            <a:ext cx="5289268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da-DK" dirty="0" smtClean="0"/>
              <a:t>Regneøvelser til procentpoint kommer meget snart </a:t>
            </a:r>
            <a:r>
              <a:rPr lang="da-DK" dirty="0" smtClean="0">
                <a:sym typeface="Wingdings" panose="05000000000000000000" pitchFamily="2" charset="2"/>
              </a:rPr>
              <a:t></a:t>
            </a:r>
          </a:p>
          <a:p>
            <a:r>
              <a:rPr lang="da-DK" dirty="0" smtClean="0">
                <a:sym typeface="Wingdings" panose="05000000000000000000" pitchFamily="2" charset="2"/>
              </a:rPr>
              <a:t>Øvelse 6-7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3650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INDEKSTAL</a:t>
            </a:r>
            <a:endParaRPr lang="da-DK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ladsholder til indhold 2"/>
              <p:cNvSpPr>
                <a:spLocks noGrp="1"/>
              </p:cNvSpPr>
              <p:nvPr>
                <p:ph idx="1"/>
              </p:nvPr>
            </p:nvSpPr>
            <p:spPr>
              <a:xfrm>
                <a:off x="1484310" y="2013527"/>
                <a:ext cx="10018713" cy="4036291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da-DK" dirty="0" smtClean="0"/>
                  <a:t>Indekstal </a:t>
                </a:r>
                <a:r>
                  <a:rPr lang="da-DK" dirty="0"/>
                  <a:t>beregnes via nedenstående formel, og vises bedst via et </a:t>
                </a:r>
                <a:r>
                  <a:rPr lang="da-DK" dirty="0" smtClean="0"/>
                  <a:t>eksempel</a:t>
                </a:r>
                <a:endParaRPr lang="da-DK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da-DK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a-DK" i="1">
                          <a:latin typeface="Cambria Math" panose="02040503050406030204" pitchFamily="18" charset="0"/>
                        </a:rPr>
                        <m:t>𝐼𝑛𝑑𝑒𝑘𝑠𝑡𝑎𝑙</m:t>
                      </m:r>
                      <m:r>
                        <a:rPr lang="da-DK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a-DK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𝑟𝑑𝑖𝑒𝑛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𝑎𝑘𝑡𝑢𝑒𝑙𝑡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 å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𝑟𝑑𝑖𝑒𝑛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𝑏𝑎𝑠𝑖𝑠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å</m:t>
                          </m:r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𝑟𝑒𝑡</m:t>
                          </m:r>
                        </m:den>
                      </m:f>
                      <m:r>
                        <a:rPr lang="da-DK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a-DK" i="1">
                          <a:latin typeface="Cambria Math" panose="02040503050406030204" pitchFamily="18" charset="0"/>
                        </a:rPr>
                        <m:t>100</m:t>
                      </m:r>
                    </m:oMath>
                  </m:oMathPara>
                </a14:m>
                <a:endParaRPr lang="da-DK" dirty="0" smtClean="0">
                  <a:solidFill>
                    <a:srgbClr val="FF0000"/>
                  </a:solidFill>
                </a:endParaRPr>
              </a:p>
              <a:p>
                <a:endParaRPr lang="da-DK" dirty="0" smtClean="0"/>
              </a:p>
              <a:p>
                <a:r>
                  <a:rPr lang="da-DK" dirty="0" smtClean="0"/>
                  <a:t>Værdien i basisåret er altid = 100</a:t>
                </a:r>
              </a:p>
              <a:p>
                <a:pPr lvl="1"/>
                <a:r>
                  <a:rPr lang="da-DK" dirty="0" smtClean="0"/>
                  <a:t>Fx hvis basisåret er år 2013, og befolkningstallet er 49.059 personer, så sættes værdien lig 100</a:t>
                </a:r>
                <a:endParaRPr lang="da-DK" dirty="0"/>
              </a:p>
              <a:p>
                <a:endParaRPr lang="da-DK" dirty="0" smtClean="0"/>
              </a:p>
              <a:p>
                <a:r>
                  <a:rPr lang="da-DK" dirty="0" smtClean="0"/>
                  <a:t>Basisåret kan selv bestemmes, men vælges som regel som det første år i en angiven talrække</a:t>
                </a:r>
                <a:endParaRPr lang="da-DK" dirty="0" smtClean="0">
                  <a:sym typeface="Wingdings" panose="05000000000000000000" pitchFamily="2" charset="2"/>
                </a:endParaRPr>
              </a:p>
              <a:p>
                <a:endParaRPr lang="da-DK" dirty="0" smtClean="0"/>
              </a:p>
              <a:p>
                <a:r>
                  <a:rPr lang="da-DK" dirty="0" smtClean="0"/>
                  <a:t>Lad os se på et eksempel </a:t>
                </a:r>
                <a:r>
                  <a:rPr lang="da-DK" dirty="0" smtClean="0">
                    <a:sym typeface="Wingdings" panose="05000000000000000000" pitchFamily="2" charset="2"/>
                  </a:rPr>
                  <a:t></a:t>
                </a:r>
                <a:endParaRPr lang="da-DK" dirty="0" smtClean="0"/>
              </a:p>
            </p:txBody>
          </p:sp>
        </mc:Choice>
        <mc:Fallback xmlns="">
          <p:sp>
            <p:nvSpPr>
              <p:cNvPr id="3" name="Pladsholder til indhol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84310" y="2013527"/>
                <a:ext cx="10018713" cy="4036291"/>
              </a:xfrm>
              <a:blipFill>
                <a:blip r:embed="rId2"/>
                <a:stretch>
                  <a:fillRect l="-1034" t="-2266" b="-1813"/>
                </a:stretch>
              </a:blipFill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ktangel 4"/>
          <p:cNvSpPr/>
          <p:nvPr/>
        </p:nvSpPr>
        <p:spPr>
          <a:xfrm>
            <a:off x="4165600" y="2733969"/>
            <a:ext cx="4738255" cy="868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336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INDEKSTAL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1484310" y="2013527"/>
            <a:ext cx="10018713" cy="40362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a-DK" sz="2200" dirty="0" smtClean="0"/>
              <a:t>Eksempel:</a:t>
            </a:r>
          </a:p>
          <a:p>
            <a:r>
              <a:rPr lang="da-DK" sz="2000" dirty="0" smtClean="0"/>
              <a:t>Tabellen herunder viser den månedlige leasing ydelse på en BMW i år 2000, år 2005 og år 2010 </a:t>
            </a:r>
            <a:r>
              <a:rPr lang="da-DK" sz="2000" dirty="0" smtClean="0">
                <a:sym typeface="Wingdings" panose="05000000000000000000" pitchFamily="2" charset="2"/>
              </a:rPr>
              <a:t> Basisåret sættes til år 2000 (værdi = 100)</a:t>
            </a:r>
          </a:p>
          <a:p>
            <a:pPr marL="0" indent="0">
              <a:buNone/>
            </a:pPr>
            <a:endParaRPr lang="da-DK" dirty="0">
              <a:sym typeface="Wingdings" panose="05000000000000000000" pitchFamily="2" charset="2"/>
            </a:endParaRPr>
          </a:p>
          <a:p>
            <a:endParaRPr lang="da-DK" dirty="0" smtClean="0">
              <a:sym typeface="Wingdings" panose="05000000000000000000" pitchFamily="2" charset="2"/>
            </a:endParaRPr>
          </a:p>
          <a:p>
            <a:endParaRPr lang="da-DK" dirty="0" smtClean="0"/>
          </a:p>
          <a:p>
            <a:endParaRPr lang="da-DK" dirty="0"/>
          </a:p>
          <a:p>
            <a:r>
              <a:rPr lang="da-DK" dirty="0" smtClean="0"/>
              <a:t>Indekstallet for 2005 er beregnet således</a:t>
            </a:r>
          </a:p>
          <a:p>
            <a:pPr lvl="1"/>
            <a:r>
              <a:rPr lang="da-DK" dirty="0" smtClean="0">
                <a:solidFill>
                  <a:srgbClr val="FF0000"/>
                </a:solidFill>
              </a:rPr>
              <a:t>Prøv selv at udregnes indekstallet for 2010</a:t>
            </a:r>
            <a:endParaRPr lang="da-DK" dirty="0">
              <a:solidFill>
                <a:srgbClr val="FF0000"/>
              </a:solidFill>
            </a:endParaRPr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393483"/>
              </p:ext>
            </p:extLst>
          </p:nvPr>
        </p:nvGraphicFramePr>
        <p:xfrm>
          <a:off x="2429666" y="3221180"/>
          <a:ext cx="812800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53947290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25229625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5569667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7891292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Årstal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2000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2005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2010</a:t>
                      </a:r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5541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Månedlig leasingydelse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3.556 kr.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4.222 kr.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5.115 kr.</a:t>
                      </a:r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240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 smtClean="0"/>
                        <a:t>Indekstal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100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118,4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 smtClean="0"/>
                        <a:t>143,4</a:t>
                      </a:r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883006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felt 4"/>
              <p:cNvSpPr txBox="1"/>
              <p:nvPr/>
            </p:nvSpPr>
            <p:spPr>
              <a:xfrm>
                <a:off x="7396510" y="5036107"/>
                <a:ext cx="4363759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a-DK" b="0" i="1" smtClean="0">
                          <a:latin typeface="Cambria Math" panose="02040503050406030204" pitchFamily="18" charset="0"/>
                        </a:rPr>
                        <m:t>𝐼𝑛𝑑𝑒𝑘𝑠𝑡𝑎𝑙</m:t>
                      </m:r>
                      <m:d>
                        <m:dPr>
                          <m:ctrlPr>
                            <a:rPr lang="da-DK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2005</m:t>
                          </m:r>
                        </m:e>
                      </m:d>
                      <m:r>
                        <a:rPr lang="da-DK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a-DK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a-DK" i="1">
                              <a:latin typeface="Cambria Math" panose="02040503050406030204" pitchFamily="18" charset="0"/>
                            </a:rPr>
                            <m:t>4.222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𝑘𝑟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3.556 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𝑘𝑟</m:t>
                          </m:r>
                          <m:r>
                            <a:rPr lang="da-DK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  <m:r>
                        <a:rPr lang="da-DK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a-DK" b="0" i="1" smtClean="0">
                          <a:latin typeface="Cambria Math" panose="02040503050406030204" pitchFamily="18" charset="0"/>
                        </a:rPr>
                        <m:t>100=118,4</m:t>
                      </m:r>
                    </m:oMath>
                  </m:oMathPara>
                </a14:m>
                <a:endParaRPr lang="da-DK" dirty="0"/>
              </a:p>
            </p:txBody>
          </p:sp>
        </mc:Choice>
        <mc:Fallback xmlns="">
          <p:sp>
            <p:nvSpPr>
              <p:cNvPr id="5" name="Tekstfel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6510" y="5036107"/>
                <a:ext cx="4363759" cy="52597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ktangel 5"/>
          <p:cNvSpPr/>
          <p:nvPr/>
        </p:nvSpPr>
        <p:spPr>
          <a:xfrm>
            <a:off x="6397367" y="5986549"/>
            <a:ext cx="57946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i="1" dirty="0" smtClean="0"/>
              <a:t>Altså den månedlig leasingydelse steget med 18,4% fra 2000 til 2005, mens den er steget med 43,4% fra 2000 til 2010</a:t>
            </a:r>
            <a:endParaRPr lang="da-DK" i="1" dirty="0"/>
          </a:p>
        </p:txBody>
      </p:sp>
      <p:sp>
        <p:nvSpPr>
          <p:cNvPr id="7" name="Rektangel 6"/>
          <p:cNvSpPr/>
          <p:nvPr/>
        </p:nvSpPr>
        <p:spPr>
          <a:xfrm>
            <a:off x="6493666" y="391508"/>
            <a:ext cx="4000454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da-DK" dirty="0" smtClean="0"/>
              <a:t>Regneøvelser til indekstal kommer nu </a:t>
            </a:r>
            <a:r>
              <a:rPr lang="da-DK" dirty="0" smtClean="0">
                <a:sym typeface="Wingdings" panose="05000000000000000000" pitchFamily="2" charset="2"/>
              </a:rPr>
              <a:t></a:t>
            </a:r>
          </a:p>
          <a:p>
            <a:r>
              <a:rPr lang="da-DK" dirty="0" smtClean="0">
                <a:sym typeface="Wingdings" panose="05000000000000000000" pitchFamily="2" charset="2"/>
              </a:rPr>
              <a:t>Øvelse 8-9</a:t>
            </a:r>
            <a:endParaRPr lang="da-DK" dirty="0"/>
          </a:p>
        </p:txBody>
      </p:sp>
      <p:sp>
        <p:nvSpPr>
          <p:cNvPr id="8" name="Rektangel 7"/>
          <p:cNvSpPr/>
          <p:nvPr/>
        </p:nvSpPr>
        <p:spPr>
          <a:xfrm>
            <a:off x="2173428" y="391508"/>
            <a:ext cx="3631122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da-DK" dirty="0" smtClean="0">
                <a:sym typeface="Wingdings" panose="05000000000000000000" pitchFamily="2" charset="2"/>
              </a:rPr>
              <a:t>I kan finde mere til Indekstal i noten,</a:t>
            </a:r>
          </a:p>
          <a:p>
            <a:r>
              <a:rPr lang="da-DK" dirty="0" smtClean="0">
                <a:sym typeface="Wingdings" panose="05000000000000000000" pitchFamily="2" charset="2"/>
              </a:rPr>
              <a:t>der ligger på </a:t>
            </a:r>
            <a:r>
              <a:rPr lang="da-DK" dirty="0" err="1" smtClean="0">
                <a:sym typeface="Wingdings" panose="05000000000000000000" pitchFamily="2" charset="2"/>
              </a:rPr>
              <a:t>Lectio</a:t>
            </a:r>
            <a:r>
              <a:rPr lang="da-DK" dirty="0" smtClean="0">
                <a:sym typeface="Wingdings" panose="05000000000000000000" pitchFamily="2" charset="2"/>
              </a:rPr>
              <a:t> 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2893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kse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TM03457496[[fn=Parallakse]]</Template>
  <TotalTime>967</TotalTime>
  <Words>392</Words>
  <Application>Microsoft Office PowerPoint</Application>
  <PresentationFormat>Widescreen</PresentationFormat>
  <Paragraphs>99</Paragraphs>
  <Slides>9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9</vt:i4>
      </vt:variant>
    </vt:vector>
  </HeadingPairs>
  <TitlesOfParts>
    <vt:vector size="14" baseType="lpstr">
      <vt:lpstr>Arial</vt:lpstr>
      <vt:lpstr>Cambria Math</vt:lpstr>
      <vt:lpstr>Corbel</vt:lpstr>
      <vt:lpstr>Wingdings</vt:lpstr>
      <vt:lpstr>Parallakse</vt:lpstr>
      <vt:lpstr>MATEMATISKE BEGREBER - TIL FORSTÅELSE AF NØGLETAL</vt:lpstr>
      <vt:lpstr>BRØKREGNING</vt:lpstr>
      <vt:lpstr>BRØKREGNING</vt:lpstr>
      <vt:lpstr>BRØKREGNING</vt:lpstr>
      <vt:lpstr>PROCENTÆNDRING</vt:lpstr>
      <vt:lpstr>PROCENTÆNDRING</vt:lpstr>
      <vt:lpstr>PROCENTPOINT</vt:lpstr>
      <vt:lpstr>INDEKSTAL</vt:lpstr>
      <vt:lpstr>INDEKSTAL</vt:lpstr>
    </vt:vector>
  </TitlesOfParts>
  <Company>Evaluerings kopi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MATEMATISKE BEGREBER - TIL FORSTÅELSE AF NØGLETAL</dc:title>
  <dc:creator>Peter Terkelsen</dc:creator>
  <cp:lastModifiedBy>Peter Terkelsen</cp:lastModifiedBy>
  <cp:revision>23</cp:revision>
  <dcterms:created xsi:type="dcterms:W3CDTF">2017-03-04T19:30:51Z</dcterms:created>
  <dcterms:modified xsi:type="dcterms:W3CDTF">2017-03-05T11:42:25Z</dcterms:modified>
</cp:coreProperties>
</file>