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handoutMasterIdLst>
    <p:handoutMasterId r:id="rId22"/>
  </p:handoutMasterIdLst>
  <p:sldIdLst>
    <p:sldId id="256" r:id="rId2"/>
    <p:sldId id="257" r:id="rId3"/>
    <p:sldId id="352" r:id="rId4"/>
    <p:sldId id="295" r:id="rId5"/>
    <p:sldId id="419" r:id="rId6"/>
    <p:sldId id="423" r:id="rId7"/>
    <p:sldId id="401" r:id="rId8"/>
    <p:sldId id="402" r:id="rId9"/>
    <p:sldId id="410" r:id="rId10"/>
    <p:sldId id="370" r:id="rId11"/>
    <p:sldId id="421" r:id="rId12"/>
    <p:sldId id="424" r:id="rId13"/>
    <p:sldId id="411" r:id="rId14"/>
    <p:sldId id="376" r:id="rId15"/>
    <p:sldId id="412" r:id="rId16"/>
    <p:sldId id="318" r:id="rId17"/>
    <p:sldId id="422" r:id="rId18"/>
    <p:sldId id="425" r:id="rId19"/>
    <p:sldId id="426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78" autoAdjust="0"/>
    <p:restoredTop sz="89195" autoAdjust="0"/>
  </p:normalViewPr>
  <p:slideViewPr>
    <p:cSldViewPr showGuides="1">
      <p:cViewPr varScale="1">
        <p:scale>
          <a:sx n="61" d="100"/>
          <a:sy n="61" d="100"/>
        </p:scale>
        <p:origin x="1444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00" d="100"/>
          <a:sy n="100" d="100"/>
        </p:scale>
        <p:origin x="-1747" y="-5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992707-66EB-374B-B0C6-7EC9CC303781}" type="datetime1">
              <a:rPr lang="da-DK" smtClean="0"/>
              <a:t>30-03-2017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325BF4-5141-4634-9CA1-905983B612C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094108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AF8025-BE8C-334E-ADB1-7D14D86E7484}" type="datetime1">
              <a:rPr lang="da-DK" smtClean="0"/>
              <a:t>30-03-2017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6623E2-143C-47CF-ACFE-2D7CFB3760A0}" type="slidenum">
              <a:rPr lang="en-US" smtClean="0"/>
              <a:t>‹nr.›</a:t>
            </a:fld>
            <a:endParaRPr lang="en-US" dirty="0"/>
          </a:p>
        </p:txBody>
      </p:sp>
      <p:sp>
        <p:nvSpPr>
          <p:cNvPr id="8" name="Notes Placeholder 7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926709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indent="0" algn="l" defTabSz="914400" rtl="0" eaLnBrk="1" latinLnBrk="0" hangingPunct="1">
      <a:spcBef>
        <a:spcPts val="1200"/>
      </a:spcBef>
      <a:buFont typeface="Arial" pitchFamily="34" charset="0"/>
      <a:buNone/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628650" indent="-171450" algn="l" defTabSz="914400" rtl="0" eaLnBrk="1" latinLnBrk="0" hangingPunct="1">
      <a:buFont typeface="Arial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085850" indent="-171450" algn="l" defTabSz="914400" rtl="0" eaLnBrk="1" latinLnBrk="0" hangingPunct="1">
      <a:buFont typeface="Arial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543050" indent="-171450" algn="l" defTabSz="914400" rtl="0" eaLnBrk="1" latinLnBrk="0" hangingPunct="1">
      <a:buFont typeface="Arial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2000250" indent="-171450" algn="l" defTabSz="914400" rtl="0" eaLnBrk="1" latinLnBrk="0" hangingPunct="1">
      <a:buFont typeface="Arial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96455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40111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52265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99251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25613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3677B-5436-F34D-8322-3BAA7A19BE53}" type="datetime1">
              <a:rPr lang="da-DK" smtClean="0"/>
              <a:t>30-03-2017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Peter Terkelsen – te@ni.gl - Virksomhedsøkonomi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‹nr.›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01C51-B5B1-344F-A009-E6B2ED02D0C6}" type="datetime1">
              <a:rPr lang="da-DK" smtClean="0"/>
              <a:t>30-03-2017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Peter Terkelsen – te@ni.gl - Virksomhedsøkonomi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‹nr.›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61292-40E6-3648-86FD-890A6FE6BAE3}" type="datetime1">
              <a:rPr lang="da-DK" smtClean="0"/>
              <a:t>30-03-2017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Peter Terkelsen – te@ni.gl - Virksomhedsøkonomi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‹nr.›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9883A-9875-324D-8863-67E254DE4274}" type="datetime1">
              <a:rPr lang="da-DK" smtClean="0"/>
              <a:t>30-03-2017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‹nr.›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Peter Terkelsen – te@ni.gl - Virksomhedsøkonomi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86868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1952"/>
            <a:ext cx="4038600" cy="4270248"/>
          </a:xfrm>
        </p:spPr>
        <p:txBody>
          <a:bodyPr anchor="ctr" anchorCtr="0">
            <a:normAutofit/>
          </a:bodyPr>
          <a:lstStyle>
            <a:lvl1pPr marL="114300" indent="0" algn="ctr">
              <a:buFontTx/>
              <a:buNone/>
              <a:defRPr sz="3400">
                <a:solidFill>
                  <a:schemeClr val="tx1"/>
                </a:solidFill>
              </a:defRPr>
            </a:lvl1pPr>
            <a:lvl2pPr marL="411480" indent="0">
              <a:buFontTx/>
              <a:buNone/>
              <a:defRPr sz="3600">
                <a:solidFill>
                  <a:schemeClr val="tx1"/>
                </a:solidFill>
              </a:defRPr>
            </a:lvl2pPr>
            <a:lvl3pPr marL="777240" indent="0">
              <a:buFontTx/>
              <a:buNone/>
              <a:defRPr sz="3600">
                <a:solidFill>
                  <a:schemeClr val="tx1"/>
                </a:solidFill>
              </a:defRPr>
            </a:lvl3pPr>
            <a:lvl4pPr marL="1051560" indent="0">
              <a:buFontTx/>
              <a:buNone/>
              <a:defRPr sz="3600">
                <a:solidFill>
                  <a:schemeClr val="tx1"/>
                </a:solidFill>
              </a:defRPr>
            </a:lvl4pPr>
            <a:lvl5pPr marL="1325880" indent="0">
              <a:buFontTx/>
              <a:buNone/>
              <a:defRPr sz="36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C49FD-F3DB-2148-969F-B585DC87F0D5}" type="datetime1">
              <a:rPr lang="da-DK" smtClean="0"/>
              <a:t>30-03-2017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Peter Terkelsen – te@ni.gl - Virksomhedsøkonomi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‹nr.›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57200" y="1143000"/>
            <a:ext cx="7620000" cy="381000"/>
          </a:xfrm>
        </p:spPr>
        <p:txBody>
          <a:bodyPr>
            <a:noAutofit/>
          </a:bodyPr>
          <a:lstStyle>
            <a:lvl1pPr marL="741363" indent="-1588">
              <a:spcBef>
                <a:spcPts val="0"/>
              </a:spcBef>
              <a:buFontTx/>
              <a:buNone/>
              <a:defRPr sz="2000" b="1">
                <a:solidFill>
                  <a:schemeClr val="tx2"/>
                </a:solidFill>
              </a:defRPr>
            </a:lvl1pPr>
            <a:lvl2pPr marL="411480" indent="0">
              <a:buFontTx/>
              <a:buNone/>
              <a:defRPr sz="2000" b="1"/>
            </a:lvl2pPr>
            <a:lvl3pPr marL="777240" indent="0">
              <a:buFontTx/>
              <a:buNone/>
              <a:defRPr sz="2000" b="1"/>
            </a:lvl3pPr>
            <a:lvl4pPr marL="1051560" indent="0">
              <a:buFontTx/>
              <a:buNone/>
              <a:defRPr sz="2000" b="1"/>
            </a:lvl4pPr>
            <a:lvl5pPr marL="1325880" indent="0">
              <a:buFontTx/>
              <a:buNone/>
              <a:defRPr sz="2000" b="1"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 rot="600000">
            <a:off x="4807311" y="2004284"/>
            <a:ext cx="3114715" cy="421314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038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7895E-6D32-5048-9F3F-AF07C5D85930}" type="datetime1">
              <a:rPr lang="da-DK" smtClean="0"/>
              <a:t>30-03-2017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Peter Terkelsen – te@ni.gl - Virksomhedsøkonomi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‹nr.›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C855F-4968-174F-8654-08911A189209}" type="datetime1">
              <a:rPr lang="da-DK" smtClean="0"/>
              <a:t>30-03-2017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Peter Terkelsen – te@ni.gl - Virksomhedsøkonomi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C8879-3193-554D-9478-F174A3FA5A4F}" type="datetime1">
              <a:rPr lang="da-DK" smtClean="0"/>
              <a:t>30-03-2017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Peter Terkelsen – te@ni.gl - Virksomhedsøkonomi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‹nr.›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43000"/>
            <a:ext cx="7543800" cy="990727"/>
          </a:xfrm>
        </p:spPr>
        <p:txBody>
          <a:bodyPr bIns="0"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61760" cy="762000"/>
          </a:xfrm>
        </p:spPr>
        <p:txBody>
          <a:bodyPr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</a:p>
          <a:p>
            <a:r>
              <a:rPr lang="en-US" dirty="0" smtClean="0"/>
              <a:t>Room for two lines of text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C6976-73BC-524C-A2D3-8253AAB11810}" type="datetime1">
              <a:rPr lang="da-DK" smtClean="0"/>
              <a:t>30-03-2017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Peter Terkelsen – te@ni.gl - Virksomhedsøkonomi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‹nr.›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685801" y="2133600"/>
            <a:ext cx="7543800" cy="990600"/>
          </a:xfrm>
        </p:spPr>
        <p:txBody>
          <a:bodyPr tIns="0">
            <a:noAutofit/>
          </a:bodyPr>
          <a:lstStyle>
            <a:lvl1pPr marL="0" indent="0" algn="l">
              <a:buNone/>
              <a:defRPr sz="3600" spc="-100" baseline="0">
                <a:solidFill>
                  <a:schemeClr val="tx2"/>
                </a:solidFill>
                <a:latin typeface="+mj-lt"/>
              </a:defRPr>
            </a:lvl1pPr>
            <a:lvl2pPr marL="411480" indent="0">
              <a:buNone/>
              <a:defRPr/>
            </a:lvl2pPr>
            <a:lvl3pPr marL="777240" indent="0">
              <a:buNone/>
              <a:defRPr/>
            </a:lvl3pPr>
            <a:lvl4pPr marL="1051560" indent="0">
              <a:buNone/>
              <a:defRPr/>
            </a:lvl4pPr>
            <a:lvl5pPr marL="132588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1371600" y="5715000"/>
            <a:ext cx="6477000" cy="7620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8E8D8C"/>
                </a:solidFill>
              </a:defRPr>
            </a:lvl1pPr>
            <a:lvl2pPr marL="411480" indent="0">
              <a:buNone/>
              <a:defRPr>
                <a:solidFill>
                  <a:srgbClr val="8E8D8C"/>
                </a:solidFill>
              </a:defRPr>
            </a:lvl2pPr>
            <a:lvl3pPr marL="777240" indent="0">
              <a:buNone/>
              <a:defRPr>
                <a:solidFill>
                  <a:srgbClr val="8E8D8C"/>
                </a:solidFill>
              </a:defRPr>
            </a:lvl3pPr>
            <a:lvl4pPr marL="1051560" indent="0">
              <a:buNone/>
              <a:defRPr>
                <a:solidFill>
                  <a:srgbClr val="8E8D8C"/>
                </a:solidFill>
              </a:defRPr>
            </a:lvl4pPr>
            <a:lvl5pPr marL="1325880" indent="0">
              <a:buNone/>
              <a:defRPr>
                <a:solidFill>
                  <a:srgbClr val="8E8D8C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0"/>
            <a:r>
              <a:rPr lang="en-US" dirty="0" smtClean="0"/>
              <a:t>Room for two lines of text</a:t>
            </a:r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3311525" y="4721225"/>
            <a:ext cx="2530475" cy="876300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algn="ctr">
              <a:defRPr lang="en-US" sz="1600" baseline="0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>
              <a:spcBef>
                <a:spcPts val="0"/>
              </a:spcBef>
            </a:pPr>
            <a:r>
              <a:rPr lang="en-US" dirty="0" smtClean="0"/>
              <a:t>Insert logo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9563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8300" y="1600200"/>
            <a:ext cx="5257800" cy="4800600"/>
          </a:xfrm>
        </p:spPr>
        <p:txBody>
          <a:bodyPr/>
          <a:lstStyle>
            <a:lvl1pPr algn="ctr">
              <a:lnSpc>
                <a:spcPct val="170000"/>
              </a:lnSpc>
              <a:spcBef>
                <a:spcPts val="1200"/>
              </a:spcBef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9B6AB-4D9B-544A-B01F-01DAC9BF5D24}" type="datetime1">
              <a:rPr lang="da-DK" smtClean="0"/>
              <a:t>30-03-2017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Peter Terkelsen – te@ni.gl - Virksomhedsøkonomi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9418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868680"/>
          </a:xfrm>
        </p:spPr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7620000" cy="44958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0EC66-F585-FC4B-BD78-F947F4926013}" type="datetime1">
              <a:rPr lang="da-DK" smtClean="0"/>
              <a:t>30-03-2017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Peter Terkelsen – te@ni.gl - Virksomhedsøkonomi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‹nr.›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57200" y="1143000"/>
            <a:ext cx="7620000" cy="381000"/>
          </a:xfrm>
        </p:spPr>
        <p:txBody>
          <a:bodyPr>
            <a:noAutofit/>
          </a:bodyPr>
          <a:lstStyle>
            <a:lvl1pPr marL="740664" indent="0">
              <a:spcBef>
                <a:spcPts val="0"/>
              </a:spcBef>
              <a:buFontTx/>
              <a:buNone/>
              <a:defRPr sz="2000" b="1">
                <a:solidFill>
                  <a:schemeClr val="tx2"/>
                </a:solidFill>
              </a:defRPr>
            </a:lvl1pPr>
            <a:lvl2pPr marL="411480" indent="0">
              <a:buFontTx/>
              <a:buNone/>
              <a:defRPr sz="2000" b="1">
                <a:solidFill>
                  <a:schemeClr val="tx2"/>
                </a:solidFill>
              </a:defRPr>
            </a:lvl2pPr>
            <a:lvl3pPr marL="777240" indent="0">
              <a:buFontTx/>
              <a:buNone/>
              <a:defRPr sz="2000" b="1">
                <a:solidFill>
                  <a:schemeClr val="tx2"/>
                </a:solidFill>
              </a:defRPr>
            </a:lvl3pPr>
            <a:lvl4pPr marL="1051560" indent="0">
              <a:buFontTx/>
              <a:buNone/>
              <a:defRPr sz="2000" b="1">
                <a:solidFill>
                  <a:schemeClr val="tx2"/>
                </a:solidFill>
              </a:defRPr>
            </a:lvl4pPr>
            <a:lvl5pPr marL="1325880" indent="0">
              <a:buFontTx/>
              <a:buNone/>
              <a:defRPr sz="20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3519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37A50-8FFF-A04B-B3AE-C178C9AAAD68}" type="datetime1">
              <a:rPr lang="da-DK" smtClean="0"/>
              <a:t>30-03-2017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Peter Terkelsen – te@ni.gl - Virksomhedsøkonomi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03595-4D5C-2F46-B17B-64DDEC687817}" type="datetime1">
              <a:rPr lang="da-DK" smtClean="0"/>
              <a:t>30-03-2017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Peter Terkelsen – te@ni.gl - Virksomhedsøkonomi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873FD-1E01-1141-8422-09A66C423928}" type="datetime1">
              <a:rPr lang="da-DK" smtClean="0"/>
              <a:t>30-03-2017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Peter Terkelsen – te@ni.gl - Virksomhedsøkonomi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C6FAF-CA4D-4742-A7D0-9D5881C4C16C}" type="datetime1">
              <a:rPr lang="da-DK" smtClean="0"/>
              <a:t>30-03-2017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Peter Terkelsen – te@ni.gl - Virksomhedsøkonomi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911E8957-5754-4C19-A51A-9C104D1A0E08}" type="slidenum">
              <a:rPr lang="en-US" smtClean="0"/>
              <a:t>‹nr.›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Peter Terkelsen – te@ni.gl - Virksomhedsøkonomi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76257494-ABD7-3D4B-924C-CE70EC90C687}" type="datetime1">
              <a:rPr lang="da-DK" smtClean="0"/>
              <a:t>30-03-2017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2" r:id="rId3"/>
    <p:sldLayoutId id="2147483676" r:id="rId4"/>
    <p:sldLayoutId id="2147483675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4" r:id="rId13"/>
    <p:sldLayoutId id="2147483670" r:id="rId14"/>
    <p:sldLayoutId id="2147483671" r:id="rId15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spcBef>
          <a:spcPct val="0"/>
        </a:spcBef>
        <a:buNone/>
        <a:defRPr sz="40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1588" indent="0" algn="l" defTabSz="914400" rtl="0" eaLnBrk="1" latinLnBrk="0" hangingPunct="1">
        <a:spcBef>
          <a:spcPts val="1200"/>
        </a:spcBef>
        <a:buClr>
          <a:schemeClr val="accent1"/>
        </a:buClr>
        <a:buFont typeface="Arial" pitchFamily="34" charset="0"/>
        <a:buNone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85750" indent="-182563" algn="l" defTabSz="914400" rtl="0" eaLnBrk="1" latinLnBrk="0" hangingPunct="1">
        <a:spcBef>
          <a:spcPts val="12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622300" indent="-182563" algn="l" defTabSz="914400" rtl="0" eaLnBrk="1" latinLnBrk="0" hangingPunct="1">
        <a:spcBef>
          <a:spcPts val="6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793750" indent="-182563" algn="l" defTabSz="914400" rtl="0" eaLnBrk="1" latinLnBrk="0" hangingPunct="1">
        <a:spcBef>
          <a:spcPts val="6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992188" indent="-182563" algn="l" defTabSz="914400" rtl="0" eaLnBrk="1" latinLnBrk="0" hangingPunct="1">
        <a:spcBef>
          <a:spcPts val="6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173163" indent="-182563" algn="l" defTabSz="914400" rtl="0" eaLnBrk="1" latinLnBrk="0" hangingPunct="1">
        <a:spcBef>
          <a:spcPts val="6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354138" indent="-182563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44638" indent="-182563" algn="l" defTabSz="914400" rtl="0" eaLnBrk="1" latinLnBrk="0" hangingPunct="1">
        <a:spcBef>
          <a:spcPts val="600"/>
        </a:spcBef>
        <a:buClr>
          <a:schemeClr val="accent2"/>
        </a:buClr>
        <a:buFont typeface="Arial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17675" indent="-182563" algn="l" defTabSz="914400" rtl="0" eaLnBrk="1" latinLnBrk="0" hangingPunct="1">
        <a:spcBef>
          <a:spcPts val="600"/>
        </a:spcBef>
        <a:buClr>
          <a:schemeClr val="accent3"/>
        </a:buClr>
        <a:buFont typeface="Arial" pitchFamily="34" charset="0"/>
        <a:buChar char="•"/>
        <a:tabLst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5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7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12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sz="3400" dirty="0" smtClean="0"/>
              <a:t>Virksomhedsøkonomi (VØ)</a:t>
            </a:r>
            <a:endParaRPr lang="da-DK" sz="3400" dirty="0"/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smtClean="0"/>
              <a:t>Peter Terkelsen</a:t>
            </a:r>
          </a:p>
          <a:p>
            <a:r>
              <a:rPr lang="da-DK" dirty="0" smtClean="0"/>
              <a:t>Underviser</a:t>
            </a:r>
            <a:endParaRPr lang="da-DK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a-DK" sz="3200" dirty="0" smtClean="0"/>
              <a:t>Kapitel 16 – Andre analyser</a:t>
            </a:r>
            <a:endParaRPr lang="da-DK" sz="3200" dirty="0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1</a:t>
            </a:fld>
            <a:endParaRPr lang="en-US" dirty="0"/>
          </a:p>
        </p:txBody>
      </p:sp>
      <p:pic>
        <p:nvPicPr>
          <p:cNvPr id="7" name="Billed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127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Analyse af </a:t>
            </a:r>
            <a:r>
              <a:rPr lang="da-DK" dirty="0" smtClean="0">
                <a:solidFill>
                  <a:srgbClr val="FFC000"/>
                </a:solidFill>
              </a:rPr>
              <a:t>soliditet</a:t>
            </a:r>
            <a:r>
              <a:rPr lang="da-DK" dirty="0" smtClean="0"/>
              <a:t> og likviditet</a:t>
            </a:r>
            <a:endParaRPr lang="da-DK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10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143000"/>
            <a:ext cx="7848600" cy="5029200"/>
          </a:xfrm>
        </p:spPr>
        <p:txBody>
          <a:bodyPr>
            <a:normAutofit/>
          </a:bodyPr>
          <a:lstStyle/>
          <a:p>
            <a:pPr marL="344488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</a:rPr>
              <a:t>Her har vi i stedet fokus på balanceposter fra virksomhedens balance </a:t>
            </a:r>
          </a:p>
          <a:p>
            <a:pPr marL="344488" indent="-342900">
              <a:buFont typeface="Arial"/>
              <a:buChar char="•"/>
            </a:pPr>
            <a:endParaRPr lang="da-DK" sz="1800" dirty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r>
              <a:rPr lang="da-DK" sz="1800" b="1" dirty="0" smtClean="0">
                <a:solidFill>
                  <a:srgbClr val="FF0000"/>
                </a:solidFill>
              </a:rPr>
              <a:t>Soliditet</a:t>
            </a:r>
            <a:r>
              <a:rPr lang="da-DK" sz="1800" dirty="0" smtClean="0">
                <a:solidFill>
                  <a:schemeClr val="tx2"/>
                </a:solidFill>
              </a:rPr>
              <a:t>: ”</a:t>
            </a:r>
            <a:r>
              <a:rPr lang="da-DK" sz="1800" i="1" dirty="0" smtClean="0">
                <a:solidFill>
                  <a:schemeClr val="tx2"/>
                </a:solidFill>
              </a:rPr>
              <a:t>virksomhedens evne til at modstå tab”</a:t>
            </a:r>
            <a:endParaRPr lang="da-DK" sz="18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1800" dirty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18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18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</a:rPr>
              <a:t>Fortolkning:</a:t>
            </a:r>
            <a:endParaRPr lang="da-DK" sz="1800" dirty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r>
              <a:rPr lang="da-DK" sz="1800" i="1" dirty="0" smtClean="0">
                <a:solidFill>
                  <a:schemeClr val="tx2"/>
                </a:solidFill>
              </a:rPr>
              <a:t>”Viser hvor stor en andel af virksomhedens samlede aktiver der er </a:t>
            </a:r>
            <a:r>
              <a:rPr lang="da-DK" sz="1800" i="1" dirty="0" smtClean="0">
                <a:solidFill>
                  <a:srgbClr val="FF0000"/>
                </a:solidFill>
              </a:rPr>
              <a:t>finansieret</a:t>
            </a:r>
            <a:r>
              <a:rPr lang="da-DK" sz="1800" i="1" dirty="0" smtClean="0">
                <a:solidFill>
                  <a:schemeClr val="tx2"/>
                </a:solidFill>
              </a:rPr>
              <a:t> </a:t>
            </a:r>
            <a:r>
              <a:rPr lang="da-DK" sz="1800" i="1" dirty="0" smtClean="0">
                <a:solidFill>
                  <a:srgbClr val="FF0000"/>
                </a:solidFill>
              </a:rPr>
              <a:t>med egenkapitalen</a:t>
            </a:r>
            <a:r>
              <a:rPr lang="da-DK" sz="1800" i="1" dirty="0" smtClean="0">
                <a:solidFill>
                  <a:schemeClr val="tx2"/>
                </a:solidFill>
              </a:rPr>
              <a:t>”</a:t>
            </a:r>
            <a:endParaRPr lang="da-DK" sz="1800" dirty="0" smtClean="0">
              <a:solidFill>
                <a:schemeClr val="tx2"/>
              </a:solidFill>
            </a:endParaRPr>
          </a:p>
          <a:p>
            <a:pPr marL="965200" lvl="2" indent="-342900">
              <a:buFont typeface="Arial"/>
              <a:buChar char="•"/>
            </a:pPr>
            <a:r>
              <a:rPr lang="da-DK" sz="1600" dirty="0" smtClean="0">
                <a:solidFill>
                  <a:schemeClr val="tx2"/>
                </a:solidFill>
              </a:rPr>
              <a:t>Hvor modstandsdygtig er virksomheden over for tab? </a:t>
            </a:r>
            <a:r>
              <a:rPr lang="da-DK" sz="1600" dirty="0" smtClean="0">
                <a:solidFill>
                  <a:schemeClr val="tx2"/>
                </a:solidFill>
                <a:sym typeface="Wingdings"/>
              </a:rPr>
              <a:t> Långivere lider først et tab, </a:t>
            </a:r>
            <a:r>
              <a:rPr lang="da-DK" sz="1600" u="sng" dirty="0" smtClean="0">
                <a:solidFill>
                  <a:schemeClr val="tx2"/>
                </a:solidFill>
                <a:sym typeface="Wingdings"/>
              </a:rPr>
              <a:t>når</a:t>
            </a:r>
            <a:r>
              <a:rPr lang="da-DK" sz="1600" dirty="0" smtClean="0">
                <a:solidFill>
                  <a:schemeClr val="tx2"/>
                </a:solidFill>
                <a:sym typeface="Wingdings"/>
              </a:rPr>
              <a:t> egenkapitalen brugt op</a:t>
            </a:r>
          </a:p>
          <a:p>
            <a:pPr marL="1136650" lvl="3" indent="-342900">
              <a:buFont typeface="Arial"/>
              <a:buChar char="•"/>
            </a:pPr>
            <a:r>
              <a:rPr lang="da-DK" sz="1400" dirty="0" smtClean="0">
                <a:solidFill>
                  <a:srgbClr val="FF0000"/>
                </a:solidFill>
                <a:sym typeface="Wingdings"/>
              </a:rPr>
              <a:t>Lav soliditetsgrad</a:t>
            </a:r>
            <a:r>
              <a:rPr lang="da-DK" sz="1400" dirty="0">
                <a:solidFill>
                  <a:schemeClr val="tx2"/>
                </a:solidFill>
                <a:sym typeface="Wingdings"/>
              </a:rPr>
              <a:t> </a:t>
            </a:r>
            <a:r>
              <a:rPr lang="da-DK" sz="1400" dirty="0" smtClean="0">
                <a:solidFill>
                  <a:schemeClr val="tx2"/>
                </a:solidFill>
                <a:sym typeface="Wingdings"/>
              </a:rPr>
              <a:t>= højere risiko for långivere </a:t>
            </a:r>
            <a:r>
              <a:rPr lang="da-DK" sz="1400" dirty="0" smtClean="0">
                <a:solidFill>
                  <a:schemeClr val="tx2"/>
                </a:solidFill>
                <a:sym typeface="Wingdings" panose="05000000000000000000" pitchFamily="2" charset="2"/>
              </a:rPr>
              <a:t></a:t>
            </a:r>
            <a:r>
              <a:rPr lang="da-DK" sz="1400" dirty="0" smtClean="0">
                <a:solidFill>
                  <a:schemeClr val="tx2"/>
                </a:solidFill>
                <a:sym typeface="Wingdings"/>
              </a:rPr>
              <a:t> sværere at optage nye lån og dårligere lånebetingelser (højere rente pga. højere risiko)</a:t>
            </a:r>
          </a:p>
          <a:p>
            <a:pPr marL="1136650" lvl="3" indent="-342900">
              <a:buFont typeface="Arial"/>
              <a:buChar char="•"/>
            </a:pPr>
            <a:r>
              <a:rPr lang="da-DK" sz="1400" dirty="0" smtClean="0">
                <a:solidFill>
                  <a:schemeClr val="tx2"/>
                </a:solidFill>
                <a:sym typeface="Wingdings"/>
              </a:rPr>
              <a:t>Lav soliditetsgrad = lille egenkapital  større risiko for konkurs i kriser</a:t>
            </a:r>
            <a:endParaRPr lang="da-DK" sz="1400" dirty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1800" i="1" dirty="0" smtClean="0">
              <a:solidFill>
                <a:schemeClr val="tx2"/>
              </a:solidFill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4600" y="2590800"/>
            <a:ext cx="3505200" cy="68580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7" name="Billed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727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Analyse af </a:t>
            </a:r>
            <a:r>
              <a:rPr lang="da-DK" dirty="0" smtClean="0">
                <a:solidFill>
                  <a:srgbClr val="FFC000"/>
                </a:solidFill>
              </a:rPr>
              <a:t>soliditet</a:t>
            </a:r>
            <a:r>
              <a:rPr lang="da-DK" dirty="0" smtClean="0"/>
              <a:t> og likviditet</a:t>
            </a:r>
            <a:endParaRPr lang="da-DK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11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143000"/>
            <a:ext cx="7848600" cy="5029200"/>
          </a:xfrm>
        </p:spPr>
        <p:txBody>
          <a:bodyPr>
            <a:normAutofit/>
          </a:bodyPr>
          <a:lstStyle/>
          <a:p>
            <a:pPr marL="344488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</a:rPr>
              <a:t>Tommelfingerregel for veletableret virksomhed</a:t>
            </a:r>
          </a:p>
          <a:p>
            <a:pPr marL="965200" lvl="2" indent="-342900">
              <a:buFont typeface="Arial"/>
              <a:buChar char="•"/>
            </a:pPr>
            <a:r>
              <a:rPr lang="da-DK" sz="1600" dirty="0" smtClean="0">
                <a:solidFill>
                  <a:schemeClr val="tx2"/>
                </a:solidFill>
              </a:rPr>
              <a:t>Soliditetsgrad på mindst 30-40%</a:t>
            </a:r>
          </a:p>
          <a:p>
            <a:pPr marL="344488" indent="-342900">
              <a:buFont typeface="Arial"/>
              <a:buChar char="•"/>
            </a:pPr>
            <a:endParaRPr lang="da-DK" sz="18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</a:rPr>
              <a:t>Tommelfingerregel </a:t>
            </a:r>
            <a:r>
              <a:rPr lang="da-DK" sz="1800" dirty="0">
                <a:solidFill>
                  <a:schemeClr val="tx2"/>
                </a:solidFill>
              </a:rPr>
              <a:t>for </a:t>
            </a:r>
            <a:r>
              <a:rPr lang="da-DK" sz="1800" dirty="0" smtClean="0">
                <a:solidFill>
                  <a:schemeClr val="tx2"/>
                </a:solidFill>
              </a:rPr>
              <a:t>nyetablerede </a:t>
            </a:r>
            <a:r>
              <a:rPr lang="da-DK" sz="1800" dirty="0">
                <a:solidFill>
                  <a:schemeClr val="tx2"/>
                </a:solidFill>
              </a:rPr>
              <a:t>virksomhed</a:t>
            </a:r>
          </a:p>
          <a:p>
            <a:pPr marL="965200" lvl="2" indent="-342900">
              <a:buFont typeface="Arial"/>
              <a:buChar char="•"/>
            </a:pPr>
            <a:r>
              <a:rPr lang="da-DK" sz="1600" dirty="0" smtClean="0">
                <a:solidFill>
                  <a:schemeClr val="tx2"/>
                </a:solidFill>
              </a:rPr>
              <a:t>Markant lavere soliditetsgrad forventes – </a:t>
            </a:r>
            <a:r>
              <a:rPr lang="da-DK" sz="1600" dirty="0" smtClean="0">
                <a:solidFill>
                  <a:srgbClr val="FF0000"/>
                </a:solidFill>
              </a:rPr>
              <a:t>Hvorfor?</a:t>
            </a:r>
            <a:endParaRPr lang="da-DK" sz="1600" dirty="0">
              <a:solidFill>
                <a:srgbClr val="FF0000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18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</a:rPr>
              <a:t>Ved vurdering af soliditetsgraden bør forventninger til virksomhedens fremtidige indtjening medregnes.</a:t>
            </a:r>
            <a:endParaRPr lang="da-DK" sz="1800" dirty="0">
              <a:solidFill>
                <a:schemeClr val="tx2"/>
              </a:solidFill>
            </a:endParaRPr>
          </a:p>
          <a:p>
            <a:endParaRPr lang="da-DK" sz="1800" dirty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r>
              <a:rPr lang="da-DK" sz="1500" i="1" dirty="0" smtClean="0">
                <a:solidFill>
                  <a:srgbClr val="FF0000"/>
                </a:solidFill>
              </a:rPr>
              <a:t>”Fx, at 58 øre af hver investeret krone i virksomheden</a:t>
            </a:r>
            <a:r>
              <a:rPr lang="da-DK" sz="1500" dirty="0" smtClean="0">
                <a:solidFill>
                  <a:srgbClr val="FF0000"/>
                </a:solidFill>
              </a:rPr>
              <a:t> </a:t>
            </a:r>
            <a:r>
              <a:rPr lang="da-DK" sz="1500" i="1" dirty="0" smtClean="0">
                <a:solidFill>
                  <a:srgbClr val="FF0000"/>
                </a:solidFill>
              </a:rPr>
              <a:t>kom fra virksomhedsejerne</a:t>
            </a:r>
            <a:r>
              <a:rPr lang="da-DK" sz="1500" dirty="0" smtClean="0">
                <a:solidFill>
                  <a:srgbClr val="FF0000"/>
                </a:solidFill>
              </a:rPr>
              <a:t>”</a:t>
            </a:r>
          </a:p>
          <a:p>
            <a:pPr marL="344488" indent="-342900">
              <a:buFont typeface="Arial"/>
              <a:buChar char="•"/>
            </a:pPr>
            <a:endParaRPr lang="da-DK" sz="1400" i="1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r>
              <a:rPr lang="da-DK" sz="1400" i="1" dirty="0" smtClean="0">
                <a:solidFill>
                  <a:srgbClr val="FF0000"/>
                </a:solidFill>
              </a:rPr>
              <a:t>”Altså kan virksomheden tåle at tabe 58% af aktivernes værdi før långivere lider tab”</a:t>
            </a:r>
            <a:endParaRPr lang="da-DK" sz="1400" i="1" dirty="0">
              <a:solidFill>
                <a:srgbClr val="FF0000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1600" dirty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1800" i="1" dirty="0" smtClean="0">
              <a:solidFill>
                <a:schemeClr val="tx2"/>
              </a:solidFill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9" name="Billed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991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Analyse af </a:t>
            </a:r>
            <a:r>
              <a:rPr lang="da-DK" dirty="0" smtClean="0">
                <a:solidFill>
                  <a:srgbClr val="FFC000"/>
                </a:solidFill>
              </a:rPr>
              <a:t>soliditet</a:t>
            </a:r>
            <a:r>
              <a:rPr lang="da-DK" dirty="0" smtClean="0"/>
              <a:t> og likviditet</a:t>
            </a:r>
            <a:endParaRPr lang="da-DK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12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143000"/>
            <a:ext cx="7848600" cy="5029200"/>
          </a:xfrm>
        </p:spPr>
        <p:txBody>
          <a:bodyPr>
            <a:normAutofit/>
          </a:bodyPr>
          <a:lstStyle/>
          <a:p>
            <a:pPr marL="344488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</a:rPr>
              <a:t>Eksempel med Toms</a:t>
            </a:r>
          </a:p>
          <a:p>
            <a:pPr marL="344488" indent="-342900">
              <a:buFont typeface="Arial"/>
              <a:buChar char="•"/>
            </a:pPr>
            <a:endParaRPr lang="da-DK" sz="1600" dirty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1800" i="1" dirty="0" smtClean="0">
              <a:solidFill>
                <a:schemeClr val="tx2"/>
              </a:solidFill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9" name="Billed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  <p:pic>
        <p:nvPicPr>
          <p:cNvPr id="5" name="Billed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0" y="1496950"/>
            <a:ext cx="5366954" cy="4980050"/>
          </a:xfrm>
          <a:prstGeom prst="rect">
            <a:avLst/>
          </a:prstGeom>
        </p:spPr>
      </p:pic>
      <p:pic>
        <p:nvPicPr>
          <p:cNvPr id="10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3212" y="2901163"/>
            <a:ext cx="3045388" cy="595837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2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3212" y="4724400"/>
            <a:ext cx="3045388" cy="595837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3728788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Analyse af soliditet og </a:t>
            </a:r>
            <a:r>
              <a:rPr lang="da-DK" dirty="0">
                <a:solidFill>
                  <a:srgbClr val="FFC000"/>
                </a:solidFill>
              </a:rPr>
              <a:t>likviditet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13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143000"/>
            <a:ext cx="7848600" cy="5029200"/>
          </a:xfrm>
        </p:spPr>
        <p:txBody>
          <a:bodyPr>
            <a:normAutofit/>
          </a:bodyPr>
          <a:lstStyle/>
          <a:p>
            <a:pPr marL="344488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</a:rPr>
              <a:t>Vurdering af virksomhedens </a:t>
            </a:r>
            <a:r>
              <a:rPr lang="da-DK" sz="1800" dirty="0" smtClean="0">
                <a:solidFill>
                  <a:srgbClr val="FF0000"/>
                </a:solidFill>
              </a:rPr>
              <a:t>betalingsevne</a:t>
            </a:r>
          </a:p>
          <a:p>
            <a:pPr marL="965200" lvl="2" indent="-342900">
              <a:buFont typeface="Arial"/>
              <a:buChar char="•"/>
            </a:pPr>
            <a:r>
              <a:rPr lang="da-DK" sz="1600" dirty="0" smtClean="0">
                <a:solidFill>
                  <a:schemeClr val="tx2"/>
                </a:solidFill>
              </a:rPr>
              <a:t>Stadig fokus på balanceposterne</a:t>
            </a:r>
            <a:endParaRPr lang="da-DK" sz="1600" dirty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18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1800" dirty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18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r>
              <a:rPr lang="da-DK" sz="1800" i="1" dirty="0" smtClean="0">
                <a:solidFill>
                  <a:srgbClr val="FF0000"/>
                </a:solidFill>
              </a:rPr>
              <a:t>”Viser hvor meget virksomhedens omsætningsaktiver udgør i procent af virksomhedens kortfristede gældsforpligtelser”</a:t>
            </a:r>
            <a:endParaRPr lang="da-DK" sz="1800" dirty="0" smtClean="0">
              <a:solidFill>
                <a:srgbClr val="FF0000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18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</a:rPr>
              <a:t>Hvorfor </a:t>
            </a:r>
            <a:r>
              <a:rPr lang="da-DK" sz="1800" dirty="0" smtClean="0">
                <a:solidFill>
                  <a:srgbClr val="FF0000"/>
                </a:solidFill>
              </a:rPr>
              <a:t>kortfristede gældsforpligtelser</a:t>
            </a:r>
            <a:r>
              <a:rPr lang="da-DK" sz="1800" dirty="0" smtClean="0">
                <a:solidFill>
                  <a:schemeClr val="tx2"/>
                </a:solidFill>
              </a:rPr>
              <a:t>? Fordi de forfalder indenfor 1 år!</a:t>
            </a:r>
          </a:p>
          <a:p>
            <a:pPr marL="965200" lvl="2" indent="-342900">
              <a:buFont typeface="Arial"/>
              <a:buChar char="•"/>
            </a:pPr>
            <a:r>
              <a:rPr lang="da-DK" sz="1600" dirty="0" smtClean="0">
                <a:solidFill>
                  <a:schemeClr val="tx2"/>
                </a:solidFill>
              </a:rPr>
              <a:t>Virksomheden er altså nødt til at have nok likviditet til at betale denne gæld</a:t>
            </a:r>
            <a:endParaRPr lang="da-DK" sz="1600" dirty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18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</a:rPr>
              <a:t>Hvorfor </a:t>
            </a:r>
            <a:r>
              <a:rPr lang="da-DK" sz="1800" dirty="0" smtClean="0">
                <a:solidFill>
                  <a:srgbClr val="FF0000"/>
                </a:solidFill>
              </a:rPr>
              <a:t>omsætningsaktiver</a:t>
            </a:r>
            <a:r>
              <a:rPr lang="da-DK" sz="1800" dirty="0" smtClean="0">
                <a:solidFill>
                  <a:schemeClr val="tx2"/>
                </a:solidFill>
              </a:rPr>
              <a:t>? Fordi gælden primært skal betales via likvide midler eller hurtigt omsættelige aktiver! Hvad er likvide midler? … Google!</a:t>
            </a:r>
            <a:endParaRPr lang="da-DK" sz="1800" dirty="0">
              <a:solidFill>
                <a:schemeClr val="tx2"/>
              </a:solidFill>
            </a:endParaRPr>
          </a:p>
          <a:p>
            <a:endParaRPr lang="da-DK" sz="1800" i="1" dirty="0" smtClean="0">
              <a:solidFill>
                <a:schemeClr val="tx2"/>
              </a:solidFill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3600" y="2133600"/>
            <a:ext cx="4495800" cy="57150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7" name="Billed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966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Analyse af soliditet og </a:t>
            </a:r>
            <a:r>
              <a:rPr lang="da-DK" dirty="0">
                <a:solidFill>
                  <a:srgbClr val="FFC000"/>
                </a:solidFill>
              </a:rPr>
              <a:t>likviditet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14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304800" y="1143000"/>
            <a:ext cx="7848600" cy="5029200"/>
          </a:xfrm>
        </p:spPr>
        <p:txBody>
          <a:bodyPr>
            <a:normAutofit/>
          </a:bodyPr>
          <a:lstStyle/>
          <a:p>
            <a:pPr marL="344488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Tommelfingerregel for </a:t>
            </a:r>
            <a:r>
              <a:rPr lang="da-DK" sz="1800" dirty="0" smtClean="0">
                <a:solidFill>
                  <a:srgbClr val="FF0000"/>
                </a:solidFill>
                <a:sym typeface="Wingdings"/>
              </a:rPr>
              <a:t>likviditetsgraden</a:t>
            </a: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:</a:t>
            </a:r>
          </a:p>
          <a:p>
            <a:pPr marL="965200" lvl="2" indent="-342900">
              <a:buFont typeface="Arial"/>
              <a:buChar char="•"/>
            </a:pPr>
            <a:r>
              <a:rPr lang="da-DK" sz="1600" dirty="0" smtClean="0">
                <a:solidFill>
                  <a:schemeClr val="tx2"/>
                </a:solidFill>
                <a:sym typeface="Wingdings"/>
              </a:rPr>
              <a:t>Bør ligge over 100% og helst omkring 150%</a:t>
            </a:r>
          </a:p>
          <a:p>
            <a:pPr marL="344488" indent="-342900">
              <a:buFont typeface="Arial"/>
              <a:buChar char="•"/>
            </a:pPr>
            <a:endParaRPr lang="da-DK" sz="1800" dirty="0" smtClean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Ikke nok likviditet i virksomheden?  Betalingsstandsning  Mulig konkurs</a:t>
            </a:r>
          </a:p>
          <a:p>
            <a:pPr marL="965200" lvl="2" indent="-342900">
              <a:buFont typeface="Arial"/>
              <a:buChar char="•"/>
            </a:pPr>
            <a:r>
              <a:rPr lang="da-DK" sz="1600" dirty="0" smtClean="0">
                <a:solidFill>
                  <a:schemeClr val="tx2"/>
                </a:solidFill>
                <a:sym typeface="Wingdings"/>
              </a:rPr>
              <a:t>Likviditet: indbetalinger og udbetalinger </a:t>
            </a:r>
          </a:p>
          <a:p>
            <a:pPr marL="344488" indent="-342900">
              <a:buFont typeface="Arial"/>
              <a:buChar char="•"/>
            </a:pPr>
            <a:endParaRPr lang="da-DK" sz="1800" dirty="0" smtClean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Likviditetsproblemer  Kortsigtet overlevelse kan være problematisk?</a:t>
            </a:r>
            <a:endParaRPr lang="da-DK" sz="1800" dirty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endParaRPr lang="da-DK" sz="1800" dirty="0" smtClean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r>
              <a:rPr lang="da-DK" sz="1800" b="1" dirty="0" smtClean="0">
                <a:solidFill>
                  <a:schemeClr val="tx2"/>
                </a:solidFill>
                <a:sym typeface="Wingdings"/>
              </a:rPr>
              <a:t>Likviditetshensyn</a:t>
            </a: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  Virksomheden bør have en så høj likviditet som muligt, under hensyn til forrentning. </a:t>
            </a:r>
            <a:r>
              <a:rPr lang="da-DK" sz="1800" dirty="0" smtClean="0">
                <a:solidFill>
                  <a:srgbClr val="FF0000"/>
                </a:solidFill>
                <a:sym typeface="Wingdings"/>
              </a:rPr>
              <a:t>Hvorfor?</a:t>
            </a:r>
            <a:endParaRPr lang="da-DK" sz="1800" dirty="0">
              <a:solidFill>
                <a:srgbClr val="FF0000"/>
              </a:solidFill>
              <a:sym typeface="Wingdings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7" name="Billed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630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Analyse af soliditet og </a:t>
            </a:r>
            <a:r>
              <a:rPr lang="da-DK" dirty="0">
                <a:solidFill>
                  <a:srgbClr val="FFC000"/>
                </a:solidFill>
              </a:rPr>
              <a:t>likviditet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15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304800" y="1066800"/>
            <a:ext cx="7848600" cy="5029200"/>
          </a:xfrm>
        </p:spPr>
        <p:txBody>
          <a:bodyPr>
            <a:normAutofit/>
          </a:bodyPr>
          <a:lstStyle/>
          <a:p>
            <a:pPr marL="344488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Toms Gruppen:</a:t>
            </a:r>
            <a:endParaRPr lang="da-DK" sz="1800" dirty="0">
              <a:solidFill>
                <a:schemeClr val="tx2"/>
              </a:solidFill>
              <a:sym typeface="Wingdings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7" name="Billed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  <p:pic>
        <p:nvPicPr>
          <p:cNvPr id="4" name="Billed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900" y="1417638"/>
            <a:ext cx="5334000" cy="4949472"/>
          </a:xfrm>
          <a:prstGeom prst="rect">
            <a:avLst/>
          </a:prstGeom>
        </p:spPr>
      </p:pic>
      <p:pic>
        <p:nvPicPr>
          <p:cNvPr id="9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05300" y="2819400"/>
            <a:ext cx="3733800" cy="474635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0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05300" y="4695797"/>
            <a:ext cx="3733800" cy="474635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5" name="Ellipse 4"/>
          <p:cNvSpPr/>
          <p:nvPr/>
        </p:nvSpPr>
        <p:spPr>
          <a:xfrm>
            <a:off x="5105400" y="5943600"/>
            <a:ext cx="1143000" cy="5649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2" name="Ellipse 11"/>
          <p:cNvSpPr/>
          <p:nvPr/>
        </p:nvSpPr>
        <p:spPr>
          <a:xfrm>
            <a:off x="5087007" y="2314293"/>
            <a:ext cx="1143000" cy="5649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37724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Andre nøgletal</a:t>
            </a:r>
            <a:endParaRPr lang="da-DK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16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219200"/>
            <a:ext cx="7848600" cy="5181600"/>
          </a:xfrm>
        </p:spPr>
        <p:txBody>
          <a:bodyPr>
            <a:normAutofit/>
          </a:bodyPr>
          <a:lstStyle/>
          <a:p>
            <a:pPr marL="344488" indent="-342900">
              <a:buFont typeface="Arial"/>
              <a:buChar char="•"/>
            </a:pPr>
            <a:r>
              <a:rPr lang="da-DK" sz="2000" b="1" dirty="0" smtClean="0">
                <a:solidFill>
                  <a:srgbClr val="FF0000"/>
                </a:solidFill>
              </a:rPr>
              <a:t>ROIC: Return on </a:t>
            </a:r>
            <a:r>
              <a:rPr lang="da-DK" sz="2000" b="1" dirty="0" err="1" smtClean="0">
                <a:solidFill>
                  <a:srgbClr val="FF0000"/>
                </a:solidFill>
              </a:rPr>
              <a:t>Invested</a:t>
            </a:r>
            <a:r>
              <a:rPr lang="da-DK" sz="2000" b="1" dirty="0" smtClean="0">
                <a:solidFill>
                  <a:srgbClr val="FF0000"/>
                </a:solidFill>
              </a:rPr>
              <a:t> Capital</a:t>
            </a:r>
          </a:p>
          <a:p>
            <a:pPr marL="344488" indent="-342900">
              <a:buFont typeface="Arial"/>
              <a:buChar char="•"/>
            </a:pPr>
            <a:endParaRPr lang="da-DK" sz="2000" dirty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700" y="1680732"/>
            <a:ext cx="6705600" cy="185474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t="28281"/>
          <a:stretch/>
        </p:blipFill>
        <p:spPr>
          <a:xfrm>
            <a:off x="1168400" y="3778110"/>
            <a:ext cx="6426200" cy="2369542"/>
          </a:xfrm>
          <a:prstGeom prst="rect">
            <a:avLst/>
          </a:prstGeom>
        </p:spPr>
      </p:pic>
      <p:pic>
        <p:nvPicPr>
          <p:cNvPr id="9" name="Billed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55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Andre nøgletal</a:t>
            </a:r>
            <a:endParaRPr lang="da-DK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17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219200"/>
            <a:ext cx="7848600" cy="5181600"/>
          </a:xfrm>
        </p:spPr>
        <p:txBody>
          <a:bodyPr>
            <a:normAutofit/>
          </a:bodyPr>
          <a:lstStyle/>
          <a:p>
            <a:pPr marL="344488" indent="-342900">
              <a:buFont typeface="Arial"/>
              <a:buChar char="•"/>
            </a:pPr>
            <a:r>
              <a:rPr lang="da-DK" sz="1800" b="1" dirty="0" smtClean="0">
                <a:solidFill>
                  <a:srgbClr val="FF0000"/>
                </a:solidFill>
              </a:rPr>
              <a:t>EBIT-margin: </a:t>
            </a:r>
            <a:r>
              <a:rPr lang="da-DK" sz="1800" b="1" dirty="0" err="1" smtClean="0">
                <a:solidFill>
                  <a:srgbClr val="FF0000"/>
                </a:solidFill>
              </a:rPr>
              <a:t>Earnings</a:t>
            </a:r>
            <a:r>
              <a:rPr lang="da-DK" sz="1800" b="1" dirty="0" smtClean="0">
                <a:solidFill>
                  <a:srgbClr val="FF0000"/>
                </a:solidFill>
              </a:rPr>
              <a:t> </a:t>
            </a:r>
            <a:r>
              <a:rPr lang="da-DK" sz="1800" b="1" dirty="0" err="1" smtClean="0">
                <a:solidFill>
                  <a:srgbClr val="FF0000"/>
                </a:solidFill>
              </a:rPr>
              <a:t>Before</a:t>
            </a:r>
            <a:r>
              <a:rPr lang="da-DK" sz="1800" b="1" dirty="0" smtClean="0">
                <a:solidFill>
                  <a:srgbClr val="FF0000"/>
                </a:solidFill>
              </a:rPr>
              <a:t> </a:t>
            </a:r>
            <a:r>
              <a:rPr lang="da-DK" sz="1800" b="1" dirty="0" err="1" smtClean="0">
                <a:solidFill>
                  <a:srgbClr val="FF0000"/>
                </a:solidFill>
              </a:rPr>
              <a:t>Interest</a:t>
            </a:r>
            <a:r>
              <a:rPr lang="da-DK" sz="1800" b="1" dirty="0" smtClean="0">
                <a:solidFill>
                  <a:srgbClr val="FF0000"/>
                </a:solidFill>
              </a:rPr>
              <a:t> and </a:t>
            </a:r>
            <a:r>
              <a:rPr lang="da-DK" sz="1800" b="1" dirty="0" err="1" smtClean="0">
                <a:solidFill>
                  <a:srgbClr val="FF0000"/>
                </a:solidFill>
              </a:rPr>
              <a:t>Tax</a:t>
            </a:r>
            <a:endParaRPr lang="da-DK" sz="1800" b="1" dirty="0" smtClean="0">
              <a:solidFill>
                <a:srgbClr val="FF0000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549" y="1646800"/>
            <a:ext cx="6476494" cy="1752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9549" y="3510211"/>
            <a:ext cx="6542902" cy="2848768"/>
          </a:xfrm>
          <a:prstGeom prst="rect">
            <a:avLst/>
          </a:prstGeom>
        </p:spPr>
      </p:pic>
      <p:pic>
        <p:nvPicPr>
          <p:cNvPr id="9" name="Billed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83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Opsamling </a:t>
            </a:r>
            <a:endParaRPr lang="da-DK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18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066800"/>
            <a:ext cx="7848600" cy="5181600"/>
          </a:xfrm>
        </p:spPr>
        <p:txBody>
          <a:bodyPr>
            <a:normAutofit/>
          </a:bodyPr>
          <a:lstStyle/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</a:rPr>
              <a:t>Hvad har vi gennemgået?</a:t>
            </a:r>
          </a:p>
          <a:p>
            <a:pPr marL="628650" lvl="1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</a:rPr>
              <a:t>Jer… </a:t>
            </a:r>
            <a:r>
              <a:rPr lang="da-DK" sz="2000" dirty="0" smtClean="0">
                <a:solidFill>
                  <a:schemeClr val="tx2"/>
                </a:solidFill>
                <a:sym typeface="Wingdings" panose="05000000000000000000" pitchFamily="2" charset="2"/>
              </a:rPr>
              <a:t></a:t>
            </a:r>
            <a:endParaRPr lang="da-DK" sz="20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7" name="Billed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  <p:pic>
        <p:nvPicPr>
          <p:cNvPr id="4" name="Billed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963" y="1501941"/>
            <a:ext cx="4762500" cy="3248025"/>
          </a:xfrm>
          <a:prstGeom prst="rect">
            <a:avLst/>
          </a:prstGeom>
        </p:spPr>
      </p:pic>
      <p:pic>
        <p:nvPicPr>
          <p:cNvPr id="10" name="Billed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3153602"/>
            <a:ext cx="4876800" cy="3240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827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Næste gang</a:t>
            </a:r>
            <a:r>
              <a:rPr lang="is-IS" dirty="0" smtClean="0"/>
              <a:t>…</a:t>
            </a:r>
            <a:endParaRPr lang="da-DK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19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219200"/>
            <a:ext cx="7620000" cy="5181600"/>
          </a:xfrm>
        </p:spPr>
        <p:txBody>
          <a:bodyPr>
            <a:normAutofit/>
          </a:bodyPr>
          <a:lstStyle/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  <a:sym typeface="Wingdings"/>
              </a:rPr>
              <a:t>Læs </a:t>
            </a:r>
            <a:r>
              <a:rPr lang="da-DK" sz="2000" i="1" dirty="0" smtClean="0">
                <a:solidFill>
                  <a:schemeClr val="tx2"/>
                </a:solidFill>
                <a:sym typeface="Wingdings"/>
              </a:rPr>
              <a:t>Noter</a:t>
            </a:r>
            <a:r>
              <a:rPr lang="da-DK" sz="2000" dirty="0" smtClean="0">
                <a:solidFill>
                  <a:schemeClr val="tx2"/>
                </a:solidFill>
                <a:sym typeface="Wingdings"/>
              </a:rPr>
              <a:t> (se </a:t>
            </a:r>
            <a:r>
              <a:rPr lang="da-DK" sz="2000" dirty="0" err="1" smtClean="0">
                <a:solidFill>
                  <a:schemeClr val="tx2"/>
                </a:solidFill>
                <a:sym typeface="Wingdings"/>
              </a:rPr>
              <a:t>Lectio</a:t>
            </a:r>
            <a:r>
              <a:rPr lang="da-DK" sz="2000" dirty="0" smtClean="0">
                <a:solidFill>
                  <a:schemeClr val="tx2"/>
                </a:solidFill>
                <a:sym typeface="Wingdings"/>
              </a:rPr>
              <a:t>)</a:t>
            </a:r>
          </a:p>
          <a:p>
            <a:pPr marL="965200" lvl="2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Disse er mere dybdegående ift. nøgletallene </a:t>
            </a:r>
            <a:r>
              <a:rPr lang="da-DK" sz="1800" dirty="0" smtClean="0">
                <a:solidFill>
                  <a:schemeClr val="tx2"/>
                </a:solidFill>
                <a:sym typeface="Wingdings" panose="05000000000000000000" pitchFamily="2" charset="2"/>
              </a:rPr>
              <a:t></a:t>
            </a:r>
            <a:endParaRPr lang="da-DK" sz="1800" dirty="0" smtClean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  <a:sym typeface="Wingdings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7" name="Billed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  <p:pic>
        <p:nvPicPr>
          <p:cNvPr id="3" name="Billed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6564" y="2108201"/>
            <a:ext cx="3641271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915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Plan for i dag</a:t>
            </a:r>
            <a:r>
              <a:rPr lang="is-IS" dirty="0" smtClean="0"/>
              <a:t>…</a:t>
            </a:r>
            <a:endParaRPr lang="da-DK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2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066800"/>
            <a:ext cx="7620000" cy="5334000"/>
          </a:xfrm>
        </p:spPr>
        <p:txBody>
          <a:bodyPr/>
          <a:lstStyle/>
          <a:p>
            <a:pPr marL="344488" indent="-342900">
              <a:buFont typeface="Arial"/>
              <a:buChar char="•"/>
            </a:pPr>
            <a:endParaRPr lang="da-DK" dirty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  <a:sym typeface="Wingdings"/>
              </a:rPr>
              <a:t>Opsummering fra forrige lektion (Jer </a:t>
            </a:r>
            <a:r>
              <a:rPr lang="da-DK" sz="2000" dirty="0" smtClean="0">
                <a:solidFill>
                  <a:schemeClr val="tx2"/>
                </a:solidFill>
                <a:sym typeface="Wingdings" panose="05000000000000000000" pitchFamily="2" charset="2"/>
              </a:rPr>
              <a:t>)</a:t>
            </a:r>
            <a:endParaRPr lang="da-DK" sz="2000" dirty="0" smtClean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  <a:sym typeface="Wingdings"/>
              </a:rPr>
              <a:t>Kapitel </a:t>
            </a:r>
            <a:r>
              <a:rPr lang="da-DK" sz="2000" dirty="0">
                <a:solidFill>
                  <a:schemeClr val="tx2"/>
                </a:solidFill>
                <a:sym typeface="Wingdings"/>
              </a:rPr>
              <a:t>16: Andre analyser</a:t>
            </a:r>
          </a:p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</a:rPr>
              <a:t>Opgaveløsning</a:t>
            </a:r>
            <a:endParaRPr lang="da-DK" sz="2000" dirty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dirty="0" smtClean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endParaRPr lang="da-DK" dirty="0">
              <a:solidFill>
                <a:schemeClr val="tx2"/>
              </a:solidFill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7" name="Billed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  <p:pic>
        <p:nvPicPr>
          <p:cNvPr id="3" name="Billed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2797540"/>
            <a:ext cx="6248400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962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Analyse af indtjeningsevnen</a:t>
            </a:r>
            <a:endParaRPr lang="da-DK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3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219200"/>
            <a:ext cx="7620000" cy="5181600"/>
          </a:xfrm>
        </p:spPr>
        <p:txBody>
          <a:bodyPr>
            <a:normAutofit/>
          </a:bodyPr>
          <a:lstStyle/>
          <a:p>
            <a:pPr marL="344488" indent="-342900">
              <a:buFont typeface="Arial"/>
              <a:buChar char="•"/>
            </a:pPr>
            <a:r>
              <a:rPr lang="da-DK" sz="1800" b="1" dirty="0" smtClean="0">
                <a:solidFill>
                  <a:srgbClr val="FF0000"/>
                </a:solidFill>
                <a:sym typeface="Wingdings"/>
              </a:rPr>
              <a:t>Indtjeningsevne</a:t>
            </a: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: ”</a:t>
            </a:r>
            <a:r>
              <a:rPr lang="da-DK" sz="1800" i="1" dirty="0" smtClean="0">
                <a:solidFill>
                  <a:schemeClr val="tx2"/>
                </a:solidFill>
                <a:sym typeface="Wingdings"/>
              </a:rPr>
              <a:t>virksomhedens evne til at indtjene overskud på grundlag af den opnåede omsætning”</a:t>
            </a:r>
          </a:p>
          <a:p>
            <a:pPr marL="344488" indent="-342900">
              <a:buFont typeface="Arial"/>
              <a:buChar char="•"/>
            </a:pPr>
            <a:endParaRPr lang="da-DK" sz="1800" i="1" dirty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Analyse af </a:t>
            </a:r>
            <a:r>
              <a:rPr lang="da-DK" sz="1800" dirty="0" smtClean="0">
                <a:solidFill>
                  <a:srgbClr val="FF0000"/>
                </a:solidFill>
                <a:sym typeface="Wingdings"/>
              </a:rPr>
              <a:t>indtjeningsevnen</a:t>
            </a: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 omhandler en analyse af </a:t>
            </a:r>
          </a:p>
          <a:p>
            <a:pPr marL="965200" lvl="2" indent="-342900">
              <a:buFont typeface="Arial"/>
              <a:buChar char="•"/>
            </a:pPr>
            <a:r>
              <a:rPr lang="da-DK" sz="1600" dirty="0" smtClean="0">
                <a:solidFill>
                  <a:schemeClr val="tx2"/>
                </a:solidFill>
                <a:sym typeface="Wingdings"/>
              </a:rPr>
              <a:t>Forholdet mellem virksomhedens indtægter og omkostninger</a:t>
            </a:r>
          </a:p>
          <a:p>
            <a:pPr marL="965200" lvl="2" indent="-342900">
              <a:buFont typeface="Arial"/>
              <a:buChar char="•"/>
            </a:pPr>
            <a:r>
              <a:rPr lang="da-DK" sz="1600" dirty="0" smtClean="0">
                <a:solidFill>
                  <a:schemeClr val="tx2"/>
                </a:solidFill>
                <a:sym typeface="Wingdings"/>
              </a:rPr>
              <a:t>Vi ser altså på resultatopgørelsen (indeholder bl.a. indtægter, omkostninger…)</a:t>
            </a:r>
            <a:endParaRPr lang="da-DK" sz="1600" dirty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endParaRPr lang="da-DK" sz="1800" dirty="0" smtClean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Som vi tidligere har set, så kan </a:t>
            </a:r>
            <a:r>
              <a:rPr lang="da-DK" sz="1800" b="1" dirty="0" smtClean="0">
                <a:solidFill>
                  <a:schemeClr val="tx2"/>
                </a:solidFill>
                <a:sym typeface="Wingdings"/>
              </a:rPr>
              <a:t>Omkostninger</a:t>
            </a: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 opdeles i:</a:t>
            </a:r>
          </a:p>
          <a:p>
            <a:pPr marL="965200" lvl="2" indent="-342900">
              <a:buFont typeface="Arial"/>
              <a:buChar char="•"/>
            </a:pPr>
            <a:r>
              <a:rPr lang="da-DK" sz="1600" dirty="0" smtClean="0">
                <a:solidFill>
                  <a:srgbClr val="FF0000"/>
                </a:solidFill>
                <a:sym typeface="Wingdings"/>
              </a:rPr>
              <a:t>Variable</a:t>
            </a:r>
            <a:r>
              <a:rPr lang="da-DK" sz="1600" dirty="0" smtClean="0">
                <a:solidFill>
                  <a:schemeClr val="tx2"/>
                </a:solidFill>
                <a:sym typeface="Wingdings"/>
              </a:rPr>
              <a:t> – og </a:t>
            </a:r>
            <a:r>
              <a:rPr lang="da-DK" sz="1600" dirty="0" smtClean="0">
                <a:solidFill>
                  <a:srgbClr val="FF0000"/>
                </a:solidFill>
                <a:sym typeface="Wingdings"/>
              </a:rPr>
              <a:t>kapacitetsomkostninger</a:t>
            </a:r>
            <a:r>
              <a:rPr lang="da-DK" sz="1600" dirty="0" smtClean="0">
                <a:solidFill>
                  <a:schemeClr val="tx2"/>
                </a:solidFill>
                <a:sym typeface="Wingdings"/>
              </a:rPr>
              <a:t> = faste omkostninger (</a:t>
            </a:r>
            <a:r>
              <a:rPr lang="da-DK" sz="1600" i="1" dirty="0" smtClean="0">
                <a:solidFill>
                  <a:schemeClr val="tx2"/>
                </a:solidFill>
                <a:sym typeface="Wingdings"/>
              </a:rPr>
              <a:t>Kapitel 7</a:t>
            </a:r>
            <a:r>
              <a:rPr lang="da-DK" sz="1600" dirty="0" smtClean="0">
                <a:solidFill>
                  <a:schemeClr val="tx2"/>
                </a:solidFill>
                <a:sym typeface="Wingdings"/>
              </a:rPr>
              <a:t>)</a:t>
            </a:r>
          </a:p>
          <a:p>
            <a:pPr marL="965200" lvl="2" indent="-342900">
              <a:buFont typeface="Arial"/>
              <a:buChar char="•"/>
            </a:pPr>
            <a:r>
              <a:rPr lang="da-DK" sz="1600" dirty="0" smtClean="0">
                <a:solidFill>
                  <a:srgbClr val="FF0000"/>
                </a:solidFill>
                <a:sym typeface="Wingdings"/>
              </a:rPr>
              <a:t>Artsopdelt</a:t>
            </a:r>
            <a:r>
              <a:rPr lang="da-DK" sz="1600" dirty="0" smtClean="0">
                <a:solidFill>
                  <a:schemeClr val="tx2"/>
                </a:solidFill>
                <a:sym typeface="Wingdings"/>
              </a:rPr>
              <a:t> - (handels- og servicevirksomhed) og </a:t>
            </a:r>
            <a:r>
              <a:rPr lang="da-DK" sz="1600" dirty="0" smtClean="0">
                <a:solidFill>
                  <a:srgbClr val="FF0000"/>
                </a:solidFill>
                <a:sym typeface="Wingdings"/>
              </a:rPr>
              <a:t>funktionsopdelte omkostninger</a:t>
            </a:r>
            <a:r>
              <a:rPr lang="da-DK" sz="1600" dirty="0" smtClean="0">
                <a:solidFill>
                  <a:schemeClr val="tx2"/>
                </a:solidFill>
                <a:sym typeface="Wingdings"/>
              </a:rPr>
              <a:t> (produktionsvirksomhed) (</a:t>
            </a:r>
            <a:r>
              <a:rPr lang="da-DK" sz="1600" i="1" dirty="0" smtClean="0">
                <a:solidFill>
                  <a:schemeClr val="tx2"/>
                </a:solidFill>
                <a:sym typeface="Wingdings"/>
              </a:rPr>
              <a:t>Kapitel 11</a:t>
            </a:r>
            <a:r>
              <a:rPr lang="da-DK" sz="1600" dirty="0" smtClean="0">
                <a:solidFill>
                  <a:schemeClr val="tx2"/>
                </a:solidFill>
                <a:sym typeface="Wingdings"/>
              </a:rPr>
              <a:t>)</a:t>
            </a:r>
          </a:p>
          <a:p>
            <a:pPr marL="965200" lvl="2" indent="-342900">
              <a:buFont typeface="Arial"/>
              <a:buChar char="•"/>
            </a:pPr>
            <a:endParaRPr lang="da-DK" sz="1600" dirty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endParaRPr lang="da-DK" sz="1800" dirty="0" smtClean="0">
              <a:solidFill>
                <a:schemeClr val="tx2"/>
              </a:solidFill>
              <a:sym typeface="Wingdings"/>
            </a:endParaRPr>
          </a:p>
          <a:p>
            <a:pPr marL="965200" lvl="2" indent="-342900">
              <a:buFont typeface="Arial"/>
              <a:buChar char="•"/>
            </a:pPr>
            <a:endParaRPr lang="da-DK" sz="18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7" name="Billed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  <p:pic>
        <p:nvPicPr>
          <p:cNvPr id="3" name="Billed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3235" y="5118100"/>
            <a:ext cx="1924050" cy="128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817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Analyse af indtjeningsevnen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4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143000"/>
            <a:ext cx="7848600" cy="5257800"/>
          </a:xfrm>
        </p:spPr>
        <p:txBody>
          <a:bodyPr>
            <a:normAutofit/>
          </a:bodyPr>
          <a:lstStyle/>
          <a:p>
            <a:pPr marL="344488" indent="-342900">
              <a:buFont typeface="Arial"/>
              <a:buChar char="•"/>
            </a:pPr>
            <a:endParaRPr lang="da-DK" sz="18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</a:rPr>
              <a:t>Ved </a:t>
            </a:r>
            <a:r>
              <a:rPr lang="da-DK" sz="1800" b="1" dirty="0" smtClean="0">
                <a:solidFill>
                  <a:srgbClr val="FF0000"/>
                </a:solidFill>
              </a:rPr>
              <a:t>intern analyse </a:t>
            </a:r>
            <a:r>
              <a:rPr lang="da-DK" sz="1800" dirty="0" smtClean="0">
                <a:solidFill>
                  <a:schemeClr val="tx2"/>
                </a:solidFill>
              </a:rPr>
              <a:t>af indtjeningsevne, inddeling i:</a:t>
            </a:r>
          </a:p>
          <a:p>
            <a:pPr marL="965200" lvl="2" indent="-342900">
              <a:buFont typeface="Arial"/>
              <a:buChar char="•"/>
            </a:pPr>
            <a:r>
              <a:rPr lang="da-DK" sz="1600" dirty="0" smtClean="0">
                <a:solidFill>
                  <a:schemeClr val="tx2"/>
                </a:solidFill>
              </a:rPr>
              <a:t>Variable- og kapacitetsomkostninger (grundet adgang til data=</a:t>
            </a:r>
            <a:endParaRPr lang="da-DK" sz="1600" dirty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18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18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</a:rPr>
              <a:t>Ved </a:t>
            </a:r>
            <a:r>
              <a:rPr lang="da-DK" sz="1800" b="1" dirty="0" smtClean="0">
                <a:solidFill>
                  <a:srgbClr val="FF0000"/>
                </a:solidFill>
              </a:rPr>
              <a:t>ekstern analyse </a:t>
            </a:r>
            <a:r>
              <a:rPr lang="da-DK" sz="1800" dirty="0">
                <a:solidFill>
                  <a:schemeClr val="tx2"/>
                </a:solidFill>
              </a:rPr>
              <a:t>af indtjeningsevne, inddeling i:</a:t>
            </a:r>
          </a:p>
          <a:p>
            <a:pPr marL="965200" lvl="2" indent="-342900">
              <a:buFont typeface="Arial"/>
              <a:buChar char="•"/>
            </a:pPr>
            <a:r>
              <a:rPr lang="da-DK" sz="1600" dirty="0" smtClean="0">
                <a:solidFill>
                  <a:schemeClr val="tx2"/>
                </a:solidFill>
              </a:rPr>
              <a:t>Data til rådighed: årsrapporten </a:t>
            </a:r>
            <a:r>
              <a:rPr lang="da-DK" sz="1600" dirty="0" smtClean="0">
                <a:solidFill>
                  <a:schemeClr val="tx2"/>
                </a:solidFill>
                <a:sym typeface="Wingdings"/>
              </a:rPr>
              <a:t> Opdeling i variable- og kapacitetsomkostninger ikke muligt </a:t>
            </a:r>
          </a:p>
          <a:p>
            <a:pPr marL="965200" lvl="2" indent="-342900">
              <a:buFont typeface="Arial"/>
              <a:buChar char="•"/>
            </a:pPr>
            <a:r>
              <a:rPr lang="da-DK" sz="1600" dirty="0" smtClean="0">
                <a:solidFill>
                  <a:schemeClr val="tx2"/>
                </a:solidFill>
                <a:sym typeface="Wingdings"/>
              </a:rPr>
              <a:t>Altså må opdelingen af omkostninger i virksomhedens årsrapport anvendes</a:t>
            </a:r>
            <a:endParaRPr lang="da-DK" sz="16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18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</a:endParaRPr>
          </a:p>
          <a:p>
            <a:pPr lvl="2" indent="0">
              <a:buNone/>
            </a:pPr>
            <a:endParaRPr lang="da-DK" sz="1800" dirty="0">
              <a:solidFill>
                <a:schemeClr val="tx2"/>
              </a:solidFill>
            </a:endParaRPr>
          </a:p>
          <a:p>
            <a:pPr lvl="2" indent="0">
              <a:buNone/>
            </a:pPr>
            <a:endParaRPr lang="da-DK" sz="1800" dirty="0" smtClean="0">
              <a:solidFill>
                <a:schemeClr val="tx2"/>
              </a:solidFill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7" name="Billed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  <p:pic>
        <p:nvPicPr>
          <p:cNvPr id="3" name="Billed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7200" y="4309241"/>
            <a:ext cx="2540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951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Analyse af indtjeningsevnen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5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143000"/>
            <a:ext cx="7848600" cy="5257800"/>
          </a:xfrm>
        </p:spPr>
        <p:txBody>
          <a:bodyPr>
            <a:normAutofit/>
          </a:bodyPr>
          <a:lstStyle/>
          <a:p>
            <a:pPr marL="344488" indent="-342900">
              <a:buFont typeface="Arial"/>
              <a:buChar char="•"/>
            </a:pPr>
            <a:r>
              <a:rPr lang="da-DK" sz="1800" b="1" dirty="0" smtClean="0">
                <a:solidFill>
                  <a:srgbClr val="FF0000"/>
                </a:solidFill>
              </a:rPr>
              <a:t>Overskudsgraden</a:t>
            </a:r>
          </a:p>
          <a:p>
            <a:pPr marL="965200" lvl="2" indent="-342900">
              <a:buFont typeface="Arial"/>
              <a:buChar char="•"/>
            </a:pPr>
            <a:r>
              <a:rPr lang="da-DK" sz="1600" dirty="0" smtClean="0">
                <a:solidFill>
                  <a:schemeClr val="tx2"/>
                </a:solidFill>
              </a:rPr>
              <a:t>Er det primære nøgletal i en analyse af indtjeningsevnen</a:t>
            </a:r>
            <a:endParaRPr lang="da-DK" sz="1600" dirty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16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18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r>
              <a:rPr lang="da-DK" sz="1800" i="1" dirty="0" smtClean="0">
                <a:solidFill>
                  <a:schemeClr val="tx2"/>
                </a:solidFill>
              </a:rPr>
              <a:t>”Hvor stor en del af omsætningen der bliver tilbage i indtjening, når samtlige driftsomkostninger er dækket”</a:t>
            </a: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r>
              <a:rPr lang="da-DK" sz="1800" i="1" dirty="0" smtClean="0">
                <a:solidFill>
                  <a:srgbClr val="FF0000"/>
                </a:solidFill>
              </a:rPr>
              <a:t>Hver gange virksomheden omsætter for 100 kr., opnår den altså et resultat af den primære drift på 10 kr. Altså anvendes der 90 kr. på omkostninger</a:t>
            </a:r>
            <a:endParaRPr lang="da-DK" sz="1800" i="1" dirty="0">
              <a:solidFill>
                <a:srgbClr val="FF0000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</a:endParaRPr>
          </a:p>
          <a:p>
            <a:pPr lvl="2" indent="0">
              <a:buNone/>
            </a:pPr>
            <a:endParaRPr lang="da-DK" sz="1800" dirty="0">
              <a:solidFill>
                <a:schemeClr val="tx2"/>
              </a:solidFill>
            </a:endParaRPr>
          </a:p>
          <a:p>
            <a:pPr lvl="2" indent="0">
              <a:buNone/>
            </a:pPr>
            <a:endParaRPr lang="da-DK" sz="1800" dirty="0" smtClean="0">
              <a:solidFill>
                <a:schemeClr val="tx2"/>
              </a:solidFill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2057400"/>
            <a:ext cx="6794500" cy="76200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5400" y="3810000"/>
            <a:ext cx="6235700" cy="1882893"/>
          </a:xfrm>
          <a:prstGeom prst="rect">
            <a:avLst/>
          </a:prstGeom>
        </p:spPr>
      </p:pic>
      <p:pic>
        <p:nvPicPr>
          <p:cNvPr id="9" name="Billed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519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3600" dirty="0"/>
              <a:t>Analyse af indtjeningsevnen - Eksempel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6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304800" y="1066800"/>
            <a:ext cx="7848600" cy="5029200"/>
          </a:xfrm>
        </p:spPr>
        <p:txBody>
          <a:bodyPr>
            <a:normAutofit/>
          </a:bodyPr>
          <a:lstStyle/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  <a:sym typeface="Wingdings"/>
              </a:rPr>
              <a:t>Toms Gruppen – </a:t>
            </a:r>
            <a:r>
              <a:rPr lang="da-DK" sz="2000" dirty="0" smtClean="0">
                <a:solidFill>
                  <a:srgbClr val="FF0000"/>
                </a:solidFill>
                <a:sym typeface="Wingdings"/>
              </a:rPr>
              <a:t>Overskudsgraden</a:t>
            </a:r>
            <a:r>
              <a:rPr lang="da-DK" sz="2000" dirty="0" smtClean="0">
                <a:solidFill>
                  <a:schemeClr val="tx2"/>
                </a:solidFill>
                <a:sym typeface="Wingdings"/>
              </a:rPr>
              <a:t> </a:t>
            </a:r>
            <a:endParaRPr lang="da-DK" sz="2000" dirty="0">
              <a:solidFill>
                <a:schemeClr val="tx2"/>
              </a:solidFill>
              <a:sym typeface="Wingdings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9" name="Billed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  <p:pic>
        <p:nvPicPr>
          <p:cNvPr id="5" name="Billed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114" y="1408966"/>
            <a:ext cx="6096000" cy="4763357"/>
          </a:xfrm>
          <a:prstGeom prst="rect">
            <a:avLst/>
          </a:prstGeom>
        </p:spPr>
      </p:pic>
      <p:pic>
        <p:nvPicPr>
          <p:cNvPr id="13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14143" y="5627377"/>
            <a:ext cx="3773313" cy="439406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14143" y="4114800"/>
            <a:ext cx="3773313" cy="439406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5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14143" y="2503216"/>
            <a:ext cx="3773313" cy="439406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75617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3600" dirty="0" smtClean="0"/>
              <a:t>Indeks for omsætning og omkostninger</a:t>
            </a:r>
            <a:endParaRPr lang="da-DK" sz="36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7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219200"/>
            <a:ext cx="7848600" cy="5181600"/>
          </a:xfrm>
        </p:spPr>
        <p:txBody>
          <a:bodyPr>
            <a:normAutofit/>
          </a:bodyPr>
          <a:lstStyle/>
          <a:p>
            <a:pPr marL="344488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</a:rPr>
              <a:t>Forholdet mellem omsætning og omkostninger </a:t>
            </a: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 </a:t>
            </a:r>
            <a:r>
              <a:rPr lang="da-DK" sz="1800" b="1" dirty="0" smtClean="0">
                <a:solidFill>
                  <a:schemeClr val="tx2"/>
                </a:solidFill>
                <a:sym typeface="Wingdings"/>
              </a:rPr>
              <a:t>Indekstal</a:t>
            </a:r>
          </a:p>
          <a:p>
            <a:pPr marL="344488" indent="-342900">
              <a:buFont typeface="Arial"/>
              <a:buChar char="•"/>
            </a:pPr>
            <a:endParaRPr lang="da-DK" sz="1800" dirty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endParaRPr lang="da-DK" sz="18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4600" y="1864198"/>
            <a:ext cx="2832100" cy="68580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t="81481"/>
          <a:stretch/>
        </p:blipFill>
        <p:spPr>
          <a:xfrm>
            <a:off x="711200" y="2971800"/>
            <a:ext cx="7112000" cy="762000"/>
          </a:xfrm>
          <a:prstGeom prst="rect">
            <a:avLst/>
          </a:prstGeom>
        </p:spPr>
      </p:pic>
      <p:pic>
        <p:nvPicPr>
          <p:cNvPr id="9" name="Billed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98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3600" dirty="0"/>
              <a:t>Indeks for omsætning og omkostninger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8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219200"/>
            <a:ext cx="7848600" cy="5181600"/>
          </a:xfrm>
        </p:spPr>
        <p:txBody>
          <a:bodyPr>
            <a:normAutofit/>
          </a:bodyPr>
          <a:lstStyle/>
          <a:p>
            <a:pPr marL="344488" indent="-342900">
              <a:buFont typeface="Arial"/>
              <a:buChar char="•"/>
            </a:pPr>
            <a:endParaRPr lang="da-DK" sz="1800" dirty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7" name="Billed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  <p:pic>
        <p:nvPicPr>
          <p:cNvPr id="5" name="Billed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5162" y="1714255"/>
            <a:ext cx="6631676" cy="3240002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74950" y="5277150"/>
            <a:ext cx="2832100" cy="685800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2512686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3600" dirty="0"/>
              <a:t>Indeks for omsætning og omkostninger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9</a:t>
            </a:fld>
            <a:endParaRPr lang="en-US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7620000" cy="4800600"/>
          </a:xfrm>
        </p:spPr>
        <p:txBody>
          <a:bodyPr>
            <a:normAutofit/>
          </a:bodyPr>
          <a:lstStyle/>
          <a:p>
            <a:pPr marL="287338" indent="-285750">
              <a:buFont typeface="Arial"/>
              <a:buChar char="•"/>
            </a:pPr>
            <a:endParaRPr lang="da-DK" sz="1800" dirty="0" smtClean="0">
              <a:solidFill>
                <a:schemeClr val="tx2"/>
              </a:solidFill>
              <a:sym typeface="Wingdings"/>
            </a:endParaRPr>
          </a:p>
          <a:p>
            <a:pPr marL="571500" lvl="1" indent="-285750">
              <a:buFont typeface="Arial"/>
              <a:buChar char="•"/>
            </a:pPr>
            <a:endParaRPr lang="da-DK" sz="1800" dirty="0">
              <a:solidFill>
                <a:schemeClr val="tx2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7500" y="1074965"/>
            <a:ext cx="5359400" cy="3073400"/>
          </a:xfrm>
          <a:prstGeom prst="rect">
            <a:avLst/>
          </a:prstGeom>
        </p:spPr>
      </p:pic>
      <p:sp>
        <p:nvSpPr>
          <p:cNvPr id="13" name="Arc 12"/>
          <p:cNvSpPr/>
          <p:nvPr/>
        </p:nvSpPr>
        <p:spPr>
          <a:xfrm>
            <a:off x="4572000" y="2133600"/>
            <a:ext cx="533400" cy="457200"/>
          </a:xfrm>
          <a:prstGeom prst="arc">
            <a:avLst>
              <a:gd name="adj1" fmla="val 14999"/>
              <a:gd name="adj2" fmla="val 0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pic>
        <p:nvPicPr>
          <p:cNvPr id="11" name="Billed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  <p:sp>
        <p:nvSpPr>
          <p:cNvPr id="14" name="Arc 12"/>
          <p:cNvSpPr/>
          <p:nvPr/>
        </p:nvSpPr>
        <p:spPr>
          <a:xfrm>
            <a:off x="4537849" y="2556959"/>
            <a:ext cx="533400" cy="1253041"/>
          </a:xfrm>
          <a:prstGeom prst="arc">
            <a:avLst>
              <a:gd name="adj1" fmla="val 14999"/>
              <a:gd name="adj2" fmla="val 0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7" name="Rektangel 6"/>
          <p:cNvSpPr/>
          <p:nvPr/>
        </p:nvSpPr>
        <p:spPr>
          <a:xfrm>
            <a:off x="904741" y="4121135"/>
            <a:ext cx="6724918" cy="31393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588"/>
            <a:r>
              <a:rPr lang="da-DK" dirty="0" smtClean="0">
                <a:solidFill>
                  <a:schemeClr val="tx2"/>
                </a:solidFill>
              </a:rPr>
              <a:t>Produktionsomkostninger </a:t>
            </a:r>
            <a:r>
              <a:rPr lang="da-DK" dirty="0" smtClean="0">
                <a:solidFill>
                  <a:schemeClr val="tx2"/>
                </a:solidFill>
                <a:sym typeface="Symbol" panose="05050102010706020507" pitchFamily="18" charset="2"/>
              </a:rPr>
              <a:t> 27% mens omsætningen  26%</a:t>
            </a:r>
          </a:p>
          <a:p>
            <a:pPr marL="287338" indent="-285750">
              <a:buFont typeface="Wingdings" panose="05000000000000000000" pitchFamily="2" charset="2"/>
              <a:buChar char="à"/>
            </a:pPr>
            <a:r>
              <a:rPr lang="da-DK" dirty="0" smtClean="0">
                <a:solidFill>
                  <a:schemeClr val="tx2"/>
                </a:solidFill>
                <a:sym typeface="Wingdings" panose="05000000000000000000" pitchFamily="2" charset="2"/>
              </a:rPr>
              <a:t>Overskudsgraden </a:t>
            </a:r>
            <a:r>
              <a:rPr lang="da-DK" dirty="0" smtClean="0">
                <a:solidFill>
                  <a:schemeClr val="tx2"/>
                </a:solidFill>
                <a:sym typeface="Symbol" panose="05050102010706020507" pitchFamily="18" charset="2"/>
              </a:rPr>
              <a:t></a:t>
            </a:r>
          </a:p>
          <a:p>
            <a:pPr marL="1588"/>
            <a:endParaRPr lang="da-DK" dirty="0">
              <a:solidFill>
                <a:schemeClr val="tx2"/>
              </a:solidFill>
              <a:sym typeface="Symbol" panose="05050102010706020507" pitchFamily="18" charset="2"/>
            </a:endParaRPr>
          </a:p>
          <a:p>
            <a:pPr marL="1588"/>
            <a:r>
              <a:rPr lang="da-DK" dirty="0" smtClean="0">
                <a:solidFill>
                  <a:schemeClr val="tx2"/>
                </a:solidFill>
                <a:sym typeface="Symbol" panose="05050102010706020507" pitchFamily="18" charset="2"/>
              </a:rPr>
              <a:t>Salgs- og distributionsomkostninger  19% </a:t>
            </a:r>
            <a:r>
              <a:rPr lang="da-DK" dirty="0">
                <a:solidFill>
                  <a:schemeClr val="tx2"/>
                </a:solidFill>
                <a:sym typeface="Symbol" panose="05050102010706020507" pitchFamily="18" charset="2"/>
              </a:rPr>
              <a:t>mens omsætningen  26%</a:t>
            </a:r>
          </a:p>
          <a:p>
            <a:pPr marL="287338" indent="-285750">
              <a:buFont typeface="Wingdings" panose="05000000000000000000" pitchFamily="2" charset="2"/>
              <a:buChar char="à"/>
            </a:pPr>
            <a:r>
              <a:rPr lang="da-DK" dirty="0">
                <a:solidFill>
                  <a:schemeClr val="tx2"/>
                </a:solidFill>
                <a:sym typeface="Wingdings" panose="05000000000000000000" pitchFamily="2" charset="2"/>
              </a:rPr>
              <a:t>Overskudsgraden </a:t>
            </a:r>
            <a:r>
              <a:rPr lang="da-DK" dirty="0" smtClean="0">
                <a:solidFill>
                  <a:schemeClr val="tx2"/>
                </a:solidFill>
                <a:sym typeface="Symbol" panose="05050102010706020507" pitchFamily="18" charset="2"/>
              </a:rPr>
              <a:t></a:t>
            </a:r>
          </a:p>
          <a:p>
            <a:pPr marL="287338" indent="-285750">
              <a:buFont typeface="Wingdings" panose="05000000000000000000" pitchFamily="2" charset="2"/>
              <a:buChar char="à"/>
            </a:pPr>
            <a:endParaRPr lang="da-DK" dirty="0">
              <a:solidFill>
                <a:schemeClr val="tx2"/>
              </a:solidFill>
              <a:sym typeface="Symbol" panose="05050102010706020507" pitchFamily="18" charset="2"/>
            </a:endParaRPr>
          </a:p>
          <a:p>
            <a:pPr marL="1588"/>
            <a:r>
              <a:rPr lang="da-DK" dirty="0" smtClean="0">
                <a:solidFill>
                  <a:schemeClr val="tx2"/>
                </a:solidFill>
                <a:sym typeface="Symbol" panose="05050102010706020507" pitchFamily="18" charset="2"/>
              </a:rPr>
              <a:t>Administrationsomkostninger 76% </a:t>
            </a:r>
            <a:r>
              <a:rPr lang="da-DK" dirty="0">
                <a:solidFill>
                  <a:schemeClr val="tx2"/>
                </a:solidFill>
                <a:sym typeface="Symbol" panose="05050102010706020507" pitchFamily="18" charset="2"/>
              </a:rPr>
              <a:t>mens omsætningen  26%</a:t>
            </a:r>
          </a:p>
          <a:p>
            <a:pPr marL="287338" indent="-285750">
              <a:buFont typeface="Wingdings" panose="05000000000000000000" pitchFamily="2" charset="2"/>
              <a:buChar char="à"/>
            </a:pPr>
            <a:r>
              <a:rPr lang="da-DK" dirty="0">
                <a:solidFill>
                  <a:schemeClr val="tx2"/>
                </a:solidFill>
                <a:sym typeface="Wingdings" panose="05000000000000000000" pitchFamily="2" charset="2"/>
              </a:rPr>
              <a:t>Overskudsgraden </a:t>
            </a:r>
            <a:r>
              <a:rPr lang="da-DK" dirty="0">
                <a:solidFill>
                  <a:schemeClr val="tx2"/>
                </a:solidFill>
                <a:sym typeface="Symbol" panose="05050102010706020507" pitchFamily="18" charset="2"/>
              </a:rPr>
              <a:t></a:t>
            </a:r>
          </a:p>
          <a:p>
            <a:pPr marL="1588"/>
            <a:endParaRPr lang="da-DK" dirty="0">
              <a:solidFill>
                <a:schemeClr val="tx2"/>
              </a:solidFill>
              <a:sym typeface="Symbol" panose="05050102010706020507" pitchFamily="18" charset="2"/>
            </a:endParaRPr>
          </a:p>
          <a:p>
            <a:pPr marL="1588"/>
            <a:endParaRPr lang="da-DK" dirty="0">
              <a:solidFill>
                <a:schemeClr val="tx2"/>
              </a:solidFill>
              <a:sym typeface="Symbol" panose="05050102010706020507" pitchFamily="18" charset="2"/>
            </a:endParaRPr>
          </a:p>
          <a:p>
            <a:pPr marL="1588"/>
            <a:endParaRPr lang="da-DK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5857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t's All Too Much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It Is All Too Much by Peter Walsh.potx</Template>
  <TotalTime>8382126</TotalTime>
  <Words>813</Words>
  <Application>Microsoft Office PowerPoint</Application>
  <PresentationFormat>Skærmshow (4:3)</PresentationFormat>
  <Paragraphs>194</Paragraphs>
  <Slides>19</Slides>
  <Notes>19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5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19</vt:i4>
      </vt:variant>
    </vt:vector>
  </HeadingPairs>
  <TitlesOfParts>
    <vt:vector size="25" baseType="lpstr">
      <vt:lpstr>Arial</vt:lpstr>
      <vt:lpstr>Calibri</vt:lpstr>
      <vt:lpstr>Cambria</vt:lpstr>
      <vt:lpstr>Symbol</vt:lpstr>
      <vt:lpstr>Wingdings</vt:lpstr>
      <vt:lpstr>It's All Too Much</vt:lpstr>
      <vt:lpstr>Virksomhedsøkonomi (VØ)</vt:lpstr>
      <vt:lpstr>Plan for i dag…</vt:lpstr>
      <vt:lpstr>Analyse af indtjeningsevnen</vt:lpstr>
      <vt:lpstr>Analyse af indtjeningsevnen</vt:lpstr>
      <vt:lpstr>Analyse af indtjeningsevnen</vt:lpstr>
      <vt:lpstr>Analyse af indtjeningsevnen - Eksempel</vt:lpstr>
      <vt:lpstr>Indeks for omsætning og omkostninger</vt:lpstr>
      <vt:lpstr>Indeks for omsætning og omkostninger</vt:lpstr>
      <vt:lpstr>Indeks for omsætning og omkostninger</vt:lpstr>
      <vt:lpstr>Analyse af soliditet og likviditet</vt:lpstr>
      <vt:lpstr>Analyse af soliditet og likviditet</vt:lpstr>
      <vt:lpstr>Analyse af soliditet og likviditet</vt:lpstr>
      <vt:lpstr>Analyse af soliditet og likviditet</vt:lpstr>
      <vt:lpstr>Analyse af soliditet og likviditet</vt:lpstr>
      <vt:lpstr>Analyse af soliditet og likviditet</vt:lpstr>
      <vt:lpstr>Andre nøgletal</vt:lpstr>
      <vt:lpstr>Andre nøgletal</vt:lpstr>
      <vt:lpstr>Opsamling </vt:lpstr>
      <vt:lpstr>Næste gang…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It’s All Too Much</dc:title>
  <dc:subject/>
  <dc:creator/>
  <cp:keywords/>
  <dc:description/>
  <cp:lastModifiedBy>Peter Terkelsen</cp:lastModifiedBy>
  <cp:revision>427</cp:revision>
  <dcterms:created xsi:type="dcterms:W3CDTF">2010-05-18T20:31:16Z</dcterms:created>
  <dcterms:modified xsi:type="dcterms:W3CDTF">2017-03-30T20:12:15Z</dcterms:modified>
  <cp:category/>
</cp:coreProperties>
</file>