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handoutMasterIdLst>
    <p:handoutMasterId r:id="rId25"/>
  </p:handoutMasterIdLst>
  <p:sldIdLst>
    <p:sldId id="256" r:id="rId2"/>
    <p:sldId id="257" r:id="rId3"/>
    <p:sldId id="349" r:id="rId4"/>
    <p:sldId id="399" r:id="rId5"/>
    <p:sldId id="352" r:id="rId6"/>
    <p:sldId id="295" r:id="rId7"/>
    <p:sldId id="400" r:id="rId8"/>
    <p:sldId id="401" r:id="rId9"/>
    <p:sldId id="402" r:id="rId10"/>
    <p:sldId id="370" r:id="rId11"/>
    <p:sldId id="317" r:id="rId12"/>
    <p:sldId id="406" r:id="rId13"/>
    <p:sldId id="403" r:id="rId14"/>
    <p:sldId id="376" r:id="rId15"/>
    <p:sldId id="377" r:id="rId16"/>
    <p:sldId id="318" r:id="rId17"/>
    <p:sldId id="404" r:id="rId18"/>
    <p:sldId id="407" r:id="rId19"/>
    <p:sldId id="409" r:id="rId20"/>
    <p:sldId id="369" r:id="rId21"/>
    <p:sldId id="405" r:id="rId22"/>
    <p:sldId id="292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78" autoAdjust="0"/>
    <p:restoredTop sz="89195" autoAdjust="0"/>
  </p:normalViewPr>
  <p:slideViewPr>
    <p:cSldViewPr showGuides="1">
      <p:cViewPr varScale="1">
        <p:scale>
          <a:sx n="61" d="100"/>
          <a:sy n="61" d="100"/>
        </p:scale>
        <p:origin x="1444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00" d="100"/>
          <a:sy n="100" d="100"/>
        </p:scale>
        <p:origin x="-1747" y="-5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AC7AFE8-4EF0-4A23-A1DC-8C2A7FBC8387}" type="doc">
      <dgm:prSet loTypeId="urn:microsoft.com/office/officeart/2005/8/layout/pyramid1" loCatId="pyramid" qsTypeId="urn:microsoft.com/office/officeart/2005/8/quickstyle/simple1" qsCatId="simple" csTypeId="urn:microsoft.com/office/officeart/2005/8/colors/colorful2" csCatId="colorful" phldr="1"/>
      <dgm:spPr/>
    </dgm:pt>
    <dgm:pt modelId="{1C5F34BB-EB47-42DB-A0C9-0D25131A5F70}">
      <dgm:prSet phldrT="[Tekst]"/>
      <dgm:spPr/>
      <dgm:t>
        <a:bodyPr/>
        <a:lstStyle/>
        <a:p>
          <a:r>
            <a:rPr lang="da-DK" dirty="0" smtClean="0">
              <a:solidFill>
                <a:srgbClr val="00B0F0"/>
              </a:solidFill>
            </a:rPr>
            <a:t>Analysere</a:t>
          </a:r>
          <a:endParaRPr lang="da-DK" dirty="0">
            <a:solidFill>
              <a:srgbClr val="00B0F0"/>
            </a:solidFill>
          </a:endParaRPr>
        </a:p>
      </dgm:t>
    </dgm:pt>
    <dgm:pt modelId="{EF7C17CF-162A-446D-A221-92F60AA6DEFC}" type="parTrans" cxnId="{0D8AF71B-CB8D-4762-8152-4404C373C81F}">
      <dgm:prSet/>
      <dgm:spPr/>
      <dgm:t>
        <a:bodyPr/>
        <a:lstStyle/>
        <a:p>
          <a:endParaRPr lang="da-DK"/>
        </a:p>
      </dgm:t>
    </dgm:pt>
    <dgm:pt modelId="{AA4BD314-0E3D-4684-ACC3-577236390BE5}" type="sibTrans" cxnId="{0D8AF71B-CB8D-4762-8152-4404C373C81F}">
      <dgm:prSet/>
      <dgm:spPr/>
      <dgm:t>
        <a:bodyPr/>
        <a:lstStyle/>
        <a:p>
          <a:endParaRPr lang="da-DK"/>
        </a:p>
      </dgm:t>
    </dgm:pt>
    <dgm:pt modelId="{5E36FC0D-0263-49FC-BCC6-206533B819F6}">
      <dgm:prSet phldrT="[Tekst]"/>
      <dgm:spPr/>
      <dgm:t>
        <a:bodyPr/>
        <a:lstStyle/>
        <a:p>
          <a:r>
            <a:rPr lang="da-DK" dirty="0" smtClean="0">
              <a:solidFill>
                <a:srgbClr val="00B0F0"/>
              </a:solidFill>
            </a:rPr>
            <a:t>Vurdere</a:t>
          </a:r>
          <a:endParaRPr lang="da-DK" dirty="0">
            <a:solidFill>
              <a:srgbClr val="00B0F0"/>
            </a:solidFill>
          </a:endParaRPr>
        </a:p>
      </dgm:t>
    </dgm:pt>
    <dgm:pt modelId="{AB85081A-0F32-4208-9EEE-958E452C5619}" type="parTrans" cxnId="{B697BF8E-A756-4822-92B4-DEF8BF759848}">
      <dgm:prSet/>
      <dgm:spPr/>
      <dgm:t>
        <a:bodyPr/>
        <a:lstStyle/>
        <a:p>
          <a:endParaRPr lang="da-DK"/>
        </a:p>
      </dgm:t>
    </dgm:pt>
    <dgm:pt modelId="{E78DB7FC-F8DB-4485-9CE7-7D2C44A275F0}" type="sibTrans" cxnId="{B697BF8E-A756-4822-92B4-DEF8BF759848}">
      <dgm:prSet/>
      <dgm:spPr/>
      <dgm:t>
        <a:bodyPr/>
        <a:lstStyle/>
        <a:p>
          <a:endParaRPr lang="da-DK"/>
        </a:p>
      </dgm:t>
    </dgm:pt>
    <dgm:pt modelId="{DA9FEC00-518A-48E0-9C5D-702295A38EDC}">
      <dgm:prSet phldrT="[Tekst]"/>
      <dgm:spPr/>
      <dgm:t>
        <a:bodyPr/>
        <a:lstStyle/>
        <a:p>
          <a:r>
            <a:rPr lang="da-DK" dirty="0" smtClean="0">
              <a:solidFill>
                <a:srgbClr val="00B0F0"/>
              </a:solidFill>
            </a:rPr>
            <a:t>Redegøre</a:t>
          </a:r>
          <a:endParaRPr lang="da-DK" dirty="0">
            <a:solidFill>
              <a:srgbClr val="00B0F0"/>
            </a:solidFill>
          </a:endParaRPr>
        </a:p>
      </dgm:t>
    </dgm:pt>
    <dgm:pt modelId="{4F4F072E-07F0-4097-9ADD-ED989FDB80FC}" type="parTrans" cxnId="{1A291B8E-A35E-4185-811E-4B15BAD47673}">
      <dgm:prSet/>
      <dgm:spPr/>
      <dgm:t>
        <a:bodyPr/>
        <a:lstStyle/>
        <a:p>
          <a:endParaRPr lang="da-DK"/>
        </a:p>
      </dgm:t>
    </dgm:pt>
    <dgm:pt modelId="{AEB2B213-2C42-4B76-88E3-FBA4EECB8C12}" type="sibTrans" cxnId="{1A291B8E-A35E-4185-811E-4B15BAD47673}">
      <dgm:prSet/>
      <dgm:spPr/>
      <dgm:t>
        <a:bodyPr/>
        <a:lstStyle/>
        <a:p>
          <a:endParaRPr lang="da-DK"/>
        </a:p>
      </dgm:t>
    </dgm:pt>
    <dgm:pt modelId="{29884D44-4AF3-4E53-81BC-8E2E97541C7A}" type="pres">
      <dgm:prSet presAssocID="{AAC7AFE8-4EF0-4A23-A1DC-8C2A7FBC8387}" presName="Name0" presStyleCnt="0">
        <dgm:presLayoutVars>
          <dgm:dir/>
          <dgm:animLvl val="lvl"/>
          <dgm:resizeHandles val="exact"/>
        </dgm:presLayoutVars>
      </dgm:prSet>
      <dgm:spPr/>
    </dgm:pt>
    <dgm:pt modelId="{4CFDF33A-669B-4B15-A4BC-75C4B72AE52B}" type="pres">
      <dgm:prSet presAssocID="{1C5F34BB-EB47-42DB-A0C9-0D25131A5F70}" presName="Name8" presStyleCnt="0"/>
      <dgm:spPr/>
    </dgm:pt>
    <dgm:pt modelId="{A827AF65-2227-43B8-A4EF-D39CF680FE60}" type="pres">
      <dgm:prSet presAssocID="{1C5F34BB-EB47-42DB-A0C9-0D25131A5F70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14F6728E-1539-4894-BD6D-39845FEF9DD3}" type="pres">
      <dgm:prSet presAssocID="{1C5F34BB-EB47-42DB-A0C9-0D25131A5F70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85069A59-B853-417E-A556-14D3C0E5C1A5}" type="pres">
      <dgm:prSet presAssocID="{5E36FC0D-0263-49FC-BCC6-206533B819F6}" presName="Name8" presStyleCnt="0"/>
      <dgm:spPr/>
    </dgm:pt>
    <dgm:pt modelId="{0ED92E5A-4147-418F-85D8-29ECCD792377}" type="pres">
      <dgm:prSet presAssocID="{5E36FC0D-0263-49FC-BCC6-206533B819F6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8053FF46-2EE1-45B4-8DD6-293F081BD07E}" type="pres">
      <dgm:prSet presAssocID="{5E36FC0D-0263-49FC-BCC6-206533B819F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1E6047BC-68A1-4EE0-8886-A1742243BF2A}" type="pres">
      <dgm:prSet presAssocID="{DA9FEC00-518A-48E0-9C5D-702295A38EDC}" presName="Name8" presStyleCnt="0"/>
      <dgm:spPr/>
    </dgm:pt>
    <dgm:pt modelId="{3C20524D-F48C-4067-BC01-7C03554E150E}" type="pres">
      <dgm:prSet presAssocID="{DA9FEC00-518A-48E0-9C5D-702295A38EDC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da-DK"/>
        </a:p>
      </dgm:t>
    </dgm:pt>
    <dgm:pt modelId="{5B82A2CD-BF01-43D6-91E8-66266F3384B9}" type="pres">
      <dgm:prSet presAssocID="{DA9FEC00-518A-48E0-9C5D-702295A38ED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da-DK"/>
        </a:p>
      </dgm:t>
    </dgm:pt>
  </dgm:ptLst>
  <dgm:cxnLst>
    <dgm:cxn modelId="{1A291B8E-A35E-4185-811E-4B15BAD47673}" srcId="{AAC7AFE8-4EF0-4A23-A1DC-8C2A7FBC8387}" destId="{DA9FEC00-518A-48E0-9C5D-702295A38EDC}" srcOrd="2" destOrd="0" parTransId="{4F4F072E-07F0-4097-9ADD-ED989FDB80FC}" sibTransId="{AEB2B213-2C42-4B76-88E3-FBA4EECB8C12}"/>
    <dgm:cxn modelId="{14B2043B-0EFE-490A-98E4-A6BB6B51937E}" type="presOf" srcId="{1C5F34BB-EB47-42DB-A0C9-0D25131A5F70}" destId="{A827AF65-2227-43B8-A4EF-D39CF680FE60}" srcOrd="0" destOrd="0" presId="urn:microsoft.com/office/officeart/2005/8/layout/pyramid1"/>
    <dgm:cxn modelId="{3F34791A-CC1A-4465-8921-C4C9C878FEDF}" type="presOf" srcId="{5E36FC0D-0263-49FC-BCC6-206533B819F6}" destId="{8053FF46-2EE1-45B4-8DD6-293F081BD07E}" srcOrd="1" destOrd="0" presId="urn:microsoft.com/office/officeart/2005/8/layout/pyramid1"/>
    <dgm:cxn modelId="{0D8AF71B-CB8D-4762-8152-4404C373C81F}" srcId="{AAC7AFE8-4EF0-4A23-A1DC-8C2A7FBC8387}" destId="{1C5F34BB-EB47-42DB-A0C9-0D25131A5F70}" srcOrd="0" destOrd="0" parTransId="{EF7C17CF-162A-446D-A221-92F60AA6DEFC}" sibTransId="{AA4BD314-0E3D-4684-ACC3-577236390BE5}"/>
    <dgm:cxn modelId="{A85701F9-7B67-4A6C-9F52-F7E903B5E914}" type="presOf" srcId="{1C5F34BB-EB47-42DB-A0C9-0D25131A5F70}" destId="{14F6728E-1539-4894-BD6D-39845FEF9DD3}" srcOrd="1" destOrd="0" presId="urn:microsoft.com/office/officeart/2005/8/layout/pyramid1"/>
    <dgm:cxn modelId="{B697BF8E-A756-4822-92B4-DEF8BF759848}" srcId="{AAC7AFE8-4EF0-4A23-A1DC-8C2A7FBC8387}" destId="{5E36FC0D-0263-49FC-BCC6-206533B819F6}" srcOrd="1" destOrd="0" parTransId="{AB85081A-0F32-4208-9EEE-958E452C5619}" sibTransId="{E78DB7FC-F8DB-4485-9CE7-7D2C44A275F0}"/>
    <dgm:cxn modelId="{FAD20ADE-FE70-4C87-A64B-1F74EBE6D026}" type="presOf" srcId="{AAC7AFE8-4EF0-4A23-A1DC-8C2A7FBC8387}" destId="{29884D44-4AF3-4E53-81BC-8E2E97541C7A}" srcOrd="0" destOrd="0" presId="urn:microsoft.com/office/officeart/2005/8/layout/pyramid1"/>
    <dgm:cxn modelId="{997C6F52-2CA8-4649-A573-CB1F9083D9ED}" type="presOf" srcId="{5E36FC0D-0263-49FC-BCC6-206533B819F6}" destId="{0ED92E5A-4147-418F-85D8-29ECCD792377}" srcOrd="0" destOrd="0" presId="urn:microsoft.com/office/officeart/2005/8/layout/pyramid1"/>
    <dgm:cxn modelId="{63DEF558-BA47-45D8-B1A8-4EFF44D1E08D}" type="presOf" srcId="{DA9FEC00-518A-48E0-9C5D-702295A38EDC}" destId="{5B82A2CD-BF01-43D6-91E8-66266F3384B9}" srcOrd="1" destOrd="0" presId="urn:microsoft.com/office/officeart/2005/8/layout/pyramid1"/>
    <dgm:cxn modelId="{60089A5E-99B1-4B98-B61B-140C16B73D96}" type="presOf" srcId="{DA9FEC00-518A-48E0-9C5D-702295A38EDC}" destId="{3C20524D-F48C-4067-BC01-7C03554E150E}" srcOrd="0" destOrd="0" presId="urn:microsoft.com/office/officeart/2005/8/layout/pyramid1"/>
    <dgm:cxn modelId="{3FE7FE02-2D29-4DE9-941B-C8E070E5560B}" type="presParOf" srcId="{29884D44-4AF3-4E53-81BC-8E2E97541C7A}" destId="{4CFDF33A-669B-4B15-A4BC-75C4B72AE52B}" srcOrd="0" destOrd="0" presId="urn:microsoft.com/office/officeart/2005/8/layout/pyramid1"/>
    <dgm:cxn modelId="{5187A750-5966-489E-B800-C39B2BA92C32}" type="presParOf" srcId="{4CFDF33A-669B-4B15-A4BC-75C4B72AE52B}" destId="{A827AF65-2227-43B8-A4EF-D39CF680FE60}" srcOrd="0" destOrd="0" presId="urn:microsoft.com/office/officeart/2005/8/layout/pyramid1"/>
    <dgm:cxn modelId="{A41E305C-7437-4FE0-9ECB-52ADB39BE324}" type="presParOf" srcId="{4CFDF33A-669B-4B15-A4BC-75C4B72AE52B}" destId="{14F6728E-1539-4894-BD6D-39845FEF9DD3}" srcOrd="1" destOrd="0" presId="urn:microsoft.com/office/officeart/2005/8/layout/pyramid1"/>
    <dgm:cxn modelId="{E99D9C04-F08A-4AD7-BB1C-ACC865844B6F}" type="presParOf" srcId="{29884D44-4AF3-4E53-81BC-8E2E97541C7A}" destId="{85069A59-B853-417E-A556-14D3C0E5C1A5}" srcOrd="1" destOrd="0" presId="urn:microsoft.com/office/officeart/2005/8/layout/pyramid1"/>
    <dgm:cxn modelId="{6C0A11C8-B585-4C2E-9E05-E1AE6BD34B6A}" type="presParOf" srcId="{85069A59-B853-417E-A556-14D3C0E5C1A5}" destId="{0ED92E5A-4147-418F-85D8-29ECCD792377}" srcOrd="0" destOrd="0" presId="urn:microsoft.com/office/officeart/2005/8/layout/pyramid1"/>
    <dgm:cxn modelId="{E570D565-4EF4-4FBB-90A8-4E5D1CBEEA32}" type="presParOf" srcId="{85069A59-B853-417E-A556-14D3C0E5C1A5}" destId="{8053FF46-2EE1-45B4-8DD6-293F081BD07E}" srcOrd="1" destOrd="0" presId="urn:microsoft.com/office/officeart/2005/8/layout/pyramid1"/>
    <dgm:cxn modelId="{41ABDFB4-EFF6-4664-976E-9E82A283266E}" type="presParOf" srcId="{29884D44-4AF3-4E53-81BC-8E2E97541C7A}" destId="{1E6047BC-68A1-4EE0-8886-A1742243BF2A}" srcOrd="2" destOrd="0" presId="urn:microsoft.com/office/officeart/2005/8/layout/pyramid1"/>
    <dgm:cxn modelId="{65E13967-4809-4721-AE43-0750C572D209}" type="presParOf" srcId="{1E6047BC-68A1-4EE0-8886-A1742243BF2A}" destId="{3C20524D-F48C-4067-BC01-7C03554E150E}" srcOrd="0" destOrd="0" presId="urn:microsoft.com/office/officeart/2005/8/layout/pyramid1"/>
    <dgm:cxn modelId="{B0B3E5C5-A9D6-4CFB-AE57-DA9940892577}" type="presParOf" srcId="{1E6047BC-68A1-4EE0-8886-A1742243BF2A}" destId="{5B82A2CD-BF01-43D6-91E8-66266F3384B9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27AF65-2227-43B8-A4EF-D39CF680FE60}">
      <dsp:nvSpPr>
        <dsp:cNvPr id="0" name=""/>
        <dsp:cNvSpPr/>
      </dsp:nvSpPr>
      <dsp:spPr>
        <a:xfrm>
          <a:off x="801769" y="0"/>
          <a:ext cx="801769" cy="541866"/>
        </a:xfrm>
        <a:prstGeom prst="trapezoid">
          <a:avLst>
            <a:gd name="adj" fmla="val 73982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a-DK" sz="1500" kern="1200" dirty="0" smtClean="0">
              <a:solidFill>
                <a:srgbClr val="00B0F0"/>
              </a:solidFill>
            </a:rPr>
            <a:t>Analysere</a:t>
          </a:r>
          <a:endParaRPr lang="da-DK" sz="1500" kern="1200" dirty="0">
            <a:solidFill>
              <a:srgbClr val="00B0F0"/>
            </a:solidFill>
          </a:endParaRPr>
        </a:p>
      </dsp:txBody>
      <dsp:txXfrm>
        <a:off x="801769" y="0"/>
        <a:ext cx="801769" cy="541866"/>
      </dsp:txXfrm>
    </dsp:sp>
    <dsp:sp modelId="{0ED92E5A-4147-418F-85D8-29ECCD792377}">
      <dsp:nvSpPr>
        <dsp:cNvPr id="0" name=""/>
        <dsp:cNvSpPr/>
      </dsp:nvSpPr>
      <dsp:spPr>
        <a:xfrm>
          <a:off x="400884" y="541866"/>
          <a:ext cx="1603538" cy="541866"/>
        </a:xfrm>
        <a:prstGeom prst="trapezoid">
          <a:avLst>
            <a:gd name="adj" fmla="val 73982"/>
          </a:avLst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a-DK" sz="1500" kern="1200" dirty="0" smtClean="0">
              <a:solidFill>
                <a:srgbClr val="00B0F0"/>
              </a:solidFill>
            </a:rPr>
            <a:t>Vurdere</a:t>
          </a:r>
          <a:endParaRPr lang="da-DK" sz="1500" kern="1200" dirty="0">
            <a:solidFill>
              <a:srgbClr val="00B0F0"/>
            </a:solidFill>
          </a:endParaRPr>
        </a:p>
      </dsp:txBody>
      <dsp:txXfrm>
        <a:off x="681503" y="541866"/>
        <a:ext cx="1042300" cy="541866"/>
      </dsp:txXfrm>
    </dsp:sp>
    <dsp:sp modelId="{3C20524D-F48C-4067-BC01-7C03554E150E}">
      <dsp:nvSpPr>
        <dsp:cNvPr id="0" name=""/>
        <dsp:cNvSpPr/>
      </dsp:nvSpPr>
      <dsp:spPr>
        <a:xfrm>
          <a:off x="0" y="1083733"/>
          <a:ext cx="2405308" cy="541866"/>
        </a:xfrm>
        <a:prstGeom prst="trapezoid">
          <a:avLst>
            <a:gd name="adj" fmla="val 73982"/>
          </a:avLst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a-DK" sz="1500" kern="1200" dirty="0" smtClean="0">
              <a:solidFill>
                <a:srgbClr val="00B0F0"/>
              </a:solidFill>
            </a:rPr>
            <a:t>Redegøre</a:t>
          </a:r>
          <a:endParaRPr lang="da-DK" sz="1500" kern="1200" dirty="0">
            <a:solidFill>
              <a:srgbClr val="00B0F0"/>
            </a:solidFill>
          </a:endParaRPr>
        </a:p>
      </dsp:txBody>
      <dsp:txXfrm>
        <a:off x="420928" y="1083733"/>
        <a:ext cx="1563450" cy="5418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992707-66EB-374B-B0C6-7EC9CC303781}" type="datetime1">
              <a:rPr lang="da-DK" smtClean="0"/>
              <a:t>15-03-2017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325BF4-5141-4634-9CA1-905983B612C3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094108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AF8025-BE8C-334E-ADB1-7D14D86E7484}" type="datetime1">
              <a:rPr lang="da-DK" smtClean="0"/>
              <a:t>15-03-2017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6623E2-143C-47CF-ACFE-2D7CFB3760A0}" type="slidenum">
              <a:rPr lang="en-US" smtClean="0"/>
              <a:t>‹nr.›</a:t>
            </a:fld>
            <a:endParaRPr lang="en-US" dirty="0"/>
          </a:p>
        </p:txBody>
      </p:sp>
      <p:sp>
        <p:nvSpPr>
          <p:cNvPr id="8" name="Notes Placeholder 7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926709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indent="0" algn="l" defTabSz="914400" rtl="0" eaLnBrk="1" latinLnBrk="0" hangingPunct="1">
      <a:spcBef>
        <a:spcPts val="1200"/>
      </a:spcBef>
      <a:buFont typeface="Arial" pitchFamily="34" charset="0"/>
      <a:buNone/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628650" indent="-171450" algn="l" defTabSz="914400" rtl="0" eaLnBrk="1" latinLnBrk="0" hangingPunct="1">
      <a:buFont typeface="Arial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085850" indent="-171450" algn="l" defTabSz="914400" rtl="0" eaLnBrk="1" latinLnBrk="0" hangingPunct="1">
      <a:buFont typeface="Arial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543050" indent="-171450" algn="l" defTabSz="914400" rtl="0" eaLnBrk="1" latinLnBrk="0" hangingPunct="1">
      <a:buFont typeface="Arial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00250" indent="-171450" algn="l" defTabSz="914400" rtl="0" eaLnBrk="1" latinLnBrk="0" hangingPunct="1">
      <a:buFont typeface="Arial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96455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56053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32949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8376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623E2-143C-47CF-ACFE-2D7CFB3760A0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35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3677B-5436-F34D-8322-3BAA7A19BE53}" type="datetime1">
              <a:rPr lang="da-DK" smtClean="0"/>
              <a:t>15-03-2017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Peter Terkelsen – te@ni.gl - Virksomhedsøkonomi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‹nr.›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01C51-B5B1-344F-A009-E6B2ED02D0C6}" type="datetime1">
              <a:rPr lang="da-DK" smtClean="0"/>
              <a:t>15-03-2017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Peter Terkelsen – te@ni.gl - Virksomhedsøkonomi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‹nr.›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61292-40E6-3648-86FD-890A6FE6BAE3}" type="datetime1">
              <a:rPr lang="da-DK" smtClean="0"/>
              <a:t>15-03-2017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Peter Terkelsen – te@ni.gl - Virksomhedsøkonomi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‹nr.›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9883A-9875-324D-8863-67E254DE4274}" type="datetime1">
              <a:rPr lang="da-DK" smtClean="0"/>
              <a:t>15-03-2017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‹nr.›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Peter Terkelsen – te@ni.gl - Virksomhedsøkonomi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86868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1952"/>
            <a:ext cx="4038600" cy="4270248"/>
          </a:xfrm>
        </p:spPr>
        <p:txBody>
          <a:bodyPr anchor="ctr" anchorCtr="0">
            <a:normAutofit/>
          </a:bodyPr>
          <a:lstStyle>
            <a:lvl1pPr marL="114300" indent="0" algn="ctr">
              <a:buFontTx/>
              <a:buNone/>
              <a:defRPr sz="3400">
                <a:solidFill>
                  <a:schemeClr val="tx1"/>
                </a:solidFill>
              </a:defRPr>
            </a:lvl1pPr>
            <a:lvl2pPr marL="411480" indent="0">
              <a:buFontTx/>
              <a:buNone/>
              <a:defRPr sz="3600">
                <a:solidFill>
                  <a:schemeClr val="tx1"/>
                </a:solidFill>
              </a:defRPr>
            </a:lvl2pPr>
            <a:lvl3pPr marL="777240" indent="0">
              <a:buFontTx/>
              <a:buNone/>
              <a:defRPr sz="3600">
                <a:solidFill>
                  <a:schemeClr val="tx1"/>
                </a:solidFill>
              </a:defRPr>
            </a:lvl3pPr>
            <a:lvl4pPr marL="1051560" indent="0">
              <a:buFontTx/>
              <a:buNone/>
              <a:defRPr sz="3600">
                <a:solidFill>
                  <a:schemeClr val="tx1"/>
                </a:solidFill>
              </a:defRPr>
            </a:lvl4pPr>
            <a:lvl5pPr marL="1325880" indent="0">
              <a:buFontTx/>
              <a:buNone/>
              <a:defRPr sz="36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C49FD-F3DB-2148-969F-B585DC87F0D5}" type="datetime1">
              <a:rPr lang="da-DK" smtClean="0"/>
              <a:t>15-03-2017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Peter Terkelsen – te@ni.gl - Virksomhedsøkonomi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‹nr.›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57200" y="1143000"/>
            <a:ext cx="7620000" cy="381000"/>
          </a:xfrm>
        </p:spPr>
        <p:txBody>
          <a:bodyPr>
            <a:noAutofit/>
          </a:bodyPr>
          <a:lstStyle>
            <a:lvl1pPr marL="741363" indent="-1588">
              <a:spcBef>
                <a:spcPts val="0"/>
              </a:spcBef>
              <a:buFontTx/>
              <a:buNone/>
              <a:defRPr sz="2000" b="1">
                <a:solidFill>
                  <a:schemeClr val="tx2"/>
                </a:solidFill>
              </a:defRPr>
            </a:lvl1pPr>
            <a:lvl2pPr marL="411480" indent="0">
              <a:buFontTx/>
              <a:buNone/>
              <a:defRPr sz="2000" b="1"/>
            </a:lvl2pPr>
            <a:lvl3pPr marL="777240" indent="0">
              <a:buFontTx/>
              <a:buNone/>
              <a:defRPr sz="2000" b="1"/>
            </a:lvl3pPr>
            <a:lvl4pPr marL="1051560" indent="0">
              <a:buFontTx/>
              <a:buNone/>
              <a:defRPr sz="2000" b="1"/>
            </a:lvl4pPr>
            <a:lvl5pPr marL="1325880" indent="0">
              <a:buFontTx/>
              <a:buNone/>
              <a:defRPr sz="2000" b="1"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 rot="600000">
            <a:off x="4807311" y="2004284"/>
            <a:ext cx="3114715" cy="421314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038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7895E-6D32-5048-9F3F-AF07C5D85930}" type="datetime1">
              <a:rPr lang="da-DK" smtClean="0"/>
              <a:t>15-03-2017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Peter Terkelsen – te@ni.gl - Virksomhedsøkonomi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‹nr.›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C855F-4968-174F-8654-08911A189209}" type="datetime1">
              <a:rPr lang="da-DK" smtClean="0"/>
              <a:t>15-03-2017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Peter Terkelsen – te@ni.gl - Virksomhedsøkonomi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C8879-3193-554D-9478-F174A3FA5A4F}" type="datetime1">
              <a:rPr lang="da-DK" smtClean="0"/>
              <a:t>15-03-2017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Peter Terkelsen – te@ni.gl - Virksomhedsøkonomi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‹nr.›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43000"/>
            <a:ext cx="7543800" cy="990727"/>
          </a:xfrm>
        </p:spPr>
        <p:txBody>
          <a:bodyPr bIns="0"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61760" cy="762000"/>
          </a:xfrm>
        </p:spPr>
        <p:txBody>
          <a:bodyPr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</a:p>
          <a:p>
            <a:r>
              <a:rPr lang="en-US" dirty="0" smtClean="0"/>
              <a:t>Room for two lines of text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C6976-73BC-524C-A2D3-8253AAB11810}" type="datetime1">
              <a:rPr lang="da-DK" smtClean="0"/>
              <a:t>15-03-2017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Peter Terkelsen – te@ni.gl - Virksomhedsøkonomi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‹nr.›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685801" y="2133600"/>
            <a:ext cx="7543800" cy="990600"/>
          </a:xfrm>
        </p:spPr>
        <p:txBody>
          <a:bodyPr tIns="0">
            <a:noAutofit/>
          </a:bodyPr>
          <a:lstStyle>
            <a:lvl1pPr marL="0" indent="0" algn="l">
              <a:buNone/>
              <a:defRPr sz="3600" spc="-100" baseline="0">
                <a:solidFill>
                  <a:schemeClr val="tx2"/>
                </a:solidFill>
                <a:latin typeface="+mj-lt"/>
              </a:defRPr>
            </a:lvl1pPr>
            <a:lvl2pPr marL="411480" indent="0">
              <a:buNone/>
              <a:defRPr/>
            </a:lvl2pPr>
            <a:lvl3pPr marL="777240" indent="0">
              <a:buNone/>
              <a:defRPr/>
            </a:lvl3pPr>
            <a:lvl4pPr marL="1051560" indent="0">
              <a:buNone/>
              <a:defRPr/>
            </a:lvl4pPr>
            <a:lvl5pPr marL="132588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1371600" y="5715000"/>
            <a:ext cx="6477000" cy="7620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8E8D8C"/>
                </a:solidFill>
              </a:defRPr>
            </a:lvl1pPr>
            <a:lvl2pPr marL="411480" indent="0">
              <a:buNone/>
              <a:defRPr>
                <a:solidFill>
                  <a:srgbClr val="8E8D8C"/>
                </a:solidFill>
              </a:defRPr>
            </a:lvl2pPr>
            <a:lvl3pPr marL="777240" indent="0">
              <a:buNone/>
              <a:defRPr>
                <a:solidFill>
                  <a:srgbClr val="8E8D8C"/>
                </a:solidFill>
              </a:defRPr>
            </a:lvl3pPr>
            <a:lvl4pPr marL="1051560" indent="0">
              <a:buNone/>
              <a:defRPr>
                <a:solidFill>
                  <a:srgbClr val="8E8D8C"/>
                </a:solidFill>
              </a:defRPr>
            </a:lvl4pPr>
            <a:lvl5pPr marL="1325880" indent="0">
              <a:buNone/>
              <a:defRPr>
                <a:solidFill>
                  <a:srgbClr val="8E8D8C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0"/>
            <a:r>
              <a:rPr lang="en-US" dirty="0" smtClean="0"/>
              <a:t>Room for two lines of text</a:t>
            </a:r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3311525" y="4721225"/>
            <a:ext cx="2530475" cy="876300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algn="ctr">
              <a:defRPr lang="en-US" sz="1600" baseline="0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>
              <a:spcBef>
                <a:spcPts val="0"/>
              </a:spcBef>
            </a:pPr>
            <a:r>
              <a:rPr lang="en-US" dirty="0" smtClean="0"/>
              <a:t>Insert logo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9563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8300" y="1600200"/>
            <a:ext cx="5257800" cy="4800600"/>
          </a:xfrm>
        </p:spPr>
        <p:txBody>
          <a:bodyPr/>
          <a:lstStyle>
            <a:lvl1pPr algn="ctr">
              <a:lnSpc>
                <a:spcPct val="170000"/>
              </a:lnSpc>
              <a:spcBef>
                <a:spcPts val="1200"/>
              </a:spcBef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9B6AB-4D9B-544A-B01F-01DAC9BF5D24}" type="datetime1">
              <a:rPr lang="da-DK" smtClean="0"/>
              <a:t>15-03-2017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Peter Terkelsen – te@ni.gl - Virksomhedsøkonomi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9418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868680"/>
          </a:xfrm>
        </p:spPr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7620000" cy="44958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0EC66-F585-FC4B-BD78-F947F4926013}" type="datetime1">
              <a:rPr lang="da-DK" smtClean="0"/>
              <a:t>15-03-2017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Peter Terkelsen – te@ni.gl - Virksomhedsøkonomi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‹nr.›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57200" y="1143000"/>
            <a:ext cx="7620000" cy="381000"/>
          </a:xfrm>
        </p:spPr>
        <p:txBody>
          <a:bodyPr>
            <a:noAutofit/>
          </a:bodyPr>
          <a:lstStyle>
            <a:lvl1pPr marL="740664" indent="0">
              <a:spcBef>
                <a:spcPts val="0"/>
              </a:spcBef>
              <a:buFontTx/>
              <a:buNone/>
              <a:defRPr sz="2000" b="1">
                <a:solidFill>
                  <a:schemeClr val="tx2"/>
                </a:solidFill>
              </a:defRPr>
            </a:lvl1pPr>
            <a:lvl2pPr marL="411480" indent="0">
              <a:buFontTx/>
              <a:buNone/>
              <a:defRPr sz="2000" b="1">
                <a:solidFill>
                  <a:schemeClr val="tx2"/>
                </a:solidFill>
              </a:defRPr>
            </a:lvl2pPr>
            <a:lvl3pPr marL="777240" indent="0">
              <a:buFontTx/>
              <a:buNone/>
              <a:defRPr sz="2000" b="1">
                <a:solidFill>
                  <a:schemeClr val="tx2"/>
                </a:solidFill>
              </a:defRPr>
            </a:lvl3pPr>
            <a:lvl4pPr marL="1051560" indent="0">
              <a:buFontTx/>
              <a:buNone/>
              <a:defRPr sz="2000" b="1">
                <a:solidFill>
                  <a:schemeClr val="tx2"/>
                </a:solidFill>
              </a:defRPr>
            </a:lvl4pPr>
            <a:lvl5pPr marL="1325880" indent="0">
              <a:buFontTx/>
              <a:buNone/>
              <a:defRPr sz="20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3519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37A50-8FFF-A04B-B3AE-C178C9AAAD68}" type="datetime1">
              <a:rPr lang="da-DK" smtClean="0"/>
              <a:t>15-03-2017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Peter Terkelsen – te@ni.gl - Virksomhedsøkonomi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03595-4D5C-2F46-B17B-64DDEC687817}" type="datetime1">
              <a:rPr lang="da-DK" smtClean="0"/>
              <a:t>15-03-2017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Peter Terkelsen – te@ni.gl - Virksomhedsøkonomi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873FD-1E01-1141-8422-09A66C423928}" type="datetime1">
              <a:rPr lang="da-DK" smtClean="0"/>
              <a:t>15-03-2017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Peter Terkelsen – te@ni.gl - Virksomhedsøkonomi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C6FAF-CA4D-4742-A7D0-9D5881C4C16C}" type="datetime1">
              <a:rPr lang="da-DK" smtClean="0"/>
              <a:t>15-03-2017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Peter Terkelsen – te@ni.gl - Virksomhedsøkonomi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911E8957-5754-4C19-A51A-9C104D1A0E08}" type="slidenum">
              <a:rPr lang="en-US" smtClean="0"/>
              <a:t>‹nr.›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Peter Terkelsen – te@ni.gl - Virksomhedsøkonomi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76257494-ABD7-3D4B-924C-CE70EC90C687}" type="datetime1">
              <a:rPr lang="da-DK" smtClean="0"/>
              <a:t>15-03-2017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2" r:id="rId3"/>
    <p:sldLayoutId id="2147483676" r:id="rId4"/>
    <p:sldLayoutId id="2147483675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4" r:id="rId13"/>
    <p:sldLayoutId id="2147483670" r:id="rId14"/>
    <p:sldLayoutId id="2147483671" r:id="rId15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spcBef>
          <a:spcPct val="0"/>
        </a:spcBef>
        <a:buNone/>
        <a:defRPr sz="40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1588" indent="0" algn="l" defTabSz="914400" rtl="0" eaLnBrk="1" latinLnBrk="0" hangingPunct="1">
        <a:spcBef>
          <a:spcPts val="1200"/>
        </a:spcBef>
        <a:buClr>
          <a:schemeClr val="accent1"/>
        </a:buClr>
        <a:buFont typeface="Arial" pitchFamily="34" charset="0"/>
        <a:buNone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85750" indent="-182563" algn="l" defTabSz="914400" rtl="0" eaLnBrk="1" latinLnBrk="0" hangingPunct="1">
        <a:spcBef>
          <a:spcPts val="12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622300" indent="-182563" algn="l" defTabSz="914400" rtl="0" eaLnBrk="1" latinLnBrk="0" hangingPunct="1">
        <a:spcBef>
          <a:spcPts val="6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793750" indent="-182563" algn="l" defTabSz="914400" rtl="0" eaLnBrk="1" latinLnBrk="0" hangingPunct="1">
        <a:spcBef>
          <a:spcPts val="6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992188" indent="-182563" algn="l" defTabSz="914400" rtl="0" eaLnBrk="1" latinLnBrk="0" hangingPunct="1">
        <a:spcBef>
          <a:spcPts val="6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173163" indent="-182563" algn="l" defTabSz="914400" rtl="0" eaLnBrk="1" latinLnBrk="0" hangingPunct="1">
        <a:spcBef>
          <a:spcPts val="6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354138" indent="-182563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44638" indent="-182563" algn="l" defTabSz="914400" rtl="0" eaLnBrk="1" latinLnBrk="0" hangingPunct="1">
        <a:spcBef>
          <a:spcPts val="600"/>
        </a:spcBef>
        <a:buClr>
          <a:schemeClr val="accent2"/>
        </a:buClr>
        <a:buFont typeface="Arial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17675" indent="-182563" algn="l" defTabSz="914400" rtl="0" eaLnBrk="1" latinLnBrk="0" hangingPunct="1">
        <a:spcBef>
          <a:spcPts val="600"/>
        </a:spcBef>
        <a:buClr>
          <a:schemeClr val="accent3"/>
        </a:buClr>
        <a:buFont typeface="Arial" pitchFamily="34" charset="0"/>
        <a:buChar char="•"/>
        <a:tabLst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5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sz="3400" dirty="0" smtClean="0"/>
              <a:t>Virksomhedsøkonomi (VØ)</a:t>
            </a:r>
            <a:endParaRPr lang="da-DK" sz="3400" dirty="0"/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smtClean="0"/>
              <a:t>Peter Terkelsen</a:t>
            </a:r>
          </a:p>
          <a:p>
            <a:r>
              <a:rPr lang="da-DK" dirty="0" smtClean="0"/>
              <a:t>Underviser</a:t>
            </a:r>
            <a:endParaRPr lang="da-DK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a-DK" sz="3200" dirty="0" smtClean="0"/>
              <a:t>Del 3: Analyse af virksomhedsrapporter</a:t>
            </a:r>
          </a:p>
          <a:p>
            <a:r>
              <a:rPr lang="da-DK" sz="3200" dirty="0" smtClean="0"/>
              <a:t>Kapitel 14 – Økonomiske analyser</a:t>
            </a:r>
            <a:endParaRPr lang="da-DK" sz="3200" dirty="0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1</a:t>
            </a:fld>
            <a:endParaRPr lang="en-US" dirty="0"/>
          </a:p>
        </p:txBody>
      </p:sp>
      <p:pic>
        <p:nvPicPr>
          <p:cNvPr id="9" name="Billed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127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600" dirty="0" smtClean="0"/>
              <a:t>Produktivitet og effektivitet – eksempel </a:t>
            </a:r>
            <a:endParaRPr lang="da-DK" sz="36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10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143000"/>
            <a:ext cx="7848600" cy="5029200"/>
          </a:xfrm>
        </p:spPr>
        <p:txBody>
          <a:bodyPr>
            <a:normAutofit/>
          </a:bodyPr>
          <a:lstStyle/>
          <a:p>
            <a:pPr marL="344488" indent="-342900">
              <a:buFont typeface="Arial"/>
              <a:buChar char="•"/>
            </a:pPr>
            <a:r>
              <a:rPr lang="da-DK" sz="2000" i="1" dirty="0" smtClean="0">
                <a:solidFill>
                  <a:schemeClr val="tx2"/>
                </a:solidFill>
              </a:rPr>
              <a:t>Et teglværk</a:t>
            </a:r>
            <a:endParaRPr lang="da-DK" sz="2000" dirty="0" smtClean="0">
              <a:solidFill>
                <a:schemeClr val="tx2"/>
              </a:solidFill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1524000"/>
            <a:ext cx="6883400" cy="3810000"/>
          </a:xfrm>
          <a:prstGeom prst="rect">
            <a:avLst/>
          </a:prstGeom>
          <a:ln>
            <a:noFill/>
          </a:ln>
        </p:spPr>
      </p:pic>
      <p:pic>
        <p:nvPicPr>
          <p:cNvPr id="9" name="Billed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  <p:cxnSp>
        <p:nvCxnSpPr>
          <p:cNvPr id="10" name="Straight Connector 8"/>
          <p:cNvCxnSpPr/>
          <p:nvPr/>
        </p:nvCxnSpPr>
        <p:spPr>
          <a:xfrm>
            <a:off x="1066800" y="1752600"/>
            <a:ext cx="58674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8"/>
          <p:cNvCxnSpPr/>
          <p:nvPr/>
        </p:nvCxnSpPr>
        <p:spPr>
          <a:xfrm>
            <a:off x="2057400" y="2590800"/>
            <a:ext cx="6096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8"/>
          <p:cNvCxnSpPr/>
          <p:nvPr/>
        </p:nvCxnSpPr>
        <p:spPr>
          <a:xfrm>
            <a:off x="6892159" y="2590800"/>
            <a:ext cx="423041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kstfelt 17"/>
          <p:cNvSpPr txBox="1"/>
          <p:nvPr/>
        </p:nvSpPr>
        <p:spPr>
          <a:xfrm>
            <a:off x="2590800" y="3746212"/>
            <a:ext cx="7620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300" dirty="0">
                <a:solidFill>
                  <a:srgbClr val="FF0000"/>
                </a:solidFill>
              </a:rPr>
              <a:t>Output</a:t>
            </a:r>
          </a:p>
        </p:txBody>
      </p:sp>
      <p:sp>
        <p:nvSpPr>
          <p:cNvPr id="19" name="Tekstfelt 18"/>
          <p:cNvSpPr txBox="1"/>
          <p:nvPr/>
        </p:nvSpPr>
        <p:spPr>
          <a:xfrm>
            <a:off x="4267200" y="3746212"/>
            <a:ext cx="6858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300" dirty="0">
                <a:solidFill>
                  <a:srgbClr val="FF0000"/>
                </a:solidFill>
              </a:rPr>
              <a:t>Output</a:t>
            </a:r>
          </a:p>
        </p:txBody>
      </p:sp>
      <p:sp>
        <p:nvSpPr>
          <p:cNvPr id="20" name="Tekstfelt 19"/>
          <p:cNvSpPr txBox="1"/>
          <p:nvPr/>
        </p:nvSpPr>
        <p:spPr>
          <a:xfrm>
            <a:off x="4267200" y="4279612"/>
            <a:ext cx="7620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300" dirty="0">
                <a:solidFill>
                  <a:srgbClr val="FF0000"/>
                </a:solidFill>
              </a:rPr>
              <a:t>Input</a:t>
            </a:r>
          </a:p>
        </p:txBody>
      </p:sp>
      <p:sp>
        <p:nvSpPr>
          <p:cNvPr id="21" name="Tekstfelt 20"/>
          <p:cNvSpPr txBox="1"/>
          <p:nvPr/>
        </p:nvSpPr>
        <p:spPr>
          <a:xfrm>
            <a:off x="2590800" y="4279612"/>
            <a:ext cx="7620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300" dirty="0">
                <a:solidFill>
                  <a:srgbClr val="FF0000"/>
                </a:solidFill>
              </a:rPr>
              <a:t>Input</a:t>
            </a:r>
          </a:p>
        </p:txBody>
      </p:sp>
      <p:sp>
        <p:nvSpPr>
          <p:cNvPr id="23" name="Tekstfelt 22"/>
          <p:cNvSpPr txBox="1"/>
          <p:nvPr/>
        </p:nvSpPr>
        <p:spPr>
          <a:xfrm>
            <a:off x="1066800" y="5484155"/>
            <a:ext cx="4953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300" dirty="0" smtClean="0">
                <a:solidFill>
                  <a:srgbClr val="FF0000"/>
                </a:solidFill>
              </a:rPr>
              <a:t>Mål: at produktionen kan øges til 900 teglsten i timen.</a:t>
            </a:r>
          </a:p>
          <a:p>
            <a:r>
              <a:rPr lang="da-DK" sz="1300" dirty="0" smtClean="0">
                <a:solidFill>
                  <a:schemeClr val="tx2"/>
                </a:solidFill>
              </a:rPr>
              <a:t>Dermed har </a:t>
            </a:r>
            <a:r>
              <a:rPr lang="da-DK" sz="1300" dirty="0" smtClean="0">
                <a:solidFill>
                  <a:srgbClr val="FF0000"/>
                </a:solidFill>
              </a:rPr>
              <a:t>effektiviteten</a:t>
            </a:r>
            <a:r>
              <a:rPr lang="da-DK" sz="1300" dirty="0" smtClean="0">
                <a:solidFill>
                  <a:schemeClr val="tx2"/>
                </a:solidFill>
              </a:rPr>
              <a:t> </a:t>
            </a:r>
            <a:r>
              <a:rPr lang="da-DK" sz="1300" u="sng" dirty="0" smtClean="0">
                <a:solidFill>
                  <a:schemeClr val="tx2"/>
                </a:solidFill>
              </a:rPr>
              <a:t>ikke været tilfredsstillende</a:t>
            </a:r>
            <a:r>
              <a:rPr lang="da-DK" sz="1300" dirty="0" smtClean="0">
                <a:solidFill>
                  <a:schemeClr val="tx2"/>
                </a:solidFill>
              </a:rPr>
              <a:t>, da produktionen på 862 teglsten ikke lever op til målsætningen på 900 teglsten/timen</a:t>
            </a:r>
            <a:endParaRPr lang="da-DK" sz="13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kstfelt 23"/>
              <p:cNvSpPr txBox="1"/>
              <p:nvPr/>
            </p:nvSpPr>
            <p:spPr>
              <a:xfrm>
                <a:off x="5816074" y="4799064"/>
                <a:ext cx="2504966" cy="416524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da-DK" sz="1300" i="0" smtClean="0">
                          <a:latin typeface="Cambria Math" panose="02040503050406030204" pitchFamily="18" charset="0"/>
                        </a:rPr>
                        <m:t>P</m:t>
                      </m:r>
                      <m:r>
                        <m:rPr>
                          <m:nor/>
                        </m:rPr>
                        <a:rPr lang="da-DK" sz="1300" b="0" i="0" smtClean="0">
                          <a:latin typeface="Cambria Math" panose="02040503050406030204" pitchFamily="18" charset="0"/>
                        </a:rPr>
                        <m:t>roduktivitet</m:t>
                      </m:r>
                      <m:r>
                        <m:rPr>
                          <m:nor/>
                        </m:rPr>
                        <a:rPr lang="da-DK" sz="1300" b="0" i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da-DK" sz="13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da-DK" sz="1300" b="0" i="0" smtClean="0">
                              <a:latin typeface="Cambria Math" panose="02040503050406030204" pitchFamily="18" charset="0"/>
                            </a:rPr>
                            <m:t>Output</m:t>
                          </m:r>
                          <m:r>
                            <m:rPr>
                              <m:nor/>
                            </m:rPr>
                            <a:rPr lang="da-DK" sz="1300" b="0" i="0" smtClean="0">
                              <a:latin typeface="Cambria Math" panose="02040503050406030204" pitchFamily="18" charset="0"/>
                            </a:rPr>
                            <m:t> (</m:t>
                          </m:r>
                          <m:r>
                            <m:rPr>
                              <m:nor/>
                            </m:rPr>
                            <a:rPr lang="da-DK" sz="1300" b="0" i="0" smtClean="0">
                              <a:latin typeface="Cambria Math" panose="02040503050406030204" pitchFamily="18" charset="0"/>
                            </a:rPr>
                            <m:t>m</m:t>
                          </m:r>
                          <m:r>
                            <m:rPr>
                              <m:nor/>
                            </m:rPr>
                            <a:rPr lang="da-DK" sz="1300" b="0" i="0" smtClean="0">
                              <a:latin typeface="Cambria Math" panose="02040503050406030204" pitchFamily="18" charset="0"/>
                            </a:rPr>
                            <m:t>æ</m:t>
                          </m:r>
                          <m:r>
                            <m:rPr>
                              <m:nor/>
                            </m:rPr>
                            <a:rPr lang="da-DK" sz="1300" b="0" i="0" smtClean="0">
                              <a:latin typeface="Cambria Math" panose="02040503050406030204" pitchFamily="18" charset="0"/>
                            </a:rPr>
                            <m:t>ngde</m:t>
                          </m:r>
                          <m:r>
                            <m:rPr>
                              <m:nor/>
                            </m:rPr>
                            <a:rPr lang="da-DK" sz="1300" b="0" i="0" smtClean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da-DK" sz="1300" b="0" i="0" smtClean="0">
                              <a:latin typeface="Cambria Math" panose="02040503050406030204" pitchFamily="18" charset="0"/>
                            </a:rPr>
                            <m:t>Input</m:t>
                          </m:r>
                          <m:r>
                            <m:rPr>
                              <m:nor/>
                            </m:rPr>
                            <a:rPr lang="da-DK" sz="1300" b="0" i="0" smtClean="0">
                              <a:latin typeface="Cambria Math" panose="02040503050406030204" pitchFamily="18" charset="0"/>
                            </a:rPr>
                            <m:t> (</m:t>
                          </m:r>
                          <m:r>
                            <m:rPr>
                              <m:nor/>
                            </m:rPr>
                            <a:rPr lang="da-DK" sz="1300" b="0" i="0" smtClean="0">
                              <a:latin typeface="Cambria Math" panose="02040503050406030204" pitchFamily="18" charset="0"/>
                            </a:rPr>
                            <m:t>m</m:t>
                          </m:r>
                          <m:r>
                            <m:rPr>
                              <m:nor/>
                            </m:rPr>
                            <a:rPr lang="da-DK" sz="1300" b="0" i="0" smtClean="0">
                              <a:latin typeface="Cambria Math" panose="02040503050406030204" pitchFamily="18" charset="0"/>
                            </a:rPr>
                            <m:t>æ</m:t>
                          </m:r>
                          <m:r>
                            <m:rPr>
                              <m:nor/>
                            </m:rPr>
                            <a:rPr lang="da-DK" sz="1300" b="0" i="0" smtClean="0">
                              <a:latin typeface="Cambria Math" panose="02040503050406030204" pitchFamily="18" charset="0"/>
                            </a:rPr>
                            <m:t>ngde</m:t>
                          </m:r>
                          <m:r>
                            <m:rPr>
                              <m:nor/>
                            </m:rPr>
                            <a:rPr lang="da-DK" sz="1300" b="0" i="0" smtClean="0"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da-DK" sz="1300" dirty="0">
                  <a:latin typeface="Bodoni MT Black" panose="02070A03080606020203" pitchFamily="18" charset="0"/>
                </a:endParaRPr>
              </a:p>
            </p:txBody>
          </p:sp>
        </mc:Choice>
        <mc:Fallback xmlns="">
          <p:sp>
            <p:nvSpPr>
              <p:cNvPr id="24" name="Tekstfelt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6074" y="4799064"/>
                <a:ext cx="2504966" cy="416524"/>
              </a:xfrm>
              <a:prstGeom prst="rect">
                <a:avLst/>
              </a:prstGeom>
              <a:blipFill>
                <a:blip r:embed="rId5"/>
                <a:stretch>
                  <a:fillRect t="-1408" b="-15493"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da-DK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49727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600" dirty="0" smtClean="0">
                <a:solidFill>
                  <a:srgbClr val="FF0000"/>
                </a:solidFill>
              </a:rPr>
              <a:t>Opgave 14.1</a:t>
            </a:r>
            <a:endParaRPr lang="da-DK" sz="3600" dirty="0">
              <a:solidFill>
                <a:srgbClr val="FF000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11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371600"/>
            <a:ext cx="7848600" cy="5029200"/>
          </a:xfrm>
        </p:spPr>
        <p:txBody>
          <a:bodyPr>
            <a:normAutofit/>
          </a:bodyPr>
          <a:lstStyle/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  <a:sym typeface="Wingdings"/>
              </a:rPr>
              <a:t>15 min – 2 og 2 med sidepersonen </a:t>
            </a:r>
            <a:r>
              <a:rPr lang="da-DK" sz="2000" dirty="0" smtClean="0">
                <a:solidFill>
                  <a:schemeClr val="tx2"/>
                </a:solidFill>
                <a:sym typeface="Wingdings" panose="05000000000000000000" pitchFamily="2" charset="2"/>
              </a:rPr>
              <a:t></a:t>
            </a:r>
            <a:endParaRPr lang="da-DK" sz="2000" dirty="0">
              <a:solidFill>
                <a:schemeClr val="tx2"/>
              </a:solidFill>
              <a:sym typeface="Wingdings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7" name="Billed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  <p:pic>
        <p:nvPicPr>
          <p:cNvPr id="9" name="Billed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0583" y="2709849"/>
            <a:ext cx="2431650" cy="1361725"/>
          </a:xfrm>
          <a:prstGeom prst="rect">
            <a:avLst/>
          </a:prstGeom>
        </p:spPr>
      </p:pic>
      <p:pic>
        <p:nvPicPr>
          <p:cNvPr id="3" name="Billede 2"/>
          <p:cNvPicPr>
            <a:picLocks noChangeAspect="1"/>
          </p:cNvPicPr>
          <p:nvPr/>
        </p:nvPicPr>
        <p:blipFill rotWithShape="1">
          <a:blip r:embed="rId5"/>
          <a:srcRect l="35417" t="21112" r="33333" b="23333"/>
          <a:stretch/>
        </p:blipFill>
        <p:spPr>
          <a:xfrm>
            <a:off x="655017" y="1785574"/>
            <a:ext cx="4572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990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600" dirty="0" smtClean="0"/>
              <a:t>Nøgletalsberegninger</a:t>
            </a:r>
            <a:endParaRPr lang="da-DK" sz="36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12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371600"/>
            <a:ext cx="7848600" cy="5029200"/>
          </a:xfrm>
        </p:spPr>
        <p:txBody>
          <a:bodyPr>
            <a:normAutofit fontScale="92500" lnSpcReduction="20000"/>
          </a:bodyPr>
          <a:lstStyle/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  <a:sym typeface="Wingdings"/>
              </a:rPr>
              <a:t>Nøgletal kan anvendes i (regnskabs)analyser som senere kan anvendes til konkrete vurderinger af fx virksomhedens præstation</a:t>
            </a:r>
          </a:p>
          <a:p>
            <a:pPr marL="344488" indent="-342900">
              <a:buFont typeface="Arial"/>
              <a:buChar char="•"/>
            </a:pPr>
            <a:endParaRPr lang="da-DK" sz="2000" dirty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  <a:sym typeface="Wingdings"/>
              </a:rPr>
              <a:t>Nøgletal </a:t>
            </a:r>
            <a:r>
              <a:rPr lang="da-DK" sz="2000" u="sng" dirty="0" smtClean="0">
                <a:solidFill>
                  <a:schemeClr val="tx2"/>
                </a:solidFill>
                <a:sym typeface="Wingdings"/>
              </a:rPr>
              <a:t>bør aldrig</a:t>
            </a:r>
            <a:r>
              <a:rPr lang="da-DK" sz="2000" dirty="0" smtClean="0">
                <a:solidFill>
                  <a:schemeClr val="tx2"/>
                </a:solidFill>
                <a:sym typeface="Wingdings"/>
              </a:rPr>
              <a:t> anvendes alene, men derimod anvendes til sammenligning med tilsvarende nøgletal:</a:t>
            </a:r>
          </a:p>
          <a:p>
            <a:pPr marL="965200" lvl="2" indent="-342900">
              <a:buFont typeface="+mj-lt"/>
              <a:buAutoNum type="arabicPeriod"/>
            </a:pP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Fx fra andre konkurrerende virksomheder eller </a:t>
            </a:r>
          </a:p>
          <a:p>
            <a:pPr marL="965200" lvl="2" indent="-342900">
              <a:buFont typeface="+mj-lt"/>
              <a:buAutoNum type="arabicPeriod"/>
            </a:pP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Fx til sammenligning over en årrække</a:t>
            </a:r>
          </a:p>
          <a:p>
            <a:pPr lvl="2" indent="0">
              <a:buNone/>
            </a:pPr>
            <a:endParaRPr lang="da-DK" sz="1800" dirty="0" smtClean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  <a:sym typeface="Wingdings"/>
              </a:rPr>
              <a:t>Primært fire krav til nøgletal:</a:t>
            </a:r>
          </a:p>
          <a:p>
            <a:pPr marL="965200" lvl="2" indent="-342900">
              <a:buFont typeface="+mj-lt"/>
              <a:buAutoNum type="arabicPeriod"/>
            </a:pP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Nøgletal </a:t>
            </a:r>
            <a:r>
              <a:rPr lang="da-DK" sz="1800" u="sng" dirty="0" smtClean="0">
                <a:solidFill>
                  <a:schemeClr val="tx2"/>
                </a:solidFill>
                <a:sym typeface="Wingdings"/>
              </a:rPr>
              <a:t>skal</a:t>
            </a: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 være </a:t>
            </a:r>
            <a:r>
              <a:rPr lang="da-DK" sz="1800" dirty="0" smtClean="0">
                <a:solidFill>
                  <a:srgbClr val="FF0000"/>
                </a:solidFill>
                <a:sym typeface="Wingdings"/>
              </a:rPr>
              <a:t>valide </a:t>
            </a: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= gyldige = viser virkelig sammenhæng</a:t>
            </a:r>
          </a:p>
          <a:p>
            <a:pPr marL="965200" lvl="2" indent="-342900">
              <a:buFont typeface="+mj-lt"/>
              <a:buAutoNum type="arabicPeriod"/>
            </a:pP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Nøgletal </a:t>
            </a:r>
            <a:r>
              <a:rPr lang="da-DK" sz="1800" u="sng" dirty="0" smtClean="0">
                <a:solidFill>
                  <a:schemeClr val="tx2"/>
                </a:solidFill>
                <a:sym typeface="Wingdings"/>
              </a:rPr>
              <a:t>skal</a:t>
            </a: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 være beregnet på et </a:t>
            </a:r>
            <a:r>
              <a:rPr lang="da-DK" sz="1800" dirty="0" smtClean="0">
                <a:solidFill>
                  <a:srgbClr val="FF0000"/>
                </a:solidFill>
                <a:sym typeface="Wingdings"/>
              </a:rPr>
              <a:t>korrekt datagrundlag</a:t>
            </a: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!</a:t>
            </a:r>
          </a:p>
          <a:p>
            <a:pPr marL="965200" lvl="2" indent="-342900">
              <a:buFont typeface="+mj-lt"/>
              <a:buAutoNum type="arabicPeriod"/>
            </a:pP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Nøgletal </a:t>
            </a:r>
            <a:r>
              <a:rPr lang="da-DK" sz="1800" u="sng" dirty="0" smtClean="0">
                <a:solidFill>
                  <a:schemeClr val="tx2"/>
                </a:solidFill>
                <a:sym typeface="Wingdings"/>
              </a:rPr>
              <a:t>skal</a:t>
            </a: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 have en </a:t>
            </a:r>
            <a:r>
              <a:rPr lang="da-DK" sz="1800" dirty="0" smtClean="0">
                <a:solidFill>
                  <a:srgbClr val="FF0000"/>
                </a:solidFill>
                <a:sym typeface="Wingdings"/>
              </a:rPr>
              <a:t>logisk sammenhæng </a:t>
            </a: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mellem </a:t>
            </a:r>
            <a:r>
              <a:rPr lang="da-DK" sz="1800" dirty="0" smtClean="0">
                <a:solidFill>
                  <a:srgbClr val="FFC000"/>
                </a:solidFill>
                <a:sym typeface="Wingdings"/>
              </a:rPr>
              <a:t>tæller</a:t>
            </a: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 og </a:t>
            </a:r>
            <a:r>
              <a:rPr lang="da-DK" sz="1800" dirty="0" smtClean="0">
                <a:solidFill>
                  <a:srgbClr val="00B0F0"/>
                </a:solidFill>
                <a:sym typeface="Wingdings"/>
              </a:rPr>
              <a:t>nævner</a:t>
            </a:r>
          </a:p>
          <a:p>
            <a:pPr marL="965200" lvl="2" indent="-342900">
              <a:buFont typeface="+mj-lt"/>
              <a:buAutoNum type="arabicPeriod"/>
            </a:pPr>
            <a:r>
              <a:rPr lang="da-DK" sz="1800" dirty="0">
                <a:solidFill>
                  <a:schemeClr val="tx2"/>
                </a:solidFill>
                <a:sym typeface="Wingdings"/>
              </a:rPr>
              <a:t>Nøgletal er </a:t>
            </a:r>
            <a:r>
              <a:rPr lang="da-DK" sz="1800" u="sng" dirty="0">
                <a:solidFill>
                  <a:schemeClr val="tx2"/>
                </a:solidFill>
                <a:sym typeface="Wingdings"/>
              </a:rPr>
              <a:t>KUN</a:t>
            </a:r>
            <a:r>
              <a:rPr lang="da-DK" sz="1800" dirty="0">
                <a:solidFill>
                  <a:schemeClr val="tx2"/>
                </a:solidFill>
                <a:sym typeface="Wingdings"/>
              </a:rPr>
              <a:t> sammenlignelige over flere perioder, </a:t>
            </a:r>
            <a:r>
              <a:rPr lang="da-DK" sz="1800" u="sng" dirty="0">
                <a:solidFill>
                  <a:schemeClr val="tx2"/>
                </a:solidFill>
                <a:sym typeface="Wingdings"/>
              </a:rPr>
              <a:t>hvis</a:t>
            </a:r>
            <a:r>
              <a:rPr lang="da-DK" sz="1800" dirty="0">
                <a:solidFill>
                  <a:schemeClr val="tx2"/>
                </a:solidFill>
                <a:sym typeface="Wingdings"/>
              </a:rPr>
              <a:t> de er udregnet på samme </a:t>
            </a: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måde (metode) </a:t>
            </a:r>
            <a:r>
              <a:rPr lang="da-DK" sz="1800" dirty="0">
                <a:solidFill>
                  <a:schemeClr val="tx2"/>
                </a:solidFill>
                <a:sym typeface="Wingdings"/>
              </a:rPr>
              <a:t>i hver </a:t>
            </a: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periode</a:t>
            </a:r>
          </a:p>
          <a:p>
            <a:pPr marL="344488" indent="-342900">
              <a:buFont typeface="Arial"/>
              <a:buChar char="•"/>
            </a:pPr>
            <a:endParaRPr lang="da-DK" sz="2000" dirty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  <a:sym typeface="Wingdings"/>
              </a:rPr>
              <a:t>I VØ baseret på regnskabsposter fra årsregnskabet</a:t>
            </a:r>
            <a:endParaRPr lang="da-DK" sz="2000" dirty="0">
              <a:solidFill>
                <a:schemeClr val="tx2"/>
              </a:solidFill>
              <a:sym typeface="Wingdings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7" name="Billed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602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4953000"/>
            <a:ext cx="1815736" cy="181573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600" dirty="0" smtClean="0"/>
              <a:t>Nøgletalsberegninger – eksempel </a:t>
            </a:r>
            <a:endParaRPr lang="da-DK" sz="36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13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371600"/>
            <a:ext cx="7848600" cy="5029200"/>
          </a:xfrm>
        </p:spPr>
        <p:txBody>
          <a:bodyPr>
            <a:normAutofit/>
          </a:bodyPr>
          <a:lstStyle/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  <a:sym typeface="Wingdings"/>
              </a:rPr>
              <a:t>Eksempel på et nøgletal (vi ser flere senere) er: </a:t>
            </a:r>
          </a:p>
          <a:p>
            <a:pPr marL="344488" indent="-342900">
              <a:buFont typeface="Arial"/>
              <a:buChar char="•"/>
            </a:pPr>
            <a:r>
              <a:rPr lang="da-DK" sz="2000" b="1" dirty="0" smtClean="0">
                <a:solidFill>
                  <a:srgbClr val="FF0000"/>
                </a:solidFill>
                <a:sym typeface="Wingdings"/>
              </a:rPr>
              <a:t>Afkastningsgraden</a:t>
            </a:r>
            <a:r>
              <a:rPr lang="da-DK" sz="2000" dirty="0" smtClean="0">
                <a:solidFill>
                  <a:schemeClr val="tx2">
                    <a:lumMod val="60000"/>
                    <a:lumOff val="40000"/>
                  </a:schemeClr>
                </a:solidFill>
                <a:sym typeface="Wingdings"/>
              </a:rPr>
              <a:t>:</a:t>
            </a:r>
            <a:r>
              <a:rPr lang="da-DK" sz="2000" dirty="0" smtClean="0">
                <a:solidFill>
                  <a:srgbClr val="FF0000"/>
                </a:solidFill>
                <a:sym typeface="Wingdings"/>
              </a:rPr>
              <a:t> </a:t>
            </a:r>
            <a:r>
              <a:rPr lang="da-DK" sz="2000" i="1" dirty="0" smtClean="0">
                <a:solidFill>
                  <a:schemeClr val="tx2"/>
                </a:solidFill>
                <a:sym typeface="Wingdings"/>
              </a:rPr>
              <a:t>”virksomhedens evne til at forrente den kapital, der er investeret i virksomheden i %” </a:t>
            </a:r>
            <a:endParaRPr lang="da-DK" sz="2000" b="1" i="1" dirty="0" smtClean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endParaRPr lang="da-DK" sz="2000" dirty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  <a:sym typeface="Wingdings"/>
              </a:rPr>
              <a:t>Fortolkning af nøgletallet (antag AG = 10%):</a:t>
            </a:r>
            <a:endParaRPr lang="da-DK" sz="2000" dirty="0">
              <a:solidFill>
                <a:schemeClr val="tx2"/>
              </a:solidFill>
              <a:sym typeface="Wingdings"/>
            </a:endParaRPr>
          </a:p>
          <a:p>
            <a:pPr marL="965200" lvl="2" indent="-342900">
              <a:buFont typeface="Arial"/>
              <a:buChar char="•"/>
            </a:pPr>
            <a:r>
              <a:rPr lang="da-DK" sz="1800" i="1" dirty="0" smtClean="0">
                <a:solidFill>
                  <a:srgbClr val="FF0000"/>
                </a:solidFill>
                <a:sym typeface="Wingdings"/>
              </a:rPr>
              <a:t>”For hver 100 kr. der er investeret i virksomhedens aktiver, er der opnået et afkast på 10 kr. (resultat af primære drift)” </a:t>
            </a:r>
          </a:p>
          <a:p>
            <a:endParaRPr lang="da-DK" sz="2000" dirty="0" smtClean="0">
              <a:solidFill>
                <a:schemeClr val="tx2"/>
              </a:solidFill>
              <a:sym typeface="Wingdings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7" name="Billed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kstfelt 3"/>
              <p:cNvSpPr txBox="1"/>
              <p:nvPr/>
            </p:nvSpPr>
            <p:spPr>
              <a:xfrm>
                <a:off x="1790342" y="2743200"/>
                <a:ext cx="5547994" cy="575157"/>
              </a:xfrm>
              <a:prstGeom prst="rect">
                <a:avLst/>
              </a:prstGeom>
              <a:noFill/>
              <a:ln>
                <a:solidFill>
                  <a:schemeClr val="tx2"/>
                </a:solidFill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da-DK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Afkastningsgraden</m:t>
                      </m:r>
                      <m:r>
                        <m:rPr>
                          <m:nor/>
                        </m:rPr>
                        <a:rPr lang="da-DK" b="0" i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da-DK" b="0" i="0" smtClean="0">
                          <a:latin typeface="Cambria Math" panose="02040503050406030204" pitchFamily="18" charset="0"/>
                        </a:rPr>
                        <m:t>AG</m:t>
                      </m:r>
                      <m:r>
                        <m:rPr>
                          <m:nor/>
                        </m:rPr>
                        <a:rPr lang="da-DK" b="0" i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da-DK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da-DK" b="0" i="0" smtClean="0">
                              <a:latin typeface="Cambria Math" panose="02040503050406030204" pitchFamily="18" charset="0"/>
                            </a:rPr>
                            <m:t>Resultat</m:t>
                          </m:r>
                          <m:r>
                            <m:rPr>
                              <m:nor/>
                            </m:rPr>
                            <a:rPr lang="da-DK" b="0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da-DK" b="0" i="0" smtClean="0">
                              <a:latin typeface="Cambria Math" panose="02040503050406030204" pitchFamily="18" charset="0"/>
                            </a:rPr>
                            <m:t>af</m:t>
                          </m:r>
                          <m:r>
                            <m:rPr>
                              <m:nor/>
                            </m:rPr>
                            <a:rPr lang="da-DK" b="0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da-DK" b="0" i="0" smtClean="0">
                              <a:latin typeface="Cambria Math" panose="02040503050406030204" pitchFamily="18" charset="0"/>
                            </a:rPr>
                            <m:t>prim</m:t>
                          </m:r>
                          <m:r>
                            <m:rPr>
                              <m:nor/>
                            </m:rPr>
                            <a:rPr lang="da-DK" b="0" i="0" smtClean="0">
                              <a:latin typeface="Cambria Math" panose="02040503050406030204" pitchFamily="18" charset="0"/>
                            </a:rPr>
                            <m:t>æ</m:t>
                          </m:r>
                          <m:r>
                            <m:rPr>
                              <m:nor/>
                            </m:rPr>
                            <a:rPr lang="da-DK" b="0" i="0" smtClean="0">
                              <a:latin typeface="Cambria Math" panose="02040503050406030204" pitchFamily="18" charset="0"/>
                            </a:rPr>
                            <m:t>re</m:t>
                          </m:r>
                          <m:r>
                            <m:rPr>
                              <m:nor/>
                            </m:rPr>
                            <a:rPr lang="da-DK" b="0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da-DK" b="0" i="0" smtClean="0">
                              <a:latin typeface="Cambria Math" panose="02040503050406030204" pitchFamily="18" charset="0"/>
                            </a:rPr>
                            <m:t>drift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da-DK" b="0" i="0" smtClean="0">
                              <a:latin typeface="Cambria Math" panose="02040503050406030204" pitchFamily="18" charset="0"/>
                            </a:rPr>
                            <m:t>Gennemsnitlige</m:t>
                          </m:r>
                          <m:r>
                            <m:rPr>
                              <m:nor/>
                            </m:rPr>
                            <a:rPr lang="da-DK" b="0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da-DK" b="0" i="0" smtClean="0">
                              <a:latin typeface="Cambria Math" panose="02040503050406030204" pitchFamily="18" charset="0"/>
                            </a:rPr>
                            <m:t>aktiver</m:t>
                          </m:r>
                        </m:den>
                      </m:f>
                      <m:r>
                        <m:rPr>
                          <m:nor/>
                        </m:rPr>
                        <a:rPr lang="da-DK" b="0" i="0" smtClean="0">
                          <a:latin typeface="Cambria Math" panose="02040503050406030204" pitchFamily="18" charset="0"/>
                        </a:rPr>
                        <m:t>x</m:t>
                      </m:r>
                      <m:r>
                        <m:rPr>
                          <m:nor/>
                        </m:rPr>
                        <a:rPr lang="da-DK" b="0" i="0" smtClean="0">
                          <a:latin typeface="Cambria Math" panose="02040503050406030204" pitchFamily="18" charset="0"/>
                        </a:rPr>
                        <m:t>100</m:t>
                      </m:r>
                    </m:oMath>
                  </m:oMathPara>
                </a14:m>
                <a:endParaRPr lang="da-DK" dirty="0"/>
              </a:p>
            </p:txBody>
          </p:sp>
        </mc:Choice>
        <mc:Fallback xmlns="">
          <p:sp>
            <p:nvSpPr>
              <p:cNvPr id="4" name="Tekstfelt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0342" y="2743200"/>
                <a:ext cx="5547994" cy="57515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solidFill>
                  <a:schemeClr val="tx2"/>
                </a:solidFill>
              </a:ln>
            </p:spPr>
            <p:txBody>
              <a:bodyPr/>
              <a:lstStyle/>
              <a:p>
                <a:r>
                  <a:rPr lang="da-DK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47137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600" dirty="0" smtClean="0"/>
              <a:t>Regnskabsanalysens </a:t>
            </a:r>
            <a:r>
              <a:rPr lang="da-DK" sz="3600" u="sng" dirty="0" smtClean="0"/>
              <a:t>formål</a:t>
            </a:r>
            <a:r>
              <a:rPr lang="da-DK" sz="3600" dirty="0" smtClean="0"/>
              <a:t> og </a:t>
            </a:r>
            <a:r>
              <a:rPr lang="da-DK" sz="3600" u="sng" dirty="0" smtClean="0"/>
              <a:t>indhold</a:t>
            </a:r>
            <a:endParaRPr lang="da-DK" sz="3600" u="sng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14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371600"/>
            <a:ext cx="7848600" cy="5029200"/>
          </a:xfrm>
        </p:spPr>
        <p:txBody>
          <a:bodyPr>
            <a:normAutofit/>
          </a:bodyPr>
          <a:lstStyle/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  <a:sym typeface="Wingdings"/>
              </a:rPr>
              <a:t>Først og fremmest foretages en ”yderst” grundig vurdering af datamaterialet i virksomhedens årsregnskab, fx:</a:t>
            </a:r>
          </a:p>
          <a:p>
            <a:pPr marL="965200" lvl="2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Hvilke regnskabsposter er vigtigst, at inkludere i analysen?</a:t>
            </a:r>
          </a:p>
          <a:p>
            <a:pPr marL="965200" lvl="2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Hvilke regnskabsposter har en sammenhæng som kan identificeres? </a:t>
            </a:r>
            <a:endParaRPr lang="da-DK" sz="1800" dirty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endParaRPr lang="da-DK" sz="1800" dirty="0" smtClean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rgbClr val="FF0000"/>
                </a:solidFill>
                <a:sym typeface="Wingdings"/>
              </a:rPr>
              <a:t>Formålet</a:t>
            </a:r>
            <a:r>
              <a:rPr lang="da-DK" sz="2000" dirty="0" smtClean="0">
                <a:solidFill>
                  <a:schemeClr val="tx2"/>
                </a:solidFill>
                <a:sym typeface="Wingdings"/>
              </a:rPr>
              <a:t>: </a:t>
            </a:r>
            <a:r>
              <a:rPr lang="da-DK" sz="2000" i="1" dirty="0" smtClean="0">
                <a:solidFill>
                  <a:schemeClr val="tx2"/>
                </a:solidFill>
                <a:sym typeface="Wingdings"/>
              </a:rPr>
              <a:t>at skabe overblik over virksomhedens økonomiske situation og udvikling</a:t>
            </a:r>
          </a:p>
          <a:p>
            <a:pPr marL="965200" lvl="2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Husk, at </a:t>
            </a:r>
            <a:r>
              <a:rPr lang="da-DK" sz="1800" u="sng" dirty="0" smtClean="0">
                <a:solidFill>
                  <a:schemeClr val="tx2"/>
                </a:solidFill>
                <a:sym typeface="Wingdings"/>
              </a:rPr>
              <a:t>både</a:t>
            </a: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 virksomheden og eksterne interessenterne kan foretage denne analyse (fx potentielle aktionærer) </a:t>
            </a:r>
          </a:p>
          <a:p>
            <a:pPr marL="1136650" lvl="3" indent="-342900">
              <a:buFont typeface="+mj-lt"/>
              <a:buAutoNum type="arabicPeriod"/>
            </a:pPr>
            <a:r>
              <a:rPr lang="da-DK" sz="1600" dirty="0">
                <a:solidFill>
                  <a:schemeClr val="tx2"/>
                </a:solidFill>
                <a:sym typeface="Wingdings"/>
              </a:rPr>
              <a:t>V</a:t>
            </a:r>
            <a:r>
              <a:rPr lang="da-DK" sz="1600" dirty="0" smtClean="0">
                <a:solidFill>
                  <a:schemeClr val="tx2"/>
                </a:solidFill>
                <a:sym typeface="Wingdings"/>
              </a:rPr>
              <a:t>irksomheden selv: en del af økonomistyringen - </a:t>
            </a:r>
            <a:r>
              <a:rPr lang="da-DK" sz="1600" b="1" dirty="0" smtClean="0">
                <a:solidFill>
                  <a:srgbClr val="FF0000"/>
                </a:solidFill>
                <a:sym typeface="Wingdings"/>
              </a:rPr>
              <a:t>Intern </a:t>
            </a:r>
            <a:r>
              <a:rPr lang="da-DK" sz="1600" dirty="0" smtClean="0">
                <a:solidFill>
                  <a:srgbClr val="FF0000"/>
                </a:solidFill>
                <a:sym typeface="Wingdings"/>
              </a:rPr>
              <a:t>regnskabsanalyse</a:t>
            </a:r>
            <a:r>
              <a:rPr lang="da-DK" sz="1600" dirty="0">
                <a:solidFill>
                  <a:schemeClr val="tx2"/>
                </a:solidFill>
                <a:sym typeface="Wingdings"/>
              </a:rPr>
              <a:t> </a:t>
            </a:r>
            <a:endParaRPr lang="da-DK" sz="1600" dirty="0" smtClean="0">
              <a:solidFill>
                <a:schemeClr val="tx2"/>
              </a:solidFill>
              <a:sym typeface="Wingdings"/>
            </a:endParaRPr>
          </a:p>
          <a:p>
            <a:pPr marL="1136650" lvl="3" indent="-342900">
              <a:buFont typeface="+mj-lt"/>
              <a:buAutoNum type="arabicPeriod"/>
            </a:pPr>
            <a:r>
              <a:rPr lang="da-DK" sz="1600" dirty="0" smtClean="0">
                <a:solidFill>
                  <a:schemeClr val="tx2"/>
                </a:solidFill>
                <a:sym typeface="Wingdings"/>
              </a:rPr>
              <a:t>Potentielle aktionærer: skal vi købe virksomheden? - </a:t>
            </a:r>
            <a:r>
              <a:rPr lang="da-DK" sz="1600" b="1" dirty="0">
                <a:solidFill>
                  <a:srgbClr val="FF0000"/>
                </a:solidFill>
                <a:sym typeface="Wingdings"/>
              </a:rPr>
              <a:t>E</a:t>
            </a:r>
            <a:r>
              <a:rPr lang="da-DK" sz="1600" b="1" dirty="0" smtClean="0">
                <a:solidFill>
                  <a:srgbClr val="FF0000"/>
                </a:solidFill>
                <a:sym typeface="Wingdings"/>
              </a:rPr>
              <a:t>kstern</a:t>
            </a:r>
            <a:r>
              <a:rPr lang="da-DK" sz="1600" dirty="0" smtClean="0">
                <a:solidFill>
                  <a:srgbClr val="FF0000"/>
                </a:solidFill>
                <a:sym typeface="Wingdings"/>
              </a:rPr>
              <a:t> regnskabsanalyse</a:t>
            </a:r>
            <a:endParaRPr lang="da-DK" sz="1600" dirty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  <a:sym typeface="Wingdings"/>
              </a:rPr>
              <a:t>… Og anvendes til sammenligning med andre virksomheders nøgletal! </a:t>
            </a:r>
            <a:endParaRPr lang="da-DK" sz="2000" dirty="0">
              <a:solidFill>
                <a:schemeClr val="tx2"/>
              </a:solidFill>
              <a:sym typeface="Wingdings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7" name="Billed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630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600" dirty="0"/>
              <a:t>Regnskabsanalysens </a:t>
            </a:r>
            <a:r>
              <a:rPr lang="da-DK" sz="3600" u="sng" dirty="0"/>
              <a:t>formål</a:t>
            </a:r>
            <a:r>
              <a:rPr lang="da-DK" sz="3600" dirty="0"/>
              <a:t> og </a:t>
            </a:r>
            <a:r>
              <a:rPr lang="da-DK" sz="3600" u="sng" dirty="0"/>
              <a:t>indhold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15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371600"/>
            <a:ext cx="7848600" cy="5029200"/>
          </a:xfrm>
        </p:spPr>
        <p:txBody>
          <a:bodyPr>
            <a:normAutofit/>
          </a:bodyPr>
          <a:lstStyle/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  <a:sym typeface="Wingdings"/>
              </a:rPr>
              <a:t>Eksempel 1:</a:t>
            </a:r>
            <a:endParaRPr lang="da-DK" sz="1800" dirty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endParaRPr lang="da-DK" sz="1800" dirty="0" smtClean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endParaRPr lang="da-DK" sz="1800" dirty="0" smtClean="0">
              <a:solidFill>
                <a:schemeClr val="tx2"/>
              </a:solidFill>
              <a:sym typeface="Wingdings"/>
            </a:endParaRPr>
          </a:p>
          <a:p>
            <a:pPr marL="965200" lvl="2" indent="-342900">
              <a:buFont typeface="Arial"/>
              <a:buChar char="•"/>
            </a:pPr>
            <a:endParaRPr lang="da-DK" sz="1800" dirty="0" smtClean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endParaRPr lang="da-DK" sz="1800" dirty="0">
              <a:solidFill>
                <a:schemeClr val="tx2"/>
              </a:solidFill>
              <a:sym typeface="Wingdings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828800"/>
            <a:ext cx="6832600" cy="1193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0" y="3556000"/>
            <a:ext cx="6781800" cy="1930400"/>
          </a:xfrm>
          <a:prstGeom prst="rect">
            <a:avLst/>
          </a:prstGeom>
          <a:ln w="9525" cmpd="sng">
            <a:solidFill>
              <a:schemeClr val="tx1"/>
            </a:solidFill>
          </a:ln>
        </p:spPr>
      </p:pic>
      <p:pic>
        <p:nvPicPr>
          <p:cNvPr id="9" name="Billed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  <p:cxnSp>
        <p:nvCxnSpPr>
          <p:cNvPr id="7" name="Lige forbindelse 6"/>
          <p:cNvCxnSpPr/>
          <p:nvPr/>
        </p:nvCxnSpPr>
        <p:spPr>
          <a:xfrm>
            <a:off x="1295400" y="2362200"/>
            <a:ext cx="2268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Lige forbindelse 11"/>
          <p:cNvCxnSpPr/>
          <p:nvPr/>
        </p:nvCxnSpPr>
        <p:spPr>
          <a:xfrm>
            <a:off x="3819600" y="3048000"/>
            <a:ext cx="2124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4" name="Højre klammeparentes 13"/>
          <p:cNvSpPr/>
          <p:nvPr/>
        </p:nvSpPr>
        <p:spPr>
          <a:xfrm>
            <a:off x="5638800" y="3962400"/>
            <a:ext cx="295200" cy="880270"/>
          </a:xfrm>
          <a:prstGeom prst="righ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cxnSp>
        <p:nvCxnSpPr>
          <p:cNvPr id="15" name="Lige forbindelse 14"/>
          <p:cNvCxnSpPr/>
          <p:nvPr/>
        </p:nvCxnSpPr>
        <p:spPr>
          <a:xfrm>
            <a:off x="3733800" y="3810000"/>
            <a:ext cx="1440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4413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600" dirty="0"/>
              <a:t>Regnskabsanalysens </a:t>
            </a:r>
            <a:r>
              <a:rPr lang="da-DK" sz="3600" u="sng" dirty="0"/>
              <a:t>formål</a:t>
            </a:r>
            <a:r>
              <a:rPr lang="da-DK" sz="3600" dirty="0"/>
              <a:t> og </a:t>
            </a:r>
            <a:r>
              <a:rPr lang="da-DK" sz="3600" u="sng" dirty="0"/>
              <a:t>indhold</a:t>
            </a:r>
            <a:endParaRPr lang="da-DK" sz="3800" u="sng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16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066800"/>
            <a:ext cx="7848600" cy="5334000"/>
          </a:xfrm>
        </p:spPr>
        <p:txBody>
          <a:bodyPr>
            <a:normAutofit/>
          </a:bodyPr>
          <a:lstStyle/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</a:rPr>
              <a:t>Eksempel 2:</a:t>
            </a:r>
          </a:p>
          <a:p>
            <a:pPr marL="965200" lvl="2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</a:rPr>
              <a:t>Tre virksomheders økonomiske udvikling fra år 1 til år 3 (</a:t>
            </a:r>
            <a:r>
              <a:rPr lang="da-DK" sz="1800" dirty="0" smtClean="0">
                <a:solidFill>
                  <a:srgbClr val="FF0000"/>
                </a:solidFill>
              </a:rPr>
              <a:t>fast linje</a:t>
            </a:r>
            <a:r>
              <a:rPr lang="da-DK" sz="1800" dirty="0" smtClean="0">
                <a:solidFill>
                  <a:schemeClr val="tx2"/>
                </a:solidFill>
              </a:rPr>
              <a:t>)</a:t>
            </a:r>
          </a:p>
          <a:p>
            <a:pPr marL="965200" lvl="2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</a:rPr>
              <a:t>Samt status i år 4 – </a:t>
            </a:r>
            <a:r>
              <a:rPr lang="da-DK" sz="1800" u="sng" dirty="0" smtClean="0">
                <a:solidFill>
                  <a:schemeClr val="tx2"/>
                </a:solidFill>
              </a:rPr>
              <a:t>hvis</a:t>
            </a:r>
            <a:r>
              <a:rPr lang="da-DK" sz="1800" dirty="0" smtClean="0">
                <a:solidFill>
                  <a:schemeClr val="tx2"/>
                </a:solidFill>
              </a:rPr>
              <a:t> udviklingen fortsætter som forventet (</a:t>
            </a:r>
            <a:r>
              <a:rPr lang="da-DK" sz="1800" dirty="0" smtClean="0">
                <a:solidFill>
                  <a:srgbClr val="00B0F0"/>
                </a:solidFill>
              </a:rPr>
              <a:t>stiplet linje</a:t>
            </a:r>
            <a:r>
              <a:rPr lang="da-DK" sz="1800" dirty="0" smtClean="0">
                <a:solidFill>
                  <a:schemeClr val="tx2"/>
                </a:solidFill>
              </a:rPr>
              <a:t>) </a:t>
            </a:r>
          </a:p>
          <a:p>
            <a:pPr marL="965200" lvl="2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</a:rPr>
              <a:t>Nøgletallet i fokus: Afkastningsgraden</a:t>
            </a:r>
            <a:endParaRPr lang="da-DK" sz="1800" dirty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600" y="3023018"/>
            <a:ext cx="5651500" cy="3377782"/>
          </a:xfrm>
          <a:prstGeom prst="rect">
            <a:avLst/>
          </a:prstGeom>
        </p:spPr>
      </p:pic>
      <p:pic>
        <p:nvPicPr>
          <p:cNvPr id="9" name="Billed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  <p:sp>
        <p:nvSpPr>
          <p:cNvPr id="3" name="Ellipse 2"/>
          <p:cNvSpPr/>
          <p:nvPr/>
        </p:nvSpPr>
        <p:spPr>
          <a:xfrm>
            <a:off x="2286000" y="4038600"/>
            <a:ext cx="1576106" cy="16103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0" name="Ellipse 9"/>
          <p:cNvSpPr/>
          <p:nvPr/>
        </p:nvSpPr>
        <p:spPr>
          <a:xfrm>
            <a:off x="3862106" y="4209769"/>
            <a:ext cx="1014694" cy="1268022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3655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600" dirty="0"/>
              <a:t>Regnskabsanalysens </a:t>
            </a:r>
            <a:r>
              <a:rPr lang="da-DK" sz="3600" u="sng" dirty="0"/>
              <a:t>formål</a:t>
            </a:r>
            <a:r>
              <a:rPr lang="da-DK" sz="3600" dirty="0"/>
              <a:t> og </a:t>
            </a:r>
            <a:r>
              <a:rPr lang="da-DK" sz="3600" u="sng" dirty="0"/>
              <a:t>indhold</a:t>
            </a:r>
            <a:endParaRPr lang="da-DK" sz="3800" u="sng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17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066800"/>
            <a:ext cx="7848600" cy="5181600"/>
          </a:xfrm>
        </p:spPr>
        <p:txBody>
          <a:bodyPr>
            <a:normAutofit lnSpcReduction="10000"/>
          </a:bodyPr>
          <a:lstStyle/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</a:rPr>
              <a:t>Eksempel 2 (fortsat):</a:t>
            </a:r>
            <a:endParaRPr lang="da-DK" sz="2000" dirty="0">
              <a:solidFill>
                <a:schemeClr val="tx2"/>
              </a:solidFill>
            </a:endParaRPr>
          </a:p>
          <a:p>
            <a:pPr marL="965200" lvl="2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</a:rPr>
              <a:t>Afkastgraden for de tre virksomheder er ens i år 3 (10%)</a:t>
            </a:r>
          </a:p>
          <a:p>
            <a:pPr marL="628650" lvl="1" indent="-342900">
              <a:buFont typeface="Arial"/>
              <a:buChar char="•"/>
            </a:pPr>
            <a:r>
              <a:rPr lang="da-DK" sz="1800" dirty="0" smtClean="0">
                <a:solidFill>
                  <a:srgbClr val="00B050"/>
                </a:solidFill>
              </a:rPr>
              <a:t>Virksomhed A</a:t>
            </a:r>
          </a:p>
          <a:p>
            <a:pPr marL="965200" lvl="2" indent="-342900">
              <a:buFont typeface="Arial"/>
              <a:buChar char="•"/>
            </a:pPr>
            <a:r>
              <a:rPr lang="da-DK" sz="1600" dirty="0" smtClean="0">
                <a:solidFill>
                  <a:schemeClr val="tx2"/>
                </a:solidFill>
              </a:rPr>
              <a:t>AG er steget fra 5% i år 1 til 10% i år 3 </a:t>
            </a:r>
          </a:p>
          <a:p>
            <a:pPr marL="965200" lvl="2" indent="-342900">
              <a:buFont typeface="Arial"/>
              <a:buChar char="•"/>
            </a:pPr>
            <a:r>
              <a:rPr lang="da-DK" sz="1600" dirty="0" smtClean="0">
                <a:solidFill>
                  <a:schemeClr val="tx2"/>
                </a:solidFill>
                <a:sym typeface="Wingdings" panose="05000000000000000000" pitchFamily="2" charset="2"/>
              </a:rPr>
              <a:t> Altså en stigning på 5 procent</a:t>
            </a:r>
            <a:r>
              <a:rPr lang="da-DK" sz="1600" dirty="0" smtClean="0">
                <a:solidFill>
                  <a:srgbClr val="FF0000"/>
                </a:solidFill>
                <a:sym typeface="Wingdings" panose="05000000000000000000" pitchFamily="2" charset="2"/>
              </a:rPr>
              <a:t>point</a:t>
            </a:r>
            <a:r>
              <a:rPr lang="da-DK" sz="1600" dirty="0" smtClean="0">
                <a:solidFill>
                  <a:schemeClr val="tx2"/>
                </a:solidFill>
                <a:sym typeface="Wingdings" panose="05000000000000000000" pitchFamily="2" charset="2"/>
              </a:rPr>
              <a:t> eller 100 procent</a:t>
            </a:r>
          </a:p>
          <a:p>
            <a:pPr marL="965200" lvl="2" indent="-342900">
              <a:buFont typeface="Arial"/>
              <a:buChar char="•"/>
            </a:pPr>
            <a:r>
              <a:rPr lang="da-DK" sz="1600" dirty="0" smtClean="0">
                <a:solidFill>
                  <a:schemeClr val="tx2"/>
                </a:solidFill>
                <a:sym typeface="Wingdings" panose="05000000000000000000" pitchFamily="2" charset="2"/>
              </a:rPr>
              <a:t>Forventning til år 4: fortsat vækst i AG</a:t>
            </a:r>
            <a:endParaRPr lang="da-DK" sz="1800" dirty="0" smtClean="0">
              <a:solidFill>
                <a:schemeClr val="tx2"/>
              </a:solidFill>
            </a:endParaRPr>
          </a:p>
          <a:p>
            <a:pPr marL="628650" lvl="1" indent="-342900">
              <a:buFont typeface="Arial"/>
              <a:buChar char="•"/>
            </a:pPr>
            <a:endParaRPr lang="da-DK" sz="1800" dirty="0" smtClean="0">
              <a:solidFill>
                <a:srgbClr val="FFC000"/>
              </a:solidFill>
            </a:endParaRPr>
          </a:p>
          <a:p>
            <a:pPr marL="628650" lvl="1" indent="-342900">
              <a:buFont typeface="Arial"/>
              <a:buChar char="•"/>
            </a:pPr>
            <a:r>
              <a:rPr lang="da-DK" sz="1800" dirty="0" smtClean="0">
                <a:solidFill>
                  <a:srgbClr val="FFC000"/>
                </a:solidFill>
              </a:rPr>
              <a:t>Virksomhed B</a:t>
            </a:r>
          </a:p>
          <a:p>
            <a:pPr marL="965200" lvl="2" indent="-342900">
              <a:buFont typeface="Arial"/>
              <a:buChar char="•"/>
            </a:pPr>
            <a:r>
              <a:rPr lang="da-DK" sz="1600" dirty="0" smtClean="0">
                <a:solidFill>
                  <a:schemeClr val="tx2"/>
                </a:solidFill>
              </a:rPr>
              <a:t>AG har været stabil på 10% igennem alle 3 år</a:t>
            </a:r>
          </a:p>
          <a:p>
            <a:pPr marL="965200" lvl="2" indent="-342900">
              <a:buFont typeface="Arial"/>
              <a:buChar char="•"/>
            </a:pPr>
            <a:r>
              <a:rPr lang="da-DK" sz="1600" dirty="0">
                <a:solidFill>
                  <a:schemeClr val="tx2"/>
                </a:solidFill>
                <a:sym typeface="Wingdings" panose="05000000000000000000" pitchFamily="2" charset="2"/>
              </a:rPr>
              <a:t>Forventning til år 4: fortsat </a:t>
            </a:r>
            <a:r>
              <a:rPr lang="da-DK" sz="1600" dirty="0" smtClean="0">
                <a:solidFill>
                  <a:schemeClr val="tx2"/>
                </a:solidFill>
                <a:sym typeface="Wingdings" panose="05000000000000000000" pitchFamily="2" charset="2"/>
              </a:rPr>
              <a:t>stabil AG</a:t>
            </a:r>
            <a:endParaRPr lang="da-DK" sz="1600" dirty="0">
              <a:solidFill>
                <a:schemeClr val="tx2"/>
              </a:solidFill>
            </a:endParaRPr>
          </a:p>
          <a:p>
            <a:pPr marL="965200" lvl="2" indent="-342900">
              <a:buFont typeface="Arial"/>
              <a:buChar char="•"/>
            </a:pPr>
            <a:endParaRPr lang="da-DK" sz="1800" dirty="0" smtClean="0">
              <a:solidFill>
                <a:schemeClr val="tx2"/>
              </a:solidFill>
            </a:endParaRPr>
          </a:p>
          <a:p>
            <a:pPr marL="628650" lvl="1" indent="-342900">
              <a:buFont typeface="Arial"/>
              <a:buChar char="•"/>
            </a:pPr>
            <a:r>
              <a:rPr lang="da-DK" sz="1800" dirty="0" smtClean="0">
                <a:solidFill>
                  <a:srgbClr val="FF0000"/>
                </a:solidFill>
              </a:rPr>
              <a:t>Virksomhed C</a:t>
            </a:r>
          </a:p>
          <a:p>
            <a:pPr marL="965200" lvl="2" indent="-342900">
              <a:buFont typeface="Arial"/>
              <a:buChar char="•"/>
            </a:pPr>
            <a:r>
              <a:rPr lang="da-DK" sz="1600" dirty="0">
                <a:solidFill>
                  <a:schemeClr val="tx2"/>
                </a:solidFill>
              </a:rPr>
              <a:t>AG </a:t>
            </a:r>
            <a:r>
              <a:rPr lang="da-DK" sz="1600" dirty="0" smtClean="0">
                <a:solidFill>
                  <a:schemeClr val="tx2"/>
                </a:solidFill>
              </a:rPr>
              <a:t>er faldet </a:t>
            </a:r>
            <a:r>
              <a:rPr lang="da-DK" sz="1600" dirty="0">
                <a:solidFill>
                  <a:schemeClr val="tx2"/>
                </a:solidFill>
              </a:rPr>
              <a:t>fra </a:t>
            </a:r>
            <a:r>
              <a:rPr lang="da-DK" sz="1600" dirty="0" smtClean="0">
                <a:solidFill>
                  <a:schemeClr val="tx2"/>
                </a:solidFill>
              </a:rPr>
              <a:t>15</a:t>
            </a:r>
            <a:r>
              <a:rPr lang="da-DK" sz="1600" dirty="0">
                <a:solidFill>
                  <a:schemeClr val="tx2"/>
                </a:solidFill>
              </a:rPr>
              <a:t>% i år 1 til </a:t>
            </a:r>
            <a:r>
              <a:rPr lang="da-DK" sz="1600" dirty="0" smtClean="0">
                <a:solidFill>
                  <a:schemeClr val="tx2"/>
                </a:solidFill>
              </a:rPr>
              <a:t>10% </a:t>
            </a:r>
            <a:r>
              <a:rPr lang="da-DK" sz="1600" dirty="0">
                <a:solidFill>
                  <a:schemeClr val="tx2"/>
                </a:solidFill>
              </a:rPr>
              <a:t>i år </a:t>
            </a:r>
            <a:r>
              <a:rPr lang="da-DK" sz="1600" dirty="0" smtClean="0">
                <a:solidFill>
                  <a:schemeClr val="tx2"/>
                </a:solidFill>
              </a:rPr>
              <a:t>3</a:t>
            </a:r>
          </a:p>
          <a:p>
            <a:pPr marL="965200" lvl="2" indent="-342900">
              <a:buFont typeface="Arial"/>
              <a:buChar char="•"/>
            </a:pPr>
            <a:r>
              <a:rPr lang="da-DK" sz="1600" dirty="0">
                <a:solidFill>
                  <a:schemeClr val="tx2"/>
                </a:solidFill>
                <a:sym typeface="Wingdings" panose="05000000000000000000" pitchFamily="2" charset="2"/>
              </a:rPr>
              <a:t> Altså </a:t>
            </a:r>
            <a:r>
              <a:rPr lang="da-DK" sz="1600" dirty="0" smtClean="0">
                <a:solidFill>
                  <a:schemeClr val="tx2"/>
                </a:solidFill>
                <a:sym typeface="Wingdings" panose="05000000000000000000" pitchFamily="2" charset="2"/>
              </a:rPr>
              <a:t>et fald </a:t>
            </a:r>
            <a:r>
              <a:rPr lang="da-DK" sz="1600" dirty="0">
                <a:solidFill>
                  <a:schemeClr val="tx2"/>
                </a:solidFill>
                <a:sym typeface="Wingdings" panose="05000000000000000000" pitchFamily="2" charset="2"/>
              </a:rPr>
              <a:t>på 5 procent</a:t>
            </a:r>
            <a:r>
              <a:rPr lang="da-DK" sz="1600" dirty="0">
                <a:solidFill>
                  <a:srgbClr val="FF0000"/>
                </a:solidFill>
                <a:sym typeface="Wingdings" panose="05000000000000000000" pitchFamily="2" charset="2"/>
              </a:rPr>
              <a:t>point</a:t>
            </a:r>
            <a:r>
              <a:rPr lang="da-DK" sz="1600" dirty="0">
                <a:solidFill>
                  <a:schemeClr val="tx2"/>
                </a:solidFill>
                <a:sym typeface="Wingdings" panose="05000000000000000000" pitchFamily="2" charset="2"/>
              </a:rPr>
              <a:t> eller </a:t>
            </a:r>
            <a:r>
              <a:rPr lang="da-DK" sz="1600" dirty="0" smtClean="0">
                <a:solidFill>
                  <a:schemeClr val="tx2"/>
                </a:solidFill>
                <a:sym typeface="Wingdings" panose="05000000000000000000" pitchFamily="2" charset="2"/>
              </a:rPr>
              <a:t>33 procent</a:t>
            </a:r>
          </a:p>
          <a:p>
            <a:pPr marL="965200" lvl="2" indent="-342900">
              <a:buFont typeface="Arial"/>
              <a:buChar char="•"/>
            </a:pPr>
            <a:r>
              <a:rPr lang="da-DK" sz="1600" dirty="0">
                <a:solidFill>
                  <a:schemeClr val="tx2"/>
                </a:solidFill>
                <a:sym typeface="Wingdings" panose="05000000000000000000" pitchFamily="2" charset="2"/>
              </a:rPr>
              <a:t>Forventning til år 4: fortsat </a:t>
            </a:r>
            <a:r>
              <a:rPr lang="da-DK" sz="1600" dirty="0" smtClean="0">
                <a:solidFill>
                  <a:schemeClr val="tx2"/>
                </a:solidFill>
                <a:sym typeface="Wingdings" panose="05000000000000000000" pitchFamily="2" charset="2"/>
              </a:rPr>
              <a:t>fald </a:t>
            </a:r>
            <a:r>
              <a:rPr lang="da-DK" sz="1600" dirty="0">
                <a:solidFill>
                  <a:schemeClr val="tx2"/>
                </a:solidFill>
                <a:sym typeface="Wingdings" panose="05000000000000000000" pitchFamily="2" charset="2"/>
              </a:rPr>
              <a:t>i AG</a:t>
            </a:r>
            <a:endParaRPr lang="da-DK" sz="1800" dirty="0">
              <a:solidFill>
                <a:schemeClr val="tx2"/>
              </a:solidFill>
            </a:endParaRPr>
          </a:p>
          <a:p>
            <a:pPr marL="965200" lvl="2" indent="-342900">
              <a:buFont typeface="Arial"/>
              <a:buChar char="•"/>
            </a:pPr>
            <a:endParaRPr lang="da-DK" sz="1600" dirty="0">
              <a:solidFill>
                <a:schemeClr val="tx2"/>
              </a:solidFill>
            </a:endParaRPr>
          </a:p>
          <a:p>
            <a:pPr marL="965200" lvl="2" indent="-342900">
              <a:buFont typeface="Arial"/>
              <a:buChar char="•"/>
            </a:pPr>
            <a:endParaRPr lang="da-DK" sz="1600" dirty="0">
              <a:solidFill>
                <a:schemeClr val="tx2"/>
              </a:solidFill>
            </a:endParaRPr>
          </a:p>
          <a:p>
            <a:pPr marL="628650" lvl="1" indent="-342900">
              <a:buFont typeface="Arial"/>
              <a:buChar char="•"/>
            </a:pPr>
            <a:endParaRPr lang="da-DK" sz="1800" dirty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14" name="Billed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420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600" dirty="0"/>
              <a:t>Regnskabsanalysens </a:t>
            </a:r>
            <a:r>
              <a:rPr lang="da-DK" sz="3600" u="sng" dirty="0"/>
              <a:t>formål</a:t>
            </a:r>
            <a:r>
              <a:rPr lang="da-DK" sz="3600" dirty="0"/>
              <a:t> og </a:t>
            </a:r>
            <a:r>
              <a:rPr lang="da-DK" sz="3600" u="sng" dirty="0"/>
              <a:t>indhold</a:t>
            </a:r>
            <a:endParaRPr lang="da-DK" sz="3800" u="sng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18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066800"/>
            <a:ext cx="7848600" cy="5181600"/>
          </a:xfrm>
        </p:spPr>
        <p:txBody>
          <a:bodyPr>
            <a:normAutofit/>
          </a:bodyPr>
          <a:lstStyle/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</a:rPr>
              <a:t>Den praktiske gennemførelse af en regnskabsanalyse omfatter tre faser:</a:t>
            </a:r>
          </a:p>
          <a:p>
            <a:pPr marL="628650" lvl="1" indent="-342900">
              <a:buFont typeface="+mj-lt"/>
              <a:buAutoNum type="arabicPeriod"/>
            </a:pPr>
            <a:r>
              <a:rPr lang="da-DK" sz="1800" dirty="0" smtClean="0">
                <a:solidFill>
                  <a:srgbClr val="FF0000"/>
                </a:solidFill>
              </a:rPr>
              <a:t>Indsamling af regnskabsmateriale og andre relevante oplysninger om den virksomhed, der skal analyseres</a:t>
            </a:r>
          </a:p>
          <a:p>
            <a:pPr marL="628650" lvl="1" indent="-342900">
              <a:buFont typeface="+mj-lt"/>
              <a:buAutoNum type="arabicPeriod"/>
            </a:pPr>
            <a:endParaRPr lang="da-DK" sz="1800" dirty="0">
              <a:solidFill>
                <a:schemeClr val="tx2"/>
              </a:solidFill>
            </a:endParaRPr>
          </a:p>
          <a:p>
            <a:pPr marL="628650" lvl="1" indent="-342900">
              <a:buFont typeface="+mj-lt"/>
              <a:buAutoNum type="arabicPeriod"/>
            </a:pPr>
            <a:r>
              <a:rPr lang="da-DK" sz="1800" dirty="0" smtClean="0">
                <a:solidFill>
                  <a:srgbClr val="FF0000"/>
                </a:solidFill>
              </a:rPr>
              <a:t>Beregning af relevante nøgletal</a:t>
            </a:r>
          </a:p>
          <a:p>
            <a:pPr marL="628650" lvl="1" indent="-342900">
              <a:buFont typeface="+mj-lt"/>
              <a:buAutoNum type="arabicPeriod"/>
            </a:pPr>
            <a:endParaRPr lang="da-DK" sz="1800" dirty="0">
              <a:solidFill>
                <a:schemeClr val="tx2"/>
              </a:solidFill>
            </a:endParaRPr>
          </a:p>
          <a:p>
            <a:pPr marL="628650" lvl="1" indent="-342900">
              <a:buFont typeface="+mj-lt"/>
              <a:buAutoNum type="arabicPeriod"/>
            </a:pPr>
            <a:r>
              <a:rPr lang="da-DK" sz="1800" dirty="0" smtClean="0">
                <a:solidFill>
                  <a:srgbClr val="FF0000"/>
                </a:solidFill>
              </a:rPr>
              <a:t>Analyse og vurdering af de beregnede nøgletal</a:t>
            </a:r>
            <a:endParaRPr lang="da-DK" sz="1800" dirty="0">
              <a:solidFill>
                <a:srgbClr val="FF0000"/>
              </a:solidFill>
            </a:endParaRPr>
          </a:p>
          <a:p>
            <a:pPr marL="965200" lvl="2" indent="-342900">
              <a:buFont typeface="Arial"/>
              <a:buChar char="•"/>
            </a:pPr>
            <a:endParaRPr lang="da-DK" sz="1600" dirty="0">
              <a:solidFill>
                <a:schemeClr val="tx2"/>
              </a:solidFill>
            </a:endParaRPr>
          </a:p>
          <a:p>
            <a:pPr marL="965200" lvl="2" indent="-342900">
              <a:buFont typeface="Arial"/>
              <a:buChar char="•"/>
            </a:pPr>
            <a:endParaRPr lang="da-DK" sz="1600" dirty="0">
              <a:solidFill>
                <a:schemeClr val="tx2"/>
              </a:solidFill>
            </a:endParaRPr>
          </a:p>
          <a:p>
            <a:pPr marL="628650" lvl="1" indent="-342900">
              <a:buFont typeface="Arial"/>
              <a:buChar char="•"/>
            </a:pPr>
            <a:endParaRPr lang="da-DK" sz="1800" dirty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14" name="Billed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118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600" dirty="0" smtClean="0">
                <a:solidFill>
                  <a:srgbClr val="FF0000"/>
                </a:solidFill>
              </a:rPr>
              <a:t>Opgave 14.3</a:t>
            </a:r>
            <a:endParaRPr lang="da-DK" sz="3600" dirty="0">
              <a:solidFill>
                <a:srgbClr val="FF000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19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371600"/>
            <a:ext cx="7848600" cy="5029200"/>
          </a:xfrm>
        </p:spPr>
        <p:txBody>
          <a:bodyPr>
            <a:normAutofit/>
          </a:bodyPr>
          <a:lstStyle/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  <a:sym typeface="Wingdings"/>
              </a:rPr>
              <a:t>15 min – 2 og 2 med sidepersonen </a:t>
            </a:r>
            <a:r>
              <a:rPr lang="da-DK" sz="2000" dirty="0" smtClean="0">
                <a:solidFill>
                  <a:schemeClr val="tx2"/>
                </a:solidFill>
                <a:sym typeface="Wingdings" panose="05000000000000000000" pitchFamily="2" charset="2"/>
              </a:rPr>
              <a:t></a:t>
            </a:r>
            <a:endParaRPr lang="da-DK" sz="2000" dirty="0">
              <a:solidFill>
                <a:schemeClr val="tx2"/>
              </a:solidFill>
              <a:sym typeface="Wingdings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7" name="Billed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  <p:pic>
        <p:nvPicPr>
          <p:cNvPr id="9" name="Billed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8763" y="2794994"/>
            <a:ext cx="2431650" cy="1361725"/>
          </a:xfrm>
          <a:prstGeom prst="rect">
            <a:avLst/>
          </a:prstGeom>
        </p:spPr>
      </p:pic>
      <p:pic>
        <p:nvPicPr>
          <p:cNvPr id="4" name="Billede 3"/>
          <p:cNvPicPr>
            <a:picLocks noChangeAspect="1"/>
          </p:cNvPicPr>
          <p:nvPr/>
        </p:nvPicPr>
        <p:blipFill rotWithShape="1">
          <a:blip r:embed="rId5"/>
          <a:srcRect l="35417" t="21852" r="33333" b="7778"/>
          <a:stretch/>
        </p:blipFill>
        <p:spPr>
          <a:xfrm>
            <a:off x="886810" y="1773377"/>
            <a:ext cx="4461823" cy="4703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49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Plan for i dag</a:t>
            </a:r>
            <a:r>
              <a:rPr lang="is-IS" dirty="0" smtClean="0"/>
              <a:t>…</a:t>
            </a:r>
            <a:endParaRPr lang="da-DK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2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066800"/>
            <a:ext cx="7620000" cy="5334000"/>
          </a:xfrm>
        </p:spPr>
        <p:txBody>
          <a:bodyPr/>
          <a:lstStyle/>
          <a:p>
            <a:pPr marL="344488" indent="-342900">
              <a:buFont typeface="Arial" panose="020B0604020202020204" pitchFamily="34" charset="0"/>
              <a:buChar char="•"/>
            </a:pPr>
            <a:r>
              <a:rPr lang="da-DK" sz="2000" dirty="0" smtClean="0">
                <a:solidFill>
                  <a:schemeClr val="tx2"/>
                </a:solidFill>
                <a:sym typeface="Wingdings"/>
              </a:rPr>
              <a:t>Opsummering fra </a:t>
            </a:r>
            <a:r>
              <a:rPr lang="da-DK" sz="2000" dirty="0" smtClean="0">
                <a:solidFill>
                  <a:schemeClr val="tx2"/>
                </a:solidFill>
                <a:sym typeface="Wingdings"/>
              </a:rPr>
              <a:t>forrige lektion </a:t>
            </a:r>
            <a:r>
              <a:rPr lang="da-DK" sz="2000" dirty="0" smtClean="0">
                <a:solidFill>
                  <a:schemeClr val="tx2"/>
                </a:solidFill>
                <a:sym typeface="Wingdings"/>
              </a:rPr>
              <a:t>(Jer </a:t>
            </a:r>
            <a:r>
              <a:rPr lang="da-DK" sz="2000" dirty="0" smtClean="0">
                <a:solidFill>
                  <a:schemeClr val="tx2"/>
                </a:solidFill>
                <a:sym typeface="Wingdings" panose="05000000000000000000" pitchFamily="2" charset="2"/>
              </a:rPr>
              <a:t>)</a:t>
            </a:r>
            <a:endParaRPr lang="da-DK" sz="2000" dirty="0" smtClean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  <a:sym typeface="Wingdings"/>
              </a:rPr>
              <a:t>Gennemgang af Kapitel 14: Økonomiske analyser</a:t>
            </a:r>
          </a:p>
          <a:p>
            <a:pPr marL="965200" lvl="2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2. step i at forstå nøgletal </a:t>
            </a:r>
            <a:r>
              <a:rPr lang="da-DK" sz="1800" dirty="0" smtClean="0">
                <a:solidFill>
                  <a:schemeClr val="tx2"/>
                </a:solidFill>
                <a:sym typeface="Wingdings" panose="05000000000000000000" pitchFamily="2" charset="2"/>
              </a:rPr>
              <a:t></a:t>
            </a:r>
            <a:endParaRPr lang="da-DK" sz="1800" dirty="0" smtClean="0">
              <a:solidFill>
                <a:schemeClr val="tx2"/>
              </a:solidFill>
              <a:sym typeface="Wingdings"/>
            </a:endParaRPr>
          </a:p>
          <a:p>
            <a:pPr marL="965200" lvl="2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I dag er fokus på 1) virksomhedens produktivitet og effektivitet samt 2) regnskabsanalysens formål og indhold</a:t>
            </a:r>
          </a:p>
          <a:p>
            <a:pPr marL="965200" lvl="2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Vi anvender her noget af matematikken fra forrige lektion </a:t>
            </a:r>
            <a:r>
              <a:rPr lang="da-DK" sz="1800" dirty="0" smtClean="0">
                <a:solidFill>
                  <a:schemeClr val="tx2"/>
                </a:solidFill>
                <a:sym typeface="Wingdings" panose="05000000000000000000" pitchFamily="2" charset="2"/>
              </a:rPr>
              <a:t> Årsrapporterne venter vi lidt med endnu…</a:t>
            </a:r>
            <a:endParaRPr lang="da-DK" sz="1800" dirty="0" smtClean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  <a:sym typeface="Wingdings"/>
              </a:rPr>
              <a:t>Løsning af enkelte opgaver til Kapitel 14</a:t>
            </a:r>
          </a:p>
          <a:p>
            <a:pPr marL="344488" indent="-342900">
              <a:buFont typeface="Arial"/>
              <a:buChar char="•"/>
            </a:pPr>
            <a:endParaRPr lang="da-DK" dirty="0">
              <a:solidFill>
                <a:schemeClr val="tx2"/>
              </a:solidFill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7" name="Billed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  <p:pic>
        <p:nvPicPr>
          <p:cNvPr id="3" name="Billed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4896687"/>
            <a:ext cx="4070131" cy="1120631"/>
          </a:xfrm>
          <a:prstGeom prst="rect">
            <a:avLst/>
          </a:prstGeom>
        </p:spPr>
      </p:pic>
      <p:pic>
        <p:nvPicPr>
          <p:cNvPr id="4" name="Billed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74" y="4572000"/>
            <a:ext cx="1989625" cy="1936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962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Opsamling – Kapitel 14</a:t>
            </a:r>
            <a:endParaRPr lang="da-DK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20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219200"/>
            <a:ext cx="7620000" cy="5181600"/>
          </a:xfrm>
        </p:spPr>
        <p:txBody>
          <a:bodyPr>
            <a:normAutofit/>
          </a:bodyPr>
          <a:lstStyle/>
          <a:p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Hvad vi har gennemgået i dag </a:t>
            </a:r>
            <a:r>
              <a:rPr lang="da-DK" sz="1800" dirty="0" smtClean="0">
                <a:solidFill>
                  <a:schemeClr val="tx2"/>
                </a:solidFill>
                <a:sym typeface="Wingdings" panose="05000000000000000000" pitchFamily="2" charset="2"/>
              </a:rPr>
              <a:t></a:t>
            </a:r>
            <a:endParaRPr lang="da-DK" sz="1800" dirty="0" smtClean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Produktivitet og effektivitet</a:t>
            </a:r>
          </a:p>
          <a:p>
            <a:pPr marL="965200" lvl="2" indent="-342900">
              <a:buFont typeface="Arial"/>
              <a:buChar char="•"/>
            </a:pPr>
            <a:r>
              <a:rPr lang="da-DK" sz="1600" dirty="0" smtClean="0">
                <a:solidFill>
                  <a:schemeClr val="tx2"/>
                </a:solidFill>
                <a:sym typeface="Wingdings"/>
              </a:rPr>
              <a:t>Hvad er produktivitet?</a:t>
            </a:r>
          </a:p>
          <a:p>
            <a:pPr marL="965200" lvl="2" indent="-342900">
              <a:buFont typeface="Arial"/>
              <a:buChar char="•"/>
            </a:pPr>
            <a:r>
              <a:rPr lang="da-DK" sz="1600" dirty="0" smtClean="0">
                <a:solidFill>
                  <a:schemeClr val="tx2"/>
                </a:solidFill>
                <a:sym typeface="Wingdings"/>
              </a:rPr>
              <a:t>Hvad er effektivitet?</a:t>
            </a:r>
          </a:p>
          <a:p>
            <a:pPr marL="965200" lvl="2" indent="-342900">
              <a:buFont typeface="Arial"/>
              <a:buChar char="•"/>
            </a:pPr>
            <a:r>
              <a:rPr lang="da-DK" sz="1600" dirty="0" smtClean="0">
                <a:solidFill>
                  <a:schemeClr val="tx2"/>
                </a:solidFill>
                <a:sym typeface="Wingdings"/>
              </a:rPr>
              <a:t>Hvordan måler vi disse?</a:t>
            </a:r>
          </a:p>
          <a:p>
            <a:pPr marL="344488" indent="-342900">
              <a:buFont typeface="Arial"/>
              <a:buChar char="•"/>
            </a:pPr>
            <a:endParaRPr lang="da-DK" sz="1800" dirty="0" smtClean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Intro til nøgletal</a:t>
            </a:r>
          </a:p>
          <a:p>
            <a:pPr marL="965200" lvl="2" indent="-342900">
              <a:buFont typeface="Arial"/>
              <a:buChar char="•"/>
            </a:pPr>
            <a:r>
              <a:rPr lang="da-DK" sz="1600" dirty="0" smtClean="0">
                <a:solidFill>
                  <a:schemeClr val="tx2"/>
                </a:solidFill>
                <a:sym typeface="Wingdings"/>
              </a:rPr>
              <a:t>Hvad er nøgletal?</a:t>
            </a:r>
          </a:p>
          <a:p>
            <a:pPr marL="965200" lvl="2" indent="-342900">
              <a:buFont typeface="Arial"/>
              <a:buChar char="•"/>
            </a:pPr>
            <a:r>
              <a:rPr lang="da-DK" sz="1600" dirty="0" smtClean="0">
                <a:solidFill>
                  <a:schemeClr val="tx2"/>
                </a:solidFill>
                <a:sym typeface="Wingdings"/>
              </a:rPr>
              <a:t>Hvad anvender vi nøgletal til?</a:t>
            </a:r>
          </a:p>
          <a:p>
            <a:pPr marL="965200" lvl="2" indent="-342900">
              <a:buFont typeface="Arial"/>
              <a:buChar char="•"/>
            </a:pPr>
            <a:r>
              <a:rPr lang="da-DK" sz="1600" dirty="0" smtClean="0">
                <a:solidFill>
                  <a:schemeClr val="tx2"/>
                </a:solidFill>
                <a:sym typeface="Wingdings"/>
              </a:rPr>
              <a:t>Hvilke nøgletal har vi set på indtil videre?</a:t>
            </a:r>
            <a:endParaRPr lang="da-DK" sz="1600" dirty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Regnskabsanalysens formål og indhold</a:t>
            </a:r>
          </a:p>
          <a:p>
            <a:pPr marL="965200" lvl="2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Hvad er formålet?</a:t>
            </a:r>
          </a:p>
          <a:p>
            <a:pPr marL="965200" lvl="2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Hvem anvender regnskabsanalysen? 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7" name="Billed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  <p:pic>
        <p:nvPicPr>
          <p:cNvPr id="4" name="Billed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5400" y="1665467"/>
            <a:ext cx="2895600" cy="2800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458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620156"/>
            <a:ext cx="5822801" cy="5167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Billed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6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da-DK" sz="4000" dirty="0" err="1" smtClean="0"/>
              <a:t>Du-Pont</a:t>
            </a:r>
            <a:endParaRPr lang="da-DK" sz="4000" dirty="0"/>
          </a:p>
        </p:txBody>
      </p:sp>
    </p:spTree>
    <p:extLst>
      <p:ext uri="{BB962C8B-B14F-4D97-AF65-F5344CB8AC3E}">
        <p14:creationId xmlns:p14="http://schemas.microsoft.com/office/powerpoint/2010/main" val="686265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Næste gang</a:t>
            </a:r>
            <a:r>
              <a:rPr lang="is-IS" dirty="0" smtClean="0"/>
              <a:t>…</a:t>
            </a:r>
            <a:endParaRPr lang="da-DK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22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219200"/>
            <a:ext cx="7620000" cy="5181600"/>
          </a:xfrm>
        </p:spPr>
        <p:txBody>
          <a:bodyPr>
            <a:normAutofit/>
          </a:bodyPr>
          <a:lstStyle/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  <a:sym typeface="Wingdings"/>
              </a:rPr>
              <a:t>I morgen:</a:t>
            </a:r>
          </a:p>
          <a:p>
            <a:pPr marL="965200" lvl="2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Regning af opgaver</a:t>
            </a:r>
          </a:p>
          <a:p>
            <a:pPr marL="965200" lvl="2" indent="-342900">
              <a:buFont typeface="Arial"/>
              <a:buChar char="•"/>
            </a:pPr>
            <a:endParaRPr lang="da-DK" sz="1800" dirty="0">
              <a:solidFill>
                <a:schemeClr val="tx2"/>
              </a:solidFill>
              <a:sym typeface="Wingdings"/>
            </a:endParaRPr>
          </a:p>
          <a:p>
            <a:pPr marL="965200" lvl="2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Onsdag: Kapitel 15</a:t>
            </a:r>
            <a:endParaRPr lang="da-DK" sz="1800" dirty="0">
              <a:solidFill>
                <a:schemeClr val="tx2"/>
              </a:solidFill>
              <a:sym typeface="Wingdings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7" name="Billed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626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400" dirty="0" smtClean="0"/>
              <a:t>Del 3: Analyse af virksomhedens rapporter</a:t>
            </a:r>
            <a:endParaRPr lang="da-DK" sz="34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3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371600"/>
            <a:ext cx="7620000" cy="5029200"/>
          </a:xfrm>
        </p:spPr>
        <p:txBody>
          <a:bodyPr>
            <a:normAutofit/>
          </a:bodyPr>
          <a:lstStyle/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  <a:sym typeface="Wingdings"/>
              </a:rPr>
              <a:t>Lettere for interessenter at forholde sig til </a:t>
            </a:r>
            <a:r>
              <a:rPr lang="da-DK" sz="2000" b="1" dirty="0" smtClean="0">
                <a:solidFill>
                  <a:srgbClr val="FF0000"/>
                </a:solidFill>
                <a:sym typeface="Wingdings"/>
              </a:rPr>
              <a:t>nøgletal</a:t>
            </a:r>
            <a:r>
              <a:rPr lang="da-DK" sz="2000" dirty="0" smtClean="0">
                <a:solidFill>
                  <a:schemeClr val="tx2"/>
                </a:solidFill>
                <a:sym typeface="Wingdings"/>
              </a:rPr>
              <a:t>, hvis de læser én eller flere årsrapporter</a:t>
            </a:r>
          </a:p>
          <a:p>
            <a:pPr marL="965200" lvl="2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Nøgletal danner et </a:t>
            </a:r>
            <a:r>
              <a:rPr lang="da-DK" sz="1800" dirty="0" smtClean="0">
                <a:solidFill>
                  <a:srgbClr val="FF0000"/>
                </a:solidFill>
                <a:sym typeface="Wingdings"/>
              </a:rPr>
              <a:t>overblik</a:t>
            </a: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 og </a:t>
            </a:r>
            <a:r>
              <a:rPr lang="da-DK" sz="1800" dirty="0" smtClean="0">
                <a:solidFill>
                  <a:srgbClr val="FF0000"/>
                </a:solidFill>
                <a:sym typeface="Wingdings"/>
              </a:rPr>
              <a:t>sammenligningsgrundlag</a:t>
            </a: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 med andre virksomheder samt belyser </a:t>
            </a:r>
            <a:r>
              <a:rPr lang="da-DK" sz="1800" dirty="0" smtClean="0">
                <a:solidFill>
                  <a:srgbClr val="FF0000"/>
                </a:solidFill>
                <a:sym typeface="Wingdings"/>
              </a:rPr>
              <a:t>udviklingen</a:t>
            </a: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 i nøgletallet/virksomheden</a:t>
            </a:r>
          </a:p>
          <a:p>
            <a:pPr marL="965200" lvl="2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Husk: der eksisterer mange nøgletal som kan udregnes!</a:t>
            </a:r>
          </a:p>
          <a:p>
            <a:pPr lvl="2" indent="0">
              <a:buNone/>
            </a:pPr>
            <a:endParaRPr lang="da-DK" sz="1800" dirty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r>
              <a:rPr lang="da-DK" sz="2000" b="1" dirty="0" smtClean="0">
                <a:solidFill>
                  <a:srgbClr val="FF0000"/>
                </a:solidFill>
                <a:sym typeface="Wingdings"/>
              </a:rPr>
              <a:t>Regnskabsanalysen</a:t>
            </a:r>
            <a:r>
              <a:rPr lang="da-DK" sz="2000" dirty="0" smtClean="0">
                <a:solidFill>
                  <a:schemeClr val="tx2"/>
                </a:solidFill>
                <a:sym typeface="Wingdings"/>
              </a:rPr>
              <a:t> anvender disse nøgletal  </a:t>
            </a:r>
            <a:r>
              <a:rPr lang="da-DK" sz="2000" i="1" dirty="0" smtClean="0">
                <a:solidFill>
                  <a:schemeClr val="tx2"/>
                </a:solidFill>
                <a:sym typeface="Wingdings"/>
              </a:rPr>
              <a:t>Viser den økonomiske udvikling i virksomheden…</a:t>
            </a:r>
          </a:p>
          <a:p>
            <a:pPr marL="965200" lvl="2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… og danner et grundlag for en endelig vurdering virksomhedens performance</a:t>
            </a:r>
            <a:endParaRPr lang="da-DK" sz="1800" dirty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  <a:sym typeface="Wingdings"/>
              </a:rPr>
              <a:t>Husk: analyse og vurdering ikke er det samme!</a:t>
            </a:r>
          </a:p>
          <a:p>
            <a:pPr marL="965200" lvl="2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Tænk fx </a:t>
            </a:r>
            <a:r>
              <a:rPr lang="da-DK" sz="1800" dirty="0" smtClean="0">
                <a:solidFill>
                  <a:srgbClr val="FF0000"/>
                </a:solidFill>
                <a:sym typeface="Wingdings"/>
              </a:rPr>
              <a:t>Blooms Taksonomi</a:t>
            </a:r>
          </a:p>
          <a:p>
            <a:pPr marL="1136650" lvl="3" indent="-342900">
              <a:buFont typeface="Arial"/>
              <a:buChar char="•"/>
            </a:pPr>
            <a:r>
              <a:rPr lang="da-DK" sz="1600" dirty="0" smtClean="0">
                <a:solidFill>
                  <a:schemeClr val="tx2"/>
                </a:solidFill>
                <a:sym typeface="Wingdings"/>
              </a:rPr>
              <a:t>Redegør – Analysere - Vurdere</a:t>
            </a:r>
          </a:p>
          <a:p>
            <a:pPr marL="628650" lvl="1" indent="-342900">
              <a:buFont typeface="Arial"/>
              <a:buChar char="•"/>
            </a:pPr>
            <a:endParaRPr lang="da-DK" sz="2000" dirty="0">
              <a:solidFill>
                <a:schemeClr val="tx2"/>
              </a:solidFill>
              <a:sym typeface="Wingdings"/>
            </a:endParaRPr>
          </a:p>
          <a:p>
            <a:pPr marL="628650" lvl="1" indent="-342900">
              <a:buFont typeface="Arial"/>
              <a:buChar char="•"/>
            </a:pPr>
            <a:endParaRPr lang="da-DK" sz="2000" dirty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  <a:p>
            <a:endParaRPr lang="da-DK" sz="2000" dirty="0" smtClean="0">
              <a:solidFill>
                <a:schemeClr val="tx2"/>
              </a:solidFill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29113903"/>
              </p:ext>
            </p:extLst>
          </p:nvPr>
        </p:nvGraphicFramePr>
        <p:xfrm>
          <a:off x="5899185" y="4585175"/>
          <a:ext cx="2405308" cy="1625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5" name="Lige pilforbindelse 4"/>
          <p:cNvCxnSpPr/>
          <p:nvPr/>
        </p:nvCxnSpPr>
        <p:spPr>
          <a:xfrm flipV="1">
            <a:off x="8304494" y="4572000"/>
            <a:ext cx="0" cy="162560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Billed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615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400" dirty="0" smtClean="0"/>
              <a:t>Del 3: Analyse af virksomhedens rapporter</a:t>
            </a:r>
            <a:endParaRPr lang="da-DK" sz="34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4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371600"/>
            <a:ext cx="7620000" cy="5029200"/>
          </a:xfrm>
        </p:spPr>
        <p:txBody>
          <a:bodyPr>
            <a:normAutofit lnSpcReduction="10000"/>
          </a:bodyPr>
          <a:lstStyle/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  <a:sym typeface="Wingdings"/>
              </a:rPr>
              <a:t>Et af de vigtigste fokuspunkter er udviklingen i virksomhedens </a:t>
            </a:r>
            <a:r>
              <a:rPr lang="da-DK" sz="2000" b="1" dirty="0" smtClean="0">
                <a:solidFill>
                  <a:srgbClr val="FF0000"/>
                </a:solidFill>
                <a:sym typeface="Wingdings"/>
              </a:rPr>
              <a:t>produktivitet </a:t>
            </a:r>
            <a:endParaRPr lang="da-DK" sz="2000" dirty="0" smtClean="0">
              <a:solidFill>
                <a:schemeClr val="tx2"/>
              </a:solidFill>
              <a:sym typeface="Wingdings"/>
            </a:endParaRPr>
          </a:p>
          <a:p>
            <a:pPr marL="965200" lvl="2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Tænk på International Økonomi, hvorfor er stigende produktivitet godt?</a:t>
            </a:r>
            <a:endParaRPr lang="da-DK" sz="1800" b="1" dirty="0" smtClean="0">
              <a:solidFill>
                <a:srgbClr val="FF0000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  <a:sym typeface="Wingdings"/>
              </a:rPr>
              <a:t>Men andre faktorer kan også være vigtige (fx tænk på </a:t>
            </a:r>
            <a:r>
              <a:rPr lang="da-DK" sz="2000" i="1" dirty="0" smtClean="0">
                <a:solidFill>
                  <a:schemeClr val="tx2"/>
                </a:solidFill>
                <a:sym typeface="Wingdings"/>
              </a:rPr>
              <a:t>Kapitel 13: Ikke-finansielle rapporter</a:t>
            </a:r>
            <a:r>
              <a:rPr lang="da-DK" sz="2000" dirty="0" smtClean="0">
                <a:solidFill>
                  <a:schemeClr val="tx2"/>
                </a:solidFill>
                <a:sym typeface="Wingdings"/>
              </a:rPr>
              <a:t>)</a:t>
            </a:r>
          </a:p>
          <a:p>
            <a:pPr marL="965200" lvl="2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Tænk her også på en forskel mellem </a:t>
            </a:r>
            <a:r>
              <a:rPr lang="da-DK" sz="1800" u="sng" dirty="0" smtClean="0">
                <a:solidFill>
                  <a:schemeClr val="tx2"/>
                </a:solidFill>
                <a:sym typeface="Wingdings"/>
              </a:rPr>
              <a:t>kortsigtet</a:t>
            </a: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- og </a:t>
            </a:r>
            <a:r>
              <a:rPr lang="da-DK" sz="1800" u="sng" dirty="0" smtClean="0">
                <a:solidFill>
                  <a:schemeClr val="tx2"/>
                </a:solidFill>
                <a:sym typeface="Wingdings"/>
              </a:rPr>
              <a:t>langsigtet</a:t>
            </a: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 fokus</a:t>
            </a:r>
          </a:p>
          <a:p>
            <a:pPr marL="965200" lvl="2" indent="-342900">
              <a:buFont typeface="Arial"/>
              <a:buChar char="•"/>
            </a:pPr>
            <a:r>
              <a:rPr lang="da-DK" sz="1800" dirty="0" smtClean="0">
                <a:solidFill>
                  <a:srgbClr val="FF0000"/>
                </a:solidFill>
                <a:sym typeface="Wingdings"/>
              </a:rPr>
              <a:t>5 min - diskutere med sidepersonen </a:t>
            </a:r>
            <a:r>
              <a:rPr lang="da-DK" sz="1800" dirty="0" smtClean="0">
                <a:solidFill>
                  <a:srgbClr val="FF0000"/>
                </a:solidFill>
                <a:sym typeface="Wingdings" panose="05000000000000000000" pitchFamily="2" charset="2"/>
              </a:rPr>
              <a:t></a:t>
            </a:r>
            <a:endParaRPr lang="da-DK" sz="1800" dirty="0">
              <a:solidFill>
                <a:srgbClr val="FF0000"/>
              </a:solidFill>
              <a:sym typeface="Wingdings"/>
            </a:endParaRPr>
          </a:p>
          <a:p>
            <a:pPr marL="628650" lvl="1" indent="-342900">
              <a:buFont typeface="Arial"/>
              <a:buChar char="•"/>
            </a:pPr>
            <a:endParaRPr lang="da-DK" sz="2000" dirty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</a:rPr>
              <a:t>Husk: nogle ting kan være godt på </a:t>
            </a:r>
            <a:r>
              <a:rPr lang="da-DK" sz="2000" u="sng" dirty="0" smtClean="0">
                <a:solidFill>
                  <a:schemeClr val="tx2"/>
                </a:solidFill>
              </a:rPr>
              <a:t>kortsigt</a:t>
            </a:r>
            <a:r>
              <a:rPr lang="da-DK" sz="2000" dirty="0" smtClean="0">
                <a:solidFill>
                  <a:schemeClr val="tx2"/>
                </a:solidFill>
              </a:rPr>
              <a:t> (fx profit her og nu = </a:t>
            </a:r>
            <a:r>
              <a:rPr lang="da-DK" sz="2000" dirty="0" err="1" smtClean="0">
                <a:solidFill>
                  <a:srgbClr val="FF0000"/>
                </a:solidFill>
              </a:rPr>
              <a:t>shareholders</a:t>
            </a:r>
            <a:r>
              <a:rPr lang="da-DK" sz="2000" dirty="0" smtClean="0">
                <a:solidFill>
                  <a:schemeClr val="tx2"/>
                </a:solidFill>
              </a:rPr>
              <a:t>), mens andre ting kan gavne på </a:t>
            </a:r>
            <a:r>
              <a:rPr lang="da-DK" sz="2000" u="sng" dirty="0" smtClean="0">
                <a:solidFill>
                  <a:schemeClr val="tx2"/>
                </a:solidFill>
              </a:rPr>
              <a:t>lang sigt </a:t>
            </a:r>
            <a:r>
              <a:rPr lang="da-DK" sz="2000" dirty="0" smtClean="0">
                <a:solidFill>
                  <a:schemeClr val="tx2"/>
                </a:solidFill>
              </a:rPr>
              <a:t>(fx en bæredygtig udvikling af virksomheden = </a:t>
            </a:r>
            <a:r>
              <a:rPr lang="da-DK" sz="2000" dirty="0" err="1" smtClean="0">
                <a:solidFill>
                  <a:srgbClr val="FF0000"/>
                </a:solidFill>
              </a:rPr>
              <a:t>stakeholders</a:t>
            </a:r>
            <a:r>
              <a:rPr lang="da-DK" sz="2000" dirty="0" smtClean="0">
                <a:solidFill>
                  <a:schemeClr val="tx2"/>
                </a:solidFill>
              </a:rPr>
              <a:t>)</a:t>
            </a:r>
          </a:p>
          <a:p>
            <a:endParaRPr lang="da-DK" sz="2000" dirty="0" smtClean="0">
              <a:solidFill>
                <a:schemeClr val="tx2"/>
              </a:solidFill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7" name="Billed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  <p:pic>
        <p:nvPicPr>
          <p:cNvPr id="3" name="Billed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3483" y="4114532"/>
            <a:ext cx="1887365" cy="105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30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600" dirty="0" smtClean="0"/>
              <a:t>Økonomiske analyser</a:t>
            </a:r>
            <a:endParaRPr lang="da-DK" sz="36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5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447800"/>
            <a:ext cx="7620000" cy="4953000"/>
          </a:xfrm>
        </p:spPr>
        <p:txBody>
          <a:bodyPr>
            <a:normAutofit/>
          </a:bodyPr>
          <a:lstStyle/>
          <a:p>
            <a:pPr marL="344488" indent="-342900">
              <a:buFont typeface="Arial"/>
              <a:buChar char="•"/>
            </a:pPr>
            <a:r>
              <a:rPr lang="da-DK" sz="2000" b="1" dirty="0" smtClean="0">
                <a:solidFill>
                  <a:srgbClr val="FF0000"/>
                </a:solidFill>
                <a:sym typeface="Wingdings"/>
              </a:rPr>
              <a:t>Nøgletal</a:t>
            </a:r>
            <a:r>
              <a:rPr lang="da-DK" sz="2000" dirty="0" smtClean="0">
                <a:solidFill>
                  <a:schemeClr val="tx2"/>
                </a:solidFill>
                <a:sym typeface="Wingdings"/>
              </a:rPr>
              <a:t>: </a:t>
            </a:r>
            <a:r>
              <a:rPr lang="da-DK" sz="2000" i="1" dirty="0" smtClean="0">
                <a:solidFill>
                  <a:schemeClr val="tx2"/>
                </a:solidFill>
                <a:sym typeface="Wingdings"/>
              </a:rPr>
              <a:t>”er forholdstal, som beskriver sammenhængen mellem to variabler”</a:t>
            </a:r>
          </a:p>
          <a:p>
            <a:pPr marL="965200" lvl="2" indent="-342900">
              <a:buFont typeface="Arial"/>
              <a:buChar char="•"/>
            </a:pPr>
            <a:r>
              <a:rPr lang="da-DK" sz="1800" i="1" dirty="0" smtClean="0">
                <a:solidFill>
                  <a:schemeClr val="tx2"/>
                </a:solidFill>
                <a:sym typeface="Wingdings"/>
              </a:rPr>
              <a:t>Forholdstal = brøker</a:t>
            </a:r>
          </a:p>
          <a:p>
            <a:pPr marL="965200" lvl="2" indent="-342900">
              <a:buFont typeface="Arial"/>
              <a:buChar char="•"/>
            </a:pPr>
            <a:r>
              <a:rPr lang="da-DK" sz="1800" i="1" dirty="0" smtClean="0">
                <a:solidFill>
                  <a:srgbClr val="FFC000"/>
                </a:solidFill>
                <a:sym typeface="Wingdings"/>
              </a:rPr>
              <a:t>Variabel 1 = tæller </a:t>
            </a:r>
            <a:r>
              <a:rPr lang="da-DK" sz="1800" i="1" dirty="0" smtClean="0">
                <a:solidFill>
                  <a:schemeClr val="tx2"/>
                </a:solidFill>
                <a:sym typeface="Wingdings"/>
              </a:rPr>
              <a:t>og </a:t>
            </a:r>
            <a:r>
              <a:rPr lang="da-DK" sz="1800" i="1" dirty="0" smtClean="0">
                <a:solidFill>
                  <a:srgbClr val="00B0F0"/>
                </a:solidFill>
                <a:sym typeface="Wingdings"/>
              </a:rPr>
              <a:t>Variabel 2 = nævner</a:t>
            </a:r>
            <a:endParaRPr lang="da-DK" sz="1800" i="1" dirty="0">
              <a:solidFill>
                <a:srgbClr val="00B0F0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  <a:sym typeface="Wingdings"/>
              </a:rPr>
              <a:t>Nøgletal er nyttige til fx at belyse virksomhedens:</a:t>
            </a:r>
          </a:p>
          <a:p>
            <a:pPr marL="965200" lvl="2" indent="-342900">
              <a:buFont typeface="Arial"/>
              <a:buChar char="•"/>
            </a:pPr>
            <a:r>
              <a:rPr lang="da-DK" sz="1800" dirty="0" smtClean="0">
                <a:solidFill>
                  <a:srgbClr val="FF0000"/>
                </a:solidFill>
                <a:sym typeface="Wingdings"/>
              </a:rPr>
              <a:t>Produktivitet </a:t>
            </a: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og</a:t>
            </a:r>
          </a:p>
          <a:p>
            <a:pPr marL="965200" lvl="2" indent="-342900">
              <a:buFont typeface="Arial"/>
              <a:buChar char="•"/>
            </a:pPr>
            <a:r>
              <a:rPr lang="da-DK" sz="1800" dirty="0" smtClean="0">
                <a:solidFill>
                  <a:srgbClr val="FF0000"/>
                </a:solidFill>
                <a:sym typeface="Wingdings"/>
              </a:rPr>
              <a:t>Effektivitet</a:t>
            </a:r>
          </a:p>
          <a:p>
            <a:pPr marL="965200" lvl="2" indent="-342900">
              <a:buFont typeface="Arial"/>
              <a:buChar char="•"/>
            </a:pPr>
            <a:r>
              <a:rPr lang="da-DK" sz="1800" i="1" dirty="0" smtClean="0">
                <a:solidFill>
                  <a:schemeClr val="tx2"/>
                </a:solidFill>
                <a:sym typeface="Wingdings"/>
              </a:rPr>
              <a:t>”Altså hvad får vi ud af vores investeringer i produktionsmidler”</a:t>
            </a:r>
          </a:p>
          <a:p>
            <a:pPr marL="1136650" lvl="3" indent="-342900">
              <a:buFont typeface="Arial"/>
              <a:buChar char="•"/>
            </a:pPr>
            <a:r>
              <a:rPr lang="da-DK" sz="1600" i="1" dirty="0" smtClean="0">
                <a:solidFill>
                  <a:schemeClr val="tx2"/>
                </a:solidFill>
                <a:sym typeface="Wingdings"/>
              </a:rPr>
              <a:t>Se næste slides… </a:t>
            </a:r>
            <a:endParaRPr lang="da-DK" sz="1600" i="1" dirty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  <a:sym typeface="Wingdings"/>
              </a:rPr>
              <a:t>Nøgletal er kun brugbare hvis de er </a:t>
            </a:r>
            <a:r>
              <a:rPr lang="da-DK" sz="2000" b="1" dirty="0" smtClean="0">
                <a:solidFill>
                  <a:schemeClr val="tx2"/>
                </a:solidFill>
                <a:sym typeface="Wingdings"/>
              </a:rPr>
              <a:t>valide </a:t>
            </a:r>
            <a:r>
              <a:rPr lang="da-DK" sz="2000" dirty="0" smtClean="0">
                <a:solidFill>
                  <a:schemeClr val="tx2"/>
                </a:solidFill>
                <a:sym typeface="Wingdings"/>
              </a:rPr>
              <a:t>= viser en reel/virkelig sammenhæng mellem variablerne</a:t>
            </a:r>
            <a:endParaRPr lang="da-DK" sz="2000" dirty="0">
              <a:solidFill>
                <a:schemeClr val="tx2"/>
              </a:solidFill>
              <a:sym typeface="Wingdings"/>
            </a:endParaRPr>
          </a:p>
          <a:p>
            <a:pPr marL="344488" indent="-342900">
              <a:buFont typeface="Arial"/>
              <a:buChar char="•"/>
            </a:pPr>
            <a:endParaRPr lang="da-DK" sz="1800" dirty="0" smtClean="0">
              <a:solidFill>
                <a:schemeClr val="tx2"/>
              </a:solidFill>
              <a:sym typeface="Wingdings"/>
            </a:endParaRPr>
          </a:p>
          <a:p>
            <a:pPr marL="965200" lvl="2" indent="-342900">
              <a:buFont typeface="Arial"/>
              <a:buChar char="•"/>
            </a:pPr>
            <a:endParaRPr lang="da-DK" sz="18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7" name="Billed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kstfelt 2"/>
              <p:cNvSpPr txBox="1"/>
              <p:nvPr/>
            </p:nvSpPr>
            <p:spPr>
              <a:xfrm>
                <a:off x="5657193" y="2057400"/>
                <a:ext cx="2420007" cy="526041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da-DK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da-DK" b="0" i="0" smtClean="0">
                              <a:solidFill>
                                <a:srgbClr val="FFC000"/>
                              </a:solidFill>
                              <a:latin typeface="Cambria Math" panose="02040503050406030204" pitchFamily="18" charset="0"/>
                            </a:rPr>
                            <m:t>t</m:t>
                          </m:r>
                          <m:r>
                            <a:rPr lang="da-DK" b="0" i="0" smtClean="0">
                              <a:solidFill>
                                <a:srgbClr val="FFC000"/>
                              </a:solidFill>
                              <a:latin typeface="Cambria Math" panose="02040503050406030204" pitchFamily="18" charset="0"/>
                            </a:rPr>
                            <m:t>æ</m:t>
                          </m:r>
                          <m:r>
                            <m:rPr>
                              <m:sty m:val="p"/>
                            </m:rPr>
                            <a:rPr lang="da-DK" b="0" i="0" smtClean="0">
                              <a:solidFill>
                                <a:srgbClr val="FFC000"/>
                              </a:solidFill>
                              <a:latin typeface="Cambria Math" panose="02040503050406030204" pitchFamily="18" charset="0"/>
                            </a:rPr>
                            <m:t>ller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da-DK" b="0" i="0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n</m:t>
                          </m:r>
                          <m:r>
                            <a:rPr lang="da-DK" b="0" i="0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æ</m:t>
                          </m:r>
                          <m:r>
                            <m:rPr>
                              <m:sty m:val="p"/>
                            </m:rPr>
                            <a:rPr lang="da-DK" b="0" i="0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vner</m:t>
                          </m:r>
                        </m:den>
                      </m:f>
                      <m:r>
                        <a:rPr lang="da-DK" b="0" i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da-DK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da-DK" b="0" i="0" smtClean="0">
                              <a:solidFill>
                                <a:srgbClr val="FFC000"/>
                              </a:solidFill>
                              <a:latin typeface="Cambria Math" panose="02040503050406030204" pitchFamily="18" charset="0"/>
                            </a:rPr>
                            <m:t>top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da-DK" b="0" i="0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nederst</m:t>
                          </m:r>
                        </m:den>
                      </m:f>
                    </m:oMath>
                  </m:oMathPara>
                </a14:m>
                <a:endParaRPr lang="da-DK" dirty="0">
                  <a:latin typeface="Bodoni MT Black" panose="02070A03080606020203" pitchFamily="18" charset="0"/>
                </a:endParaRPr>
              </a:p>
            </p:txBody>
          </p:sp>
        </mc:Choice>
        <mc:Fallback xmlns="">
          <p:sp>
            <p:nvSpPr>
              <p:cNvPr id="3" name="Tekstfelt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7193" y="2057400"/>
                <a:ext cx="2420007" cy="52604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da-DK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Lige pilforbindelse 4"/>
          <p:cNvCxnSpPr/>
          <p:nvPr/>
        </p:nvCxnSpPr>
        <p:spPr>
          <a:xfrm>
            <a:off x="3810000" y="2320420"/>
            <a:ext cx="129540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Billed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568" y="515572"/>
            <a:ext cx="2221992" cy="740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817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600" dirty="0" smtClean="0"/>
              <a:t>Produktivitet og effektivitet</a:t>
            </a:r>
            <a:endParaRPr lang="da-DK" sz="36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6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371600"/>
            <a:ext cx="7848600" cy="5029200"/>
          </a:xfrm>
        </p:spPr>
        <p:txBody>
          <a:bodyPr>
            <a:normAutofit/>
          </a:bodyPr>
          <a:lstStyle/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</a:rPr>
              <a:t>Virksomhedens </a:t>
            </a:r>
            <a:r>
              <a:rPr lang="da-DK" sz="2000" b="1" dirty="0" smtClean="0">
                <a:solidFill>
                  <a:schemeClr val="tx2"/>
                </a:solidFill>
              </a:rPr>
              <a:t>produktion </a:t>
            </a:r>
            <a:r>
              <a:rPr lang="da-DK" sz="2000" dirty="0" smtClean="0">
                <a:solidFill>
                  <a:schemeClr val="tx2"/>
                </a:solidFill>
              </a:rPr>
              <a:t>afhænger af virksomhedens </a:t>
            </a:r>
            <a:r>
              <a:rPr lang="da-DK" sz="2000" b="1" dirty="0" smtClean="0">
                <a:solidFill>
                  <a:schemeClr val="tx2"/>
                </a:solidFill>
              </a:rPr>
              <a:t>produktionsmidler</a:t>
            </a:r>
            <a:r>
              <a:rPr lang="da-DK" sz="2000" dirty="0" smtClean="0">
                <a:solidFill>
                  <a:schemeClr val="tx2"/>
                </a:solidFill>
              </a:rPr>
              <a:t> (fx råvarer, maskiner, arbejdskraft) </a:t>
            </a:r>
            <a:r>
              <a:rPr lang="da-DK" sz="2000" dirty="0" smtClean="0">
                <a:solidFill>
                  <a:srgbClr val="FF0000"/>
                </a:solidFill>
              </a:rPr>
              <a:t>= input</a:t>
            </a:r>
            <a:endParaRPr lang="da-DK" sz="2000" b="1" dirty="0" smtClean="0">
              <a:solidFill>
                <a:srgbClr val="FF0000"/>
              </a:solidFill>
            </a:endParaRPr>
          </a:p>
          <a:p>
            <a:pPr marL="965200" lvl="2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</a:rPr>
              <a:t>Produktionsmidler er (som regel!) </a:t>
            </a:r>
            <a:r>
              <a:rPr lang="da-DK" sz="1800" b="1" dirty="0" smtClean="0">
                <a:solidFill>
                  <a:srgbClr val="FF0000"/>
                </a:solidFill>
              </a:rPr>
              <a:t>knappe ressourcer</a:t>
            </a:r>
            <a:r>
              <a:rPr lang="da-DK" sz="1800" dirty="0" smtClean="0">
                <a:solidFill>
                  <a:schemeClr val="tx2"/>
                </a:solidFill>
              </a:rPr>
              <a:t>, da de 1) ikke er gratis og 2) ikke findes i uendelige mængder </a:t>
            </a:r>
          </a:p>
          <a:p>
            <a:pPr marL="965200" lvl="2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  <a:sym typeface="Wingdings" panose="05000000000000000000" pitchFamily="2" charset="2"/>
              </a:rPr>
              <a:t> </a:t>
            </a:r>
            <a:r>
              <a:rPr lang="da-DK" sz="1800" dirty="0" smtClean="0">
                <a:solidFill>
                  <a:schemeClr val="tx2"/>
                </a:solidFill>
              </a:rPr>
              <a:t>Virksomheden må derfor prioritere</a:t>
            </a:r>
            <a:r>
              <a:rPr lang="da-DK" sz="1800" dirty="0">
                <a:solidFill>
                  <a:schemeClr val="tx2"/>
                </a:solidFill>
              </a:rPr>
              <a:t> </a:t>
            </a:r>
            <a:r>
              <a:rPr lang="da-DK" sz="1800" dirty="0" smtClean="0">
                <a:solidFill>
                  <a:schemeClr val="tx2"/>
                </a:solidFill>
              </a:rPr>
              <a:t>og være effektiv for at overleve</a:t>
            </a:r>
          </a:p>
          <a:p>
            <a:pPr marL="965200" lvl="2" indent="-342900">
              <a:buFont typeface="Arial"/>
              <a:buChar char="•"/>
            </a:pPr>
            <a:endParaRPr lang="da-DK" sz="1800" dirty="0" smtClean="0">
              <a:solidFill>
                <a:schemeClr val="tx2"/>
              </a:solidFill>
            </a:endParaRPr>
          </a:p>
          <a:p>
            <a:pPr marL="965200" lvl="2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</a:rPr>
              <a:t>Virksomheden </a:t>
            </a:r>
            <a:r>
              <a:rPr lang="da-DK" sz="1800" u="sng" dirty="0" smtClean="0">
                <a:solidFill>
                  <a:schemeClr val="tx2"/>
                </a:solidFill>
              </a:rPr>
              <a:t>skal</a:t>
            </a:r>
            <a:r>
              <a:rPr lang="da-DK" sz="1800" dirty="0" smtClean="0">
                <a:solidFill>
                  <a:schemeClr val="tx2"/>
                </a:solidFill>
              </a:rPr>
              <a:t> opnå størst mulig </a:t>
            </a:r>
            <a:r>
              <a:rPr lang="da-DK" sz="1800" dirty="0" smtClean="0">
                <a:solidFill>
                  <a:srgbClr val="FF0000"/>
                </a:solidFill>
              </a:rPr>
              <a:t>output</a:t>
            </a:r>
            <a:r>
              <a:rPr lang="da-DK" sz="1800" dirty="0" smtClean="0">
                <a:solidFill>
                  <a:schemeClr val="tx2"/>
                </a:solidFill>
              </a:rPr>
              <a:t> af sine ressourcer eller reducere inputtet i forhold til outputtet</a:t>
            </a:r>
            <a:endParaRPr lang="da-DK" sz="1800" u="sng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  <a:p>
            <a:pPr lvl="2" indent="0">
              <a:buNone/>
            </a:pPr>
            <a:endParaRPr lang="da-DK" sz="1800" dirty="0">
              <a:solidFill>
                <a:schemeClr val="tx2"/>
              </a:solidFill>
            </a:endParaRPr>
          </a:p>
          <a:p>
            <a:pPr lvl="2" indent="0">
              <a:buNone/>
            </a:pPr>
            <a:endParaRPr lang="da-DK" sz="1800" dirty="0" smtClean="0">
              <a:solidFill>
                <a:schemeClr val="tx2"/>
              </a:solidFill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4147763"/>
            <a:ext cx="6224081" cy="1643437"/>
          </a:xfrm>
          <a:prstGeom prst="rect">
            <a:avLst/>
          </a:prstGeom>
        </p:spPr>
      </p:pic>
      <p:pic>
        <p:nvPicPr>
          <p:cNvPr id="7" name="Billed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  <p:sp>
        <p:nvSpPr>
          <p:cNvPr id="4" name="Ellipse 3"/>
          <p:cNvSpPr/>
          <p:nvPr/>
        </p:nvSpPr>
        <p:spPr>
          <a:xfrm>
            <a:off x="1981200" y="4572000"/>
            <a:ext cx="1524000" cy="1371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9" name="Ellipse 8"/>
          <p:cNvSpPr/>
          <p:nvPr/>
        </p:nvSpPr>
        <p:spPr>
          <a:xfrm>
            <a:off x="5562600" y="4527368"/>
            <a:ext cx="1524000" cy="1371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57951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600" dirty="0" smtClean="0"/>
              <a:t>Produktivitet og effektivitet</a:t>
            </a:r>
            <a:endParaRPr lang="da-DK" sz="36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7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371600"/>
            <a:ext cx="7848600" cy="5029200"/>
          </a:xfrm>
        </p:spPr>
        <p:txBody>
          <a:bodyPr>
            <a:normAutofit/>
          </a:bodyPr>
          <a:lstStyle/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</a:rPr>
              <a:t>Forholdet mellem produktiviteten og effektiviteten kan (heldigvis) belyses via nøgletal </a:t>
            </a:r>
            <a:r>
              <a:rPr lang="da-DK" sz="2000" dirty="0" smtClean="0">
                <a:solidFill>
                  <a:schemeClr val="tx2"/>
                </a:solidFill>
                <a:sym typeface="Wingdings" panose="05000000000000000000" pitchFamily="2" charset="2"/>
              </a:rPr>
              <a:t></a:t>
            </a:r>
            <a:endParaRPr lang="da-DK" sz="20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1000" dirty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</a:rPr>
              <a:t>Igen husk: Nøgletal opstilles som </a:t>
            </a:r>
            <a:r>
              <a:rPr lang="da-DK" sz="2000" dirty="0" smtClean="0">
                <a:solidFill>
                  <a:srgbClr val="FF0000"/>
                </a:solidFill>
              </a:rPr>
              <a:t>brøker</a:t>
            </a:r>
            <a:r>
              <a:rPr lang="da-DK" sz="2000" dirty="0" smtClean="0">
                <a:solidFill>
                  <a:schemeClr val="tx2"/>
                </a:solidFill>
              </a:rPr>
              <a:t>/</a:t>
            </a:r>
            <a:r>
              <a:rPr lang="da-DK" sz="2000" dirty="0" smtClean="0">
                <a:solidFill>
                  <a:srgbClr val="FF0000"/>
                </a:solidFill>
              </a:rPr>
              <a:t>forholdstal</a:t>
            </a:r>
            <a:r>
              <a:rPr lang="da-DK" sz="2000" b="1" dirty="0" smtClean="0">
                <a:solidFill>
                  <a:schemeClr val="tx2"/>
                </a:solidFill>
              </a:rPr>
              <a:t> </a:t>
            </a:r>
          </a:p>
          <a:p>
            <a:pPr marL="965200" lvl="2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</a:rPr>
              <a:t>Variabel 1 i </a:t>
            </a:r>
            <a:r>
              <a:rPr lang="da-DK" sz="1800" dirty="0" smtClean="0">
                <a:solidFill>
                  <a:srgbClr val="FFC000"/>
                </a:solidFill>
              </a:rPr>
              <a:t>tælleren</a:t>
            </a:r>
            <a:r>
              <a:rPr lang="da-DK" sz="1800" dirty="0" smtClean="0">
                <a:solidFill>
                  <a:schemeClr val="tx2"/>
                </a:solidFill>
              </a:rPr>
              <a:t> = </a:t>
            </a:r>
            <a:r>
              <a:rPr lang="da-DK" sz="1800" dirty="0" smtClean="0">
                <a:solidFill>
                  <a:srgbClr val="FFC000"/>
                </a:solidFill>
              </a:rPr>
              <a:t>top</a:t>
            </a:r>
          </a:p>
          <a:p>
            <a:pPr marL="965200" lvl="2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</a:rPr>
              <a:t>Variabel 2 i </a:t>
            </a:r>
            <a:r>
              <a:rPr lang="da-DK" sz="1800" dirty="0" smtClean="0">
                <a:solidFill>
                  <a:srgbClr val="00B0F0"/>
                </a:solidFill>
              </a:rPr>
              <a:t>nævneren</a:t>
            </a:r>
            <a:r>
              <a:rPr lang="da-DK" sz="1800" dirty="0" smtClean="0">
                <a:solidFill>
                  <a:schemeClr val="tx2"/>
                </a:solidFill>
              </a:rPr>
              <a:t> = </a:t>
            </a:r>
            <a:r>
              <a:rPr lang="da-DK" sz="1800" dirty="0" smtClean="0">
                <a:solidFill>
                  <a:srgbClr val="00B0F0"/>
                </a:solidFill>
              </a:rPr>
              <a:t>nederst</a:t>
            </a:r>
          </a:p>
          <a:p>
            <a:pPr marL="344488" indent="-342900">
              <a:buFont typeface="Arial"/>
              <a:buChar char="•"/>
            </a:pPr>
            <a:endParaRPr lang="da-DK" sz="1000" dirty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</a:rPr>
              <a:t>Nøgletal belyses oftest som % (ved at gange med 100)</a:t>
            </a:r>
          </a:p>
          <a:p>
            <a:pPr marL="344488" indent="-342900">
              <a:buFont typeface="Arial"/>
              <a:buChar char="•"/>
            </a:pPr>
            <a:endParaRPr lang="da-DK" sz="1000" dirty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r>
              <a:rPr lang="da-DK" sz="2000" b="1" dirty="0" smtClean="0">
                <a:solidFill>
                  <a:srgbClr val="FF0000"/>
                </a:solidFill>
              </a:rPr>
              <a:t>Produktivitet</a:t>
            </a:r>
            <a:r>
              <a:rPr lang="da-DK" sz="2000" dirty="0" smtClean="0">
                <a:solidFill>
                  <a:srgbClr val="FF0000"/>
                </a:solidFill>
              </a:rPr>
              <a:t> </a:t>
            </a:r>
            <a:r>
              <a:rPr lang="da-DK" sz="2000" dirty="0" smtClean="0">
                <a:solidFill>
                  <a:schemeClr val="tx2"/>
                </a:solidFill>
              </a:rPr>
              <a:t>kan belyses som:</a:t>
            </a:r>
          </a:p>
          <a:p>
            <a:pPr lvl="2" indent="0">
              <a:buNone/>
            </a:pPr>
            <a:endParaRPr lang="da-DK" sz="1800" i="1" dirty="0" smtClean="0">
              <a:solidFill>
                <a:schemeClr val="tx2"/>
              </a:solidFill>
            </a:endParaRPr>
          </a:p>
          <a:p>
            <a:pPr lvl="2" indent="0">
              <a:buNone/>
            </a:pPr>
            <a:endParaRPr lang="da-DK" sz="1800" i="1" dirty="0">
              <a:solidFill>
                <a:schemeClr val="tx2"/>
              </a:solidFill>
            </a:endParaRPr>
          </a:p>
          <a:p>
            <a:pPr lvl="2" indent="0">
              <a:buNone/>
            </a:pPr>
            <a:r>
              <a:rPr lang="da-DK" sz="1800" i="1" dirty="0" smtClean="0">
                <a:solidFill>
                  <a:schemeClr val="tx2"/>
                </a:solidFill>
              </a:rPr>
              <a:t>”Altså forholdet mellem output produceret og input anvendt i produktionen”</a:t>
            </a:r>
            <a:endParaRPr lang="da-DK" sz="1800" i="1" dirty="0">
              <a:solidFill>
                <a:schemeClr val="tx2"/>
              </a:solidFill>
            </a:endParaRPr>
          </a:p>
          <a:p>
            <a:pPr lvl="2" indent="0">
              <a:buNone/>
            </a:pPr>
            <a:endParaRPr lang="da-DK" sz="1800" dirty="0" smtClean="0">
              <a:solidFill>
                <a:schemeClr val="tx2"/>
              </a:solidFill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9" name="Billed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kstfelt 9"/>
              <p:cNvSpPr txBox="1"/>
              <p:nvPr/>
            </p:nvSpPr>
            <p:spPr>
              <a:xfrm>
                <a:off x="5723759" y="2964077"/>
                <a:ext cx="2420007" cy="526041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da-DK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da-DK" b="0" i="0" smtClean="0">
                              <a:solidFill>
                                <a:srgbClr val="FFC000"/>
                              </a:solidFill>
                              <a:latin typeface="Cambria Math" panose="02040503050406030204" pitchFamily="18" charset="0"/>
                            </a:rPr>
                            <m:t>t</m:t>
                          </m:r>
                          <m:r>
                            <a:rPr lang="da-DK" b="0" i="0" smtClean="0">
                              <a:solidFill>
                                <a:srgbClr val="FFC000"/>
                              </a:solidFill>
                              <a:latin typeface="Cambria Math" panose="02040503050406030204" pitchFamily="18" charset="0"/>
                            </a:rPr>
                            <m:t>æ</m:t>
                          </m:r>
                          <m:r>
                            <m:rPr>
                              <m:sty m:val="p"/>
                            </m:rPr>
                            <a:rPr lang="da-DK" b="0" i="0" smtClean="0">
                              <a:solidFill>
                                <a:srgbClr val="FFC000"/>
                              </a:solidFill>
                              <a:latin typeface="Cambria Math" panose="02040503050406030204" pitchFamily="18" charset="0"/>
                            </a:rPr>
                            <m:t>ller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da-DK" b="0" i="0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n</m:t>
                          </m:r>
                          <m:r>
                            <a:rPr lang="da-DK" b="0" i="0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æ</m:t>
                          </m:r>
                          <m:r>
                            <m:rPr>
                              <m:sty m:val="p"/>
                            </m:rPr>
                            <a:rPr lang="da-DK" b="0" i="0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vner</m:t>
                          </m:r>
                        </m:den>
                      </m:f>
                      <m:r>
                        <a:rPr lang="da-DK" b="0" i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da-DK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da-DK" b="0" i="0" smtClean="0">
                              <a:solidFill>
                                <a:srgbClr val="FFC000"/>
                              </a:solidFill>
                              <a:latin typeface="Cambria Math" panose="02040503050406030204" pitchFamily="18" charset="0"/>
                            </a:rPr>
                            <m:t>top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da-DK" b="0" i="0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nederst</m:t>
                          </m:r>
                        </m:den>
                      </m:f>
                    </m:oMath>
                  </m:oMathPara>
                </a14:m>
                <a:endParaRPr lang="da-DK" dirty="0">
                  <a:latin typeface="Bodoni MT Black" panose="02070A03080606020203" pitchFamily="18" charset="0"/>
                </a:endParaRPr>
              </a:p>
            </p:txBody>
          </p:sp>
        </mc:Choice>
        <mc:Fallback xmlns="">
          <p:sp>
            <p:nvSpPr>
              <p:cNvPr id="10" name="Tekstfelt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3759" y="2964077"/>
                <a:ext cx="2420007" cy="52604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da-DK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kstfelt 11"/>
              <p:cNvSpPr txBox="1"/>
              <p:nvPr/>
            </p:nvSpPr>
            <p:spPr>
              <a:xfrm>
                <a:off x="5019566" y="4623067"/>
                <a:ext cx="3124200" cy="512704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da-DK" sz="1600" i="0" smtClean="0">
                          <a:latin typeface="Cambria Math" panose="02040503050406030204" pitchFamily="18" charset="0"/>
                        </a:rPr>
                        <m:t>P</m:t>
                      </m:r>
                      <m:r>
                        <m:rPr>
                          <m:nor/>
                        </m:rPr>
                        <a:rPr lang="da-DK" sz="1600" b="0" i="0" smtClean="0">
                          <a:latin typeface="Cambria Math" panose="02040503050406030204" pitchFamily="18" charset="0"/>
                        </a:rPr>
                        <m:t>roduktivitet</m:t>
                      </m:r>
                      <m:r>
                        <m:rPr>
                          <m:nor/>
                        </m:rPr>
                        <a:rPr lang="da-DK" sz="1600" b="0" i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da-DK" sz="1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da-DK" sz="1600" b="0" i="0" smtClean="0">
                              <a:latin typeface="Cambria Math" panose="02040503050406030204" pitchFamily="18" charset="0"/>
                            </a:rPr>
                            <m:t>Output</m:t>
                          </m:r>
                          <m:r>
                            <m:rPr>
                              <m:nor/>
                            </m:rPr>
                            <a:rPr lang="da-DK" sz="1600" b="0" i="0" smtClean="0">
                              <a:latin typeface="Cambria Math" panose="02040503050406030204" pitchFamily="18" charset="0"/>
                            </a:rPr>
                            <m:t> (</m:t>
                          </m:r>
                          <m:r>
                            <m:rPr>
                              <m:nor/>
                            </m:rPr>
                            <a:rPr lang="da-DK" sz="1600" b="0" i="0" smtClean="0">
                              <a:latin typeface="Cambria Math" panose="02040503050406030204" pitchFamily="18" charset="0"/>
                            </a:rPr>
                            <m:t>m</m:t>
                          </m:r>
                          <m:r>
                            <m:rPr>
                              <m:nor/>
                            </m:rPr>
                            <a:rPr lang="da-DK" sz="1600" b="0" i="0" smtClean="0">
                              <a:latin typeface="Cambria Math" panose="02040503050406030204" pitchFamily="18" charset="0"/>
                            </a:rPr>
                            <m:t>æ</m:t>
                          </m:r>
                          <m:r>
                            <m:rPr>
                              <m:nor/>
                            </m:rPr>
                            <a:rPr lang="da-DK" sz="1600" b="0" i="0" smtClean="0">
                              <a:latin typeface="Cambria Math" panose="02040503050406030204" pitchFamily="18" charset="0"/>
                            </a:rPr>
                            <m:t>ngde</m:t>
                          </m:r>
                          <m:r>
                            <m:rPr>
                              <m:nor/>
                            </m:rPr>
                            <a:rPr lang="da-DK" sz="1600" b="0" i="0" smtClean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da-DK" sz="1600" b="0" i="0" smtClean="0">
                              <a:latin typeface="Cambria Math" panose="02040503050406030204" pitchFamily="18" charset="0"/>
                            </a:rPr>
                            <m:t>Input</m:t>
                          </m:r>
                          <m:r>
                            <m:rPr>
                              <m:nor/>
                            </m:rPr>
                            <a:rPr lang="da-DK" sz="1600" b="0" i="0" smtClean="0">
                              <a:latin typeface="Cambria Math" panose="02040503050406030204" pitchFamily="18" charset="0"/>
                            </a:rPr>
                            <m:t> (</m:t>
                          </m:r>
                          <m:r>
                            <m:rPr>
                              <m:nor/>
                            </m:rPr>
                            <a:rPr lang="da-DK" sz="1600" b="0" i="0" smtClean="0">
                              <a:latin typeface="Cambria Math" panose="02040503050406030204" pitchFamily="18" charset="0"/>
                            </a:rPr>
                            <m:t>m</m:t>
                          </m:r>
                          <m:r>
                            <m:rPr>
                              <m:nor/>
                            </m:rPr>
                            <a:rPr lang="da-DK" sz="1600" b="0" i="0" smtClean="0">
                              <a:latin typeface="Cambria Math" panose="02040503050406030204" pitchFamily="18" charset="0"/>
                            </a:rPr>
                            <m:t>æ</m:t>
                          </m:r>
                          <m:r>
                            <m:rPr>
                              <m:nor/>
                            </m:rPr>
                            <a:rPr lang="da-DK" sz="1600" b="0" i="0" smtClean="0">
                              <a:latin typeface="Cambria Math" panose="02040503050406030204" pitchFamily="18" charset="0"/>
                            </a:rPr>
                            <m:t>ngde</m:t>
                          </m:r>
                          <m:r>
                            <m:rPr>
                              <m:nor/>
                            </m:rPr>
                            <a:rPr lang="da-DK" sz="1600" b="0" i="0" smtClean="0"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da-DK" sz="1600" dirty="0">
                  <a:latin typeface="Bodoni MT Black" panose="02070A03080606020203" pitchFamily="18" charset="0"/>
                </a:endParaRPr>
              </a:p>
            </p:txBody>
          </p:sp>
        </mc:Choice>
        <mc:Fallback xmlns="">
          <p:sp>
            <p:nvSpPr>
              <p:cNvPr id="12" name="Tekstfelt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19566" y="4623067"/>
                <a:ext cx="3124200" cy="51270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da-DK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56019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600" dirty="0" smtClean="0"/>
              <a:t>Produktivitet og effektivitet</a:t>
            </a:r>
            <a:endParaRPr lang="da-DK" sz="36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8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371600"/>
            <a:ext cx="7848600" cy="5029200"/>
          </a:xfrm>
        </p:spPr>
        <p:txBody>
          <a:bodyPr>
            <a:normAutofit/>
          </a:bodyPr>
          <a:lstStyle/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</a:rPr>
              <a:t>Vær opmærksom på, at både </a:t>
            </a:r>
            <a:r>
              <a:rPr lang="da-DK" sz="2000" dirty="0" smtClean="0">
                <a:solidFill>
                  <a:srgbClr val="FFC000"/>
                </a:solidFill>
              </a:rPr>
              <a:t>tæller</a:t>
            </a:r>
            <a:r>
              <a:rPr lang="da-DK" sz="2000" dirty="0" smtClean="0">
                <a:solidFill>
                  <a:schemeClr val="tx2"/>
                </a:solidFill>
              </a:rPr>
              <a:t> og </a:t>
            </a:r>
            <a:r>
              <a:rPr lang="da-DK" sz="2000" dirty="0" smtClean="0">
                <a:solidFill>
                  <a:srgbClr val="00B0F0"/>
                </a:solidFill>
              </a:rPr>
              <a:t>nævner</a:t>
            </a:r>
            <a:r>
              <a:rPr lang="da-DK" sz="2000" dirty="0" smtClean="0">
                <a:solidFill>
                  <a:schemeClr val="tx2"/>
                </a:solidFill>
              </a:rPr>
              <a:t> er her angivet i </a:t>
            </a:r>
            <a:r>
              <a:rPr lang="da-DK" sz="2000" b="1" dirty="0" smtClean="0">
                <a:solidFill>
                  <a:schemeClr val="tx2"/>
                </a:solidFill>
              </a:rPr>
              <a:t>mængder</a:t>
            </a:r>
          </a:p>
          <a:p>
            <a:pPr marL="965200" lvl="2" indent="-342900">
              <a:buFont typeface="Arial"/>
              <a:buChar char="•"/>
            </a:pPr>
            <a:r>
              <a:rPr lang="da-DK" sz="1800" i="1" dirty="0" smtClean="0">
                <a:solidFill>
                  <a:schemeClr val="tx2"/>
                </a:solidFill>
              </a:rPr>
              <a:t>Fx producerede stk., anvendt kilo, anvendt arbejdstimer, osv.</a:t>
            </a:r>
          </a:p>
          <a:p>
            <a:pPr marL="965200" lvl="2" indent="-342900">
              <a:buFont typeface="Arial"/>
              <a:buChar char="•"/>
            </a:pPr>
            <a:r>
              <a:rPr lang="da-DK" sz="1800" dirty="0" smtClean="0">
                <a:solidFill>
                  <a:srgbClr val="FF0000"/>
                </a:solidFill>
              </a:rPr>
              <a:t>Vi anvender dog primært kroner som enhed - ser vi på lidt senere </a:t>
            </a:r>
            <a:r>
              <a:rPr lang="da-DK" sz="1800" dirty="0" smtClean="0">
                <a:solidFill>
                  <a:srgbClr val="FF0000"/>
                </a:solidFill>
                <a:sym typeface="Wingdings" panose="05000000000000000000" pitchFamily="2" charset="2"/>
              </a:rPr>
              <a:t></a:t>
            </a:r>
            <a:endParaRPr lang="da-DK" sz="1800" dirty="0">
              <a:solidFill>
                <a:srgbClr val="FF0000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18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</a:rPr>
              <a:t>Produktivitet er (meget!) vanskeligt </a:t>
            </a:r>
            <a:r>
              <a:rPr lang="da-DK" sz="2000" dirty="0" smtClean="0">
                <a:solidFill>
                  <a:srgbClr val="FF0000"/>
                </a:solidFill>
              </a:rPr>
              <a:t>at måle 100% korrekt</a:t>
            </a:r>
          </a:p>
          <a:p>
            <a:pPr marL="965200" lvl="2" indent="-342900">
              <a:buFont typeface="+mj-lt"/>
              <a:buAutoNum type="arabicParenR"/>
            </a:pPr>
            <a:r>
              <a:rPr lang="da-DK" sz="1800" dirty="0">
                <a:solidFill>
                  <a:schemeClr val="tx2"/>
                </a:solidFill>
              </a:rPr>
              <a:t>Afgrænsning mellem input og </a:t>
            </a:r>
            <a:r>
              <a:rPr lang="da-DK" sz="1800" dirty="0" smtClean="0">
                <a:solidFill>
                  <a:schemeClr val="tx2"/>
                </a:solidFill>
              </a:rPr>
              <a:t>output (råvarer kan bruges til flere varer)</a:t>
            </a:r>
            <a:endParaRPr lang="da-DK" sz="1800" dirty="0">
              <a:solidFill>
                <a:schemeClr val="tx2"/>
              </a:solidFill>
            </a:endParaRPr>
          </a:p>
          <a:p>
            <a:pPr marL="965200" lvl="2" indent="-342900">
              <a:buFont typeface="+mj-lt"/>
              <a:buAutoNum type="arabicParenR"/>
            </a:pPr>
            <a:r>
              <a:rPr lang="da-DK" sz="1800" dirty="0">
                <a:solidFill>
                  <a:schemeClr val="tx2"/>
                </a:solidFill>
              </a:rPr>
              <a:t>Produktion af flere produkter </a:t>
            </a:r>
            <a:r>
              <a:rPr lang="da-DK" sz="1800" dirty="0" smtClean="0">
                <a:solidFill>
                  <a:schemeClr val="tx2"/>
                </a:solidFill>
              </a:rPr>
              <a:t>(og typisk </a:t>
            </a:r>
            <a:r>
              <a:rPr lang="da-DK" sz="1800" dirty="0">
                <a:solidFill>
                  <a:schemeClr val="tx2"/>
                </a:solidFill>
              </a:rPr>
              <a:t>samtidigt</a:t>
            </a:r>
            <a:r>
              <a:rPr lang="da-DK" sz="1800" dirty="0" smtClean="0">
                <a:solidFill>
                  <a:schemeClr val="tx2"/>
                </a:solidFill>
              </a:rPr>
              <a:t>)</a:t>
            </a:r>
            <a:endParaRPr lang="da-DK" sz="1800" dirty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</a:rPr>
              <a:t>Sammenligning af produktivitet </a:t>
            </a:r>
            <a:r>
              <a:rPr lang="da-DK" sz="2000" dirty="0" smtClean="0">
                <a:solidFill>
                  <a:srgbClr val="FF0000"/>
                </a:solidFill>
              </a:rPr>
              <a:t>over perioder </a:t>
            </a:r>
            <a:r>
              <a:rPr lang="da-DK" sz="2000" dirty="0" smtClean="0">
                <a:solidFill>
                  <a:schemeClr val="tx2"/>
                </a:solidFill>
              </a:rPr>
              <a:t>ligeledes meget vanskeligt</a:t>
            </a:r>
          </a:p>
          <a:p>
            <a:pPr marL="965200" lvl="2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</a:rPr>
              <a:t>Nye produkter i varesortimentet (input og output variere altså)</a:t>
            </a:r>
          </a:p>
          <a:p>
            <a:pPr marL="965200" lvl="2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</a:rPr>
              <a:t>Teknologiske bedre maskiner </a:t>
            </a:r>
            <a:r>
              <a:rPr lang="da-DK" sz="1800" dirty="0" smtClean="0">
                <a:solidFill>
                  <a:schemeClr val="tx2"/>
                </a:solidFill>
                <a:sym typeface="Wingdings" panose="05000000000000000000" pitchFamily="2" charset="2"/>
              </a:rPr>
              <a:t></a:t>
            </a: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 Produktivitet </a:t>
            </a:r>
            <a:r>
              <a:rPr lang="da-DK" sz="1800" dirty="0" smtClean="0">
                <a:solidFill>
                  <a:schemeClr val="tx2"/>
                </a:solidFill>
                <a:latin typeface="Wingdings"/>
                <a:ea typeface="Wingdings"/>
                <a:cs typeface="Wingdings"/>
                <a:sym typeface="Wingdings"/>
              </a:rPr>
              <a:t></a:t>
            </a:r>
            <a:r>
              <a:rPr lang="da-DK" sz="1800" dirty="0">
                <a:solidFill>
                  <a:schemeClr val="tx2"/>
                </a:solidFill>
                <a:sym typeface="Wingdings"/>
              </a:rPr>
              <a:t> </a:t>
            </a: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 Input </a:t>
            </a:r>
            <a:r>
              <a:rPr lang="da-DK" sz="1800" dirty="0" smtClean="0">
                <a:solidFill>
                  <a:schemeClr val="tx2"/>
                </a:solidFill>
                <a:latin typeface="Wingdings"/>
                <a:ea typeface="Wingdings"/>
                <a:cs typeface="Wingdings"/>
                <a:sym typeface="Wingdings"/>
              </a:rPr>
              <a:t></a:t>
            </a:r>
            <a:endParaRPr lang="da-DK" sz="2000" dirty="0" smtClean="0">
              <a:solidFill>
                <a:schemeClr val="tx2"/>
              </a:solidFill>
            </a:endParaRPr>
          </a:p>
          <a:p>
            <a:pPr marL="344488" indent="-342900">
              <a:buFont typeface="Arial"/>
              <a:buChar char="•"/>
            </a:pPr>
            <a:endParaRPr lang="da-DK" sz="2000" dirty="0" smtClean="0">
              <a:solidFill>
                <a:schemeClr val="tx2"/>
              </a:solidFill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7" name="Billed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98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3600" dirty="0" smtClean="0"/>
              <a:t>Produktivitet og effektivitet</a:t>
            </a:r>
            <a:endParaRPr lang="da-DK" sz="36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1E8957-5754-4C19-A51A-9C104D1A0E08}" type="slidenum">
              <a:rPr lang="en-US" smtClean="0"/>
              <a:t>9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1371600"/>
            <a:ext cx="8074588" cy="5029200"/>
          </a:xfrm>
        </p:spPr>
        <p:txBody>
          <a:bodyPr>
            <a:normAutofit/>
          </a:bodyPr>
          <a:lstStyle/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chemeClr val="tx2"/>
                </a:solidFill>
              </a:rPr>
              <a:t>En vurdering af  hvorvidt produktiviteten </a:t>
            </a:r>
            <a:r>
              <a:rPr lang="da-DK" sz="2000" dirty="0">
                <a:solidFill>
                  <a:schemeClr val="tx2"/>
                </a:solidFill>
              </a:rPr>
              <a:t>er tilfredsstillende </a:t>
            </a:r>
            <a:r>
              <a:rPr lang="da-DK" sz="2000" dirty="0" smtClean="0">
                <a:solidFill>
                  <a:schemeClr val="tx2"/>
                </a:solidFill>
              </a:rPr>
              <a:t>kræver:</a:t>
            </a:r>
          </a:p>
          <a:p>
            <a:pPr marL="965200" lvl="2" indent="-342900">
              <a:buFont typeface="Arial"/>
              <a:buChar char="•"/>
            </a:pPr>
            <a:r>
              <a:rPr lang="da-DK" sz="1800" dirty="0" smtClean="0">
                <a:solidFill>
                  <a:schemeClr val="tx2"/>
                </a:solidFill>
              </a:rPr>
              <a:t>Sammenligning med de opstillede mål (fx af ledelsen) </a:t>
            </a:r>
            <a:r>
              <a:rPr lang="da-DK" sz="1800" dirty="0" smtClean="0">
                <a:solidFill>
                  <a:schemeClr val="tx2"/>
                </a:solidFill>
                <a:sym typeface="Wingdings"/>
              </a:rPr>
              <a:t> Altså hvad er </a:t>
            </a:r>
            <a:r>
              <a:rPr lang="da-DK" sz="1800" b="1" dirty="0" smtClean="0">
                <a:solidFill>
                  <a:srgbClr val="FF0000"/>
                </a:solidFill>
                <a:sym typeface="Wingdings"/>
              </a:rPr>
              <a:t>effektiviteten </a:t>
            </a:r>
            <a:endParaRPr lang="da-DK" sz="1800" b="1" dirty="0" smtClean="0">
              <a:solidFill>
                <a:srgbClr val="FF0000"/>
              </a:solidFill>
            </a:endParaRPr>
          </a:p>
          <a:p>
            <a:pPr marL="344488" indent="-342900">
              <a:buFont typeface="Arial"/>
              <a:buChar char="•"/>
            </a:pPr>
            <a:r>
              <a:rPr lang="da-DK" sz="2000" dirty="0" smtClean="0">
                <a:solidFill>
                  <a:srgbClr val="FF0000"/>
                </a:solidFill>
              </a:rPr>
              <a:t>Effektiviteten</a:t>
            </a:r>
            <a:r>
              <a:rPr lang="da-DK" sz="2000" dirty="0" smtClean="0">
                <a:solidFill>
                  <a:schemeClr val="tx2"/>
                </a:solidFill>
              </a:rPr>
              <a:t>: </a:t>
            </a:r>
            <a:r>
              <a:rPr lang="da-DK" sz="2000" i="1" dirty="0" smtClean="0">
                <a:solidFill>
                  <a:schemeClr val="tx2"/>
                </a:solidFill>
              </a:rPr>
              <a:t>”måler om den relative ressourceanvendelse har givet en tilfredsstillende målopfyldelse”</a:t>
            </a:r>
          </a:p>
          <a:p>
            <a:pPr marL="965200" lvl="2" indent="-342900">
              <a:buFont typeface="Arial"/>
              <a:buChar char="•"/>
            </a:pPr>
            <a:r>
              <a:rPr lang="da-DK" sz="1800" dirty="0" smtClean="0">
                <a:solidFill>
                  <a:srgbClr val="FF0000"/>
                </a:solidFill>
              </a:rPr>
              <a:t>Relativ ressourceanvendelse</a:t>
            </a:r>
            <a:r>
              <a:rPr lang="da-DK" sz="1800" dirty="0" smtClean="0">
                <a:solidFill>
                  <a:schemeClr val="tx2"/>
                </a:solidFill>
              </a:rPr>
              <a:t>: gens. input pr. outputenhed (= produktivitet)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6356351"/>
            <a:ext cx="3962400" cy="501649"/>
          </a:xfrm>
        </p:spPr>
        <p:txBody>
          <a:bodyPr/>
          <a:lstStyle/>
          <a:p>
            <a:pPr algn="ctr"/>
            <a:r>
              <a:rPr lang="da-DK" dirty="0" smtClean="0">
                <a:solidFill>
                  <a:schemeClr val="tx1"/>
                </a:solidFill>
              </a:rPr>
              <a:t>Peter Terkelsen – </a:t>
            </a:r>
            <a:r>
              <a:rPr lang="da-DK" dirty="0" err="1" smtClean="0">
                <a:solidFill>
                  <a:schemeClr val="tx1"/>
                </a:solidFill>
              </a:rPr>
              <a:t>pete@ninuuk.gl</a:t>
            </a:r>
            <a:r>
              <a:rPr lang="da-DK" dirty="0" smtClean="0">
                <a:solidFill>
                  <a:schemeClr val="tx1"/>
                </a:solidFill>
              </a:rPr>
              <a:t> - Virksomhedsøkonomi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100" y="3708400"/>
            <a:ext cx="6972300" cy="2692400"/>
          </a:xfrm>
          <a:prstGeom prst="rect">
            <a:avLst/>
          </a:prstGeom>
        </p:spPr>
      </p:pic>
      <p:sp>
        <p:nvSpPr>
          <p:cNvPr id="9" name="Arc 8"/>
          <p:cNvSpPr/>
          <p:nvPr/>
        </p:nvSpPr>
        <p:spPr>
          <a:xfrm rot="5400000">
            <a:off x="3810000" y="4572000"/>
            <a:ext cx="685800" cy="1752600"/>
          </a:xfrm>
          <a:prstGeom prst="arc">
            <a:avLst>
              <a:gd name="adj1" fmla="val 16200000"/>
              <a:gd name="adj2" fmla="val 16177716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0" name="Arc 9"/>
          <p:cNvSpPr/>
          <p:nvPr/>
        </p:nvSpPr>
        <p:spPr>
          <a:xfrm rot="5400000">
            <a:off x="3810000" y="5105400"/>
            <a:ext cx="685800" cy="1752600"/>
          </a:xfrm>
          <a:prstGeom prst="arc">
            <a:avLst>
              <a:gd name="adj1" fmla="val 16200000"/>
              <a:gd name="adj2" fmla="val 16177716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pic>
        <p:nvPicPr>
          <p:cNvPr id="12" name="Billed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248400"/>
            <a:ext cx="1066800" cy="52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686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t's All Too Much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It Is All Too Much by Peter Walsh.potx</Template>
  <TotalTime>26563</TotalTime>
  <Words>1461</Words>
  <Application>Microsoft Office PowerPoint</Application>
  <PresentationFormat>Skærmshow (4:3)</PresentationFormat>
  <Paragraphs>263</Paragraphs>
  <Slides>22</Slides>
  <Notes>21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6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22</vt:i4>
      </vt:variant>
    </vt:vector>
  </HeadingPairs>
  <TitlesOfParts>
    <vt:vector size="29" baseType="lpstr">
      <vt:lpstr>Arial</vt:lpstr>
      <vt:lpstr>Bodoni MT Black</vt:lpstr>
      <vt:lpstr>Calibri</vt:lpstr>
      <vt:lpstr>Cambria</vt:lpstr>
      <vt:lpstr>Cambria Math</vt:lpstr>
      <vt:lpstr>Wingdings</vt:lpstr>
      <vt:lpstr>It's All Too Much</vt:lpstr>
      <vt:lpstr>Virksomhedsøkonomi (VØ)</vt:lpstr>
      <vt:lpstr>Plan for i dag…</vt:lpstr>
      <vt:lpstr>Del 3: Analyse af virksomhedens rapporter</vt:lpstr>
      <vt:lpstr>Del 3: Analyse af virksomhedens rapporter</vt:lpstr>
      <vt:lpstr>Økonomiske analyser</vt:lpstr>
      <vt:lpstr>Produktivitet og effektivitet</vt:lpstr>
      <vt:lpstr>Produktivitet og effektivitet</vt:lpstr>
      <vt:lpstr>Produktivitet og effektivitet</vt:lpstr>
      <vt:lpstr>Produktivitet og effektivitet</vt:lpstr>
      <vt:lpstr>Produktivitet og effektivitet – eksempel </vt:lpstr>
      <vt:lpstr>Opgave 14.1</vt:lpstr>
      <vt:lpstr>Nøgletalsberegninger</vt:lpstr>
      <vt:lpstr>Nøgletalsberegninger – eksempel </vt:lpstr>
      <vt:lpstr>Regnskabsanalysens formål og indhold</vt:lpstr>
      <vt:lpstr>Regnskabsanalysens formål og indhold</vt:lpstr>
      <vt:lpstr>Regnskabsanalysens formål og indhold</vt:lpstr>
      <vt:lpstr>Regnskabsanalysens formål og indhold</vt:lpstr>
      <vt:lpstr>Regnskabsanalysens formål og indhold</vt:lpstr>
      <vt:lpstr>Opgave 14.3</vt:lpstr>
      <vt:lpstr>Opsamling – Kapitel 14</vt:lpstr>
      <vt:lpstr>PowerPoint-præsentation</vt:lpstr>
      <vt:lpstr>Næste gang…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It’s All Too Much</dc:title>
  <dc:subject/>
  <dc:creator/>
  <cp:keywords/>
  <dc:description/>
  <cp:lastModifiedBy>Peter Terkelsen</cp:lastModifiedBy>
  <cp:revision>425</cp:revision>
  <dcterms:created xsi:type="dcterms:W3CDTF">2010-05-18T20:31:16Z</dcterms:created>
  <dcterms:modified xsi:type="dcterms:W3CDTF">2017-03-15T13:19:50Z</dcterms:modified>
  <cp:category/>
</cp:coreProperties>
</file>