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352" r:id="rId4"/>
    <p:sldId id="295" r:id="rId5"/>
    <p:sldId id="400" r:id="rId6"/>
    <p:sldId id="405" r:id="rId7"/>
    <p:sldId id="406" r:id="rId8"/>
    <p:sldId id="401" r:id="rId9"/>
    <p:sldId id="402" r:id="rId10"/>
    <p:sldId id="407" r:id="rId11"/>
    <p:sldId id="408" r:id="rId12"/>
    <p:sldId id="409" r:id="rId13"/>
    <p:sldId id="410" r:id="rId14"/>
    <p:sldId id="370" r:id="rId15"/>
    <p:sldId id="411" r:id="rId16"/>
    <p:sldId id="317" r:id="rId17"/>
    <p:sldId id="403" r:id="rId18"/>
    <p:sldId id="419" r:id="rId19"/>
    <p:sldId id="318" r:id="rId20"/>
    <p:sldId id="376" r:id="rId21"/>
    <p:sldId id="420" r:id="rId22"/>
    <p:sldId id="412" r:id="rId23"/>
    <p:sldId id="377" r:id="rId24"/>
    <p:sldId id="404" r:id="rId25"/>
    <p:sldId id="413" r:id="rId26"/>
    <p:sldId id="414" r:id="rId27"/>
    <p:sldId id="415" r:id="rId28"/>
    <p:sldId id="416" r:id="rId29"/>
    <p:sldId id="417" r:id="rId30"/>
    <p:sldId id="418" r:id="rId31"/>
    <p:sldId id="29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8" autoAdjust="0"/>
    <p:restoredTop sz="89195" autoAdjust="0"/>
  </p:normalViewPr>
  <p:slideViewPr>
    <p:cSldViewPr showGuides="1">
      <p:cViewPr varScale="1">
        <p:scale>
          <a:sx n="61" d="100"/>
          <a:sy n="61" d="100"/>
        </p:scale>
        <p:origin x="144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747" y="-5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92707-66EB-374B-B0C6-7EC9CC303781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25BF4-5141-4634-9CA1-905983B612C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41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F8025-BE8C-334E-ADB1-7D14D86E748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623E2-143C-47CF-ACFE-2D7CFB3760A0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670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rtl="0" eaLnBrk="1" latinLnBrk="0" hangingPunct="1">
      <a:spcBef>
        <a:spcPts val="1200"/>
      </a:spcBef>
      <a:buFont typeface="Arial" pitchFamily="34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45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5444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6665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677B-5436-F34D-8322-3BAA7A19BE5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01C51-B5B1-344F-A009-E6B2ED02D0C6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61292-40E6-3648-86FD-890A6FE6BAE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883A-9875-324D-8863-67E254DE427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2"/>
            <a:ext cx="4038600" cy="4270248"/>
          </a:xfrm>
        </p:spPr>
        <p:txBody>
          <a:bodyPr anchor="ctr" anchorCtr="0">
            <a:normAutofit/>
          </a:bodyPr>
          <a:lstStyle>
            <a:lvl1pPr marL="114300" indent="0" algn="ctr">
              <a:buFontTx/>
              <a:buNone/>
              <a:defRPr sz="3400">
                <a:solidFill>
                  <a:schemeClr val="tx1"/>
                </a:solidFill>
              </a:defRPr>
            </a:lvl1pPr>
            <a:lvl2pPr marL="411480" indent="0">
              <a:buFontTx/>
              <a:buNone/>
              <a:defRPr sz="3600">
                <a:solidFill>
                  <a:schemeClr val="tx1"/>
                </a:solidFill>
              </a:defRPr>
            </a:lvl2pPr>
            <a:lvl3pPr marL="777240" indent="0">
              <a:buFontTx/>
              <a:buNone/>
              <a:defRPr sz="3600">
                <a:solidFill>
                  <a:schemeClr val="tx1"/>
                </a:solidFill>
              </a:defRPr>
            </a:lvl3pPr>
            <a:lvl4pPr marL="1051560" indent="0">
              <a:buFontTx/>
              <a:buNone/>
              <a:defRPr sz="3600">
                <a:solidFill>
                  <a:schemeClr val="tx1"/>
                </a:solidFill>
              </a:defRPr>
            </a:lvl4pPr>
            <a:lvl5pPr marL="1325880" indent="0">
              <a:buFontTx/>
              <a:buNone/>
              <a:defRPr sz="3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C49FD-F3DB-2148-969F-B585DC87F0D5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1363" indent="-1588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/>
            </a:lvl2pPr>
            <a:lvl3pPr marL="777240" indent="0">
              <a:buFontTx/>
              <a:buNone/>
              <a:defRPr sz="2000" b="1"/>
            </a:lvl3pPr>
            <a:lvl4pPr marL="1051560" indent="0">
              <a:buFontTx/>
              <a:buNone/>
              <a:defRPr sz="2000" b="1"/>
            </a:lvl4pPr>
            <a:lvl5pPr marL="1325880" indent="0">
              <a:buFontTx/>
              <a:buNone/>
              <a:defRPr sz="2000" b="1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 rot="600000">
            <a:off x="4807311" y="2004284"/>
            <a:ext cx="3114715" cy="421314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895E-6D32-5048-9F3F-AF07C5D85930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C855F-4968-174F-8654-08911A189209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C8879-3193-554D-9478-F174A3FA5A4F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543800" cy="990727"/>
          </a:xfrm>
        </p:spPr>
        <p:txBody>
          <a:bodyPr bIns="0"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61760" cy="7620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C6976-73BC-524C-A2D3-8253AAB11810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85801" y="2133600"/>
            <a:ext cx="7543800" cy="990600"/>
          </a:xfrm>
        </p:spPr>
        <p:txBody>
          <a:bodyPr tIns="0">
            <a:noAutofit/>
          </a:bodyPr>
          <a:lstStyle>
            <a:lvl1pPr marL="0" indent="0" algn="l">
              <a:buNone/>
              <a:defRPr sz="3600" spc="-100" baseline="0">
                <a:solidFill>
                  <a:schemeClr val="tx2"/>
                </a:solidFill>
                <a:latin typeface="+mj-lt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  <a:lvl5pPr marL="132588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371600" y="5715000"/>
            <a:ext cx="6477000" cy="76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8E8D8C"/>
                </a:solidFill>
              </a:defRPr>
            </a:lvl1pPr>
            <a:lvl2pPr marL="411480" indent="0">
              <a:buNone/>
              <a:defRPr>
                <a:solidFill>
                  <a:srgbClr val="8E8D8C"/>
                </a:solidFill>
              </a:defRPr>
            </a:lvl2pPr>
            <a:lvl3pPr marL="777240" indent="0">
              <a:buNone/>
              <a:defRPr>
                <a:solidFill>
                  <a:srgbClr val="8E8D8C"/>
                </a:solidFill>
              </a:defRPr>
            </a:lvl3pPr>
            <a:lvl4pPr marL="1051560" indent="0">
              <a:buNone/>
              <a:defRPr>
                <a:solidFill>
                  <a:srgbClr val="8E8D8C"/>
                </a:solidFill>
              </a:defRPr>
            </a:lvl4pPr>
            <a:lvl5pPr marL="1325880" indent="0">
              <a:buNone/>
              <a:defRPr>
                <a:solidFill>
                  <a:srgbClr val="8E8D8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311525" y="4721225"/>
            <a:ext cx="2530475" cy="8763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1600" baseline="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>
              <a:spcBef>
                <a:spcPts val="0"/>
              </a:spcBef>
            </a:pPr>
            <a:r>
              <a:rPr lang="en-US" dirty="0" smtClean="0"/>
              <a:t>Insert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5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600200"/>
            <a:ext cx="5257800" cy="4800600"/>
          </a:xfrm>
        </p:spPr>
        <p:txBody>
          <a:bodyPr/>
          <a:lstStyle>
            <a:lvl1pPr algn="ctr">
              <a:lnSpc>
                <a:spcPct val="17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9B6AB-4D9B-544A-B01F-01DAC9BF5D24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418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620000" cy="4495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EC66-F585-FC4B-BD78-F947F4926013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0664" indent="0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>
                <a:solidFill>
                  <a:schemeClr val="tx2"/>
                </a:solidFill>
              </a:defRPr>
            </a:lvl2pPr>
            <a:lvl3pPr marL="777240" indent="0">
              <a:buFontTx/>
              <a:buNone/>
              <a:defRPr sz="2000" b="1">
                <a:solidFill>
                  <a:schemeClr val="tx2"/>
                </a:solidFill>
              </a:defRPr>
            </a:lvl3pPr>
            <a:lvl4pPr marL="1051560" indent="0">
              <a:buFontTx/>
              <a:buNone/>
              <a:defRPr sz="2000" b="1">
                <a:solidFill>
                  <a:schemeClr val="tx2"/>
                </a:solidFill>
              </a:defRPr>
            </a:lvl4pPr>
            <a:lvl5pPr marL="1325880" indent="0">
              <a:buFontTx/>
              <a:buNone/>
              <a:defRPr sz="2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51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7A50-8FFF-A04B-B3AE-C178C9AAAD68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03595-4D5C-2F46-B17B-64DDEC687817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73FD-1E01-1141-8422-09A66C423928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C6FAF-CA4D-4742-A7D0-9D5881C4C16C}" type="datetime1">
              <a:rPr lang="da-DK" smtClean="0"/>
              <a:t>30-03-2017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6257494-ABD7-3D4B-924C-CE70EC90C687}" type="datetime1">
              <a:rPr lang="da-DK" smtClean="0"/>
              <a:t>30-03-2017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6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4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588" indent="0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182563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300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93750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92188" indent="-182563" algn="l" defTabSz="914400" rtl="0" eaLnBrk="1" latinLnBrk="0" hangingPunct="1">
        <a:spcBef>
          <a:spcPts val="6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173163" indent="-182563" algn="l" defTabSz="914400" rtl="0" eaLnBrk="1" latinLnBrk="0" hangingPunct="1">
        <a:spcBef>
          <a:spcPts val="6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54138" indent="-1825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44638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7675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z="3400" dirty="0" smtClean="0"/>
              <a:t>Virksomhedsøkonomi (VØ)</a:t>
            </a:r>
            <a:endParaRPr lang="da-DK" sz="34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Peter Terkelsen</a:t>
            </a:r>
          </a:p>
          <a:p>
            <a:r>
              <a:rPr lang="da-DK" dirty="0" smtClean="0"/>
              <a:t>Underviser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a-DK" sz="3200" dirty="0" smtClean="0"/>
              <a:t>Kapitel 15 – Analyse af rentabilitet </a:t>
            </a:r>
            <a:endParaRPr lang="da-DK" sz="3200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</a:t>
            </a:fld>
            <a:endParaRPr lang="en-US" dirty="0"/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(1) Afkastningsgraden</a:t>
            </a:r>
            <a:endParaRPr lang="da-DK" sz="36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10</a:t>
            </a:fld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75" t="53063" r="1909" b="3370"/>
          <a:stretch/>
        </p:blipFill>
        <p:spPr>
          <a:xfrm>
            <a:off x="1238250" y="4722953"/>
            <a:ext cx="5905500" cy="1491288"/>
          </a:xfrm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1" name="Billed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12" name="Content Placeholder 10"/>
          <p:cNvSpPr txBox="1">
            <a:spLocks/>
          </p:cNvSpPr>
          <p:nvPr/>
        </p:nvSpPr>
        <p:spPr>
          <a:xfrm>
            <a:off x="342900" y="1363937"/>
            <a:ext cx="7848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588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itchFamily="34" charset="0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-182563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2300" indent="-182563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750" indent="-182563" algn="l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92188" indent="-182563" algn="l" defTabSz="914400" rtl="0" eaLnBrk="1" latinLnBrk="0" hangingPunct="1"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73163" indent="-182563" algn="l" defTabSz="914400" rtl="0" eaLnBrk="1" latinLnBrk="0" hangingPunct="1"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4138" indent="-1825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44638" indent="-182563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17675" indent="-182563" algn="l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•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I udregningen anvendes altså: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</a:rPr>
              <a:t>Resultat af den primære drift </a:t>
            </a:r>
            <a:r>
              <a:rPr lang="da-DK" sz="1800" dirty="0" smtClean="0">
                <a:solidFill>
                  <a:schemeClr val="tx2"/>
                </a:solidFill>
              </a:rPr>
              <a:t>= </a:t>
            </a:r>
            <a:r>
              <a:rPr lang="da-DK" sz="1800" i="1" dirty="0" smtClean="0">
                <a:solidFill>
                  <a:srgbClr val="FF0000"/>
                </a:solidFill>
              </a:rPr>
              <a:t>Resultat før renter</a:t>
            </a:r>
            <a:endParaRPr lang="da-DK" sz="2000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Hvorfor??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Vi ønsker, at måle forrentningen af hele den investerede kapital (aktiverne), uanset hvordan kapitalen er fremskaffet</a:t>
            </a:r>
          </a:p>
          <a:p>
            <a:pPr marL="965200" lvl="2" indent="-342900">
              <a:buFont typeface="Arial"/>
              <a:buChar char="•"/>
            </a:pPr>
            <a:endParaRPr lang="da-DK" sz="1800" i="1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Resultat af primære drift kan deles op i:</a:t>
            </a:r>
          </a:p>
          <a:p>
            <a:pPr marL="1136650" lvl="3" indent="-342900">
              <a:buFont typeface="Arial"/>
              <a:buChar char="•"/>
            </a:pPr>
            <a:r>
              <a:rPr lang="da-DK" sz="1600" i="1" dirty="0" smtClean="0">
                <a:solidFill>
                  <a:schemeClr val="tx2"/>
                </a:solidFill>
              </a:rPr>
              <a:t>Finansielle omkostninger </a:t>
            </a:r>
            <a:r>
              <a:rPr lang="da-DK" sz="1600" i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Tilfalder: virksomhedens gældsforpligtelser</a:t>
            </a:r>
            <a:endParaRPr lang="da-DK" sz="1600" i="1" dirty="0" smtClean="0">
              <a:solidFill>
                <a:schemeClr val="tx2"/>
              </a:solidFill>
            </a:endParaRPr>
          </a:p>
          <a:p>
            <a:pPr marL="1136650" lvl="3" indent="-342900">
              <a:buFont typeface="Arial"/>
              <a:buChar char="•"/>
            </a:pPr>
            <a:r>
              <a:rPr lang="da-DK" sz="1600" i="1" dirty="0" smtClean="0">
                <a:solidFill>
                  <a:schemeClr val="tx2"/>
                </a:solidFill>
              </a:rPr>
              <a:t>Resultat før skat </a:t>
            </a:r>
            <a:r>
              <a:rPr lang="da-DK" sz="1600" i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Tilfalder: virksomhedens egenkapital</a:t>
            </a:r>
            <a:endParaRPr lang="da-DK" sz="1600" i="1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28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(1) Afkastningsgrad</a:t>
            </a:r>
            <a:endParaRPr lang="da-DK" sz="36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0" name="Billed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14" name="Content Placeholder 10"/>
          <p:cNvSpPr txBox="1">
            <a:spLocks/>
          </p:cNvSpPr>
          <p:nvPr/>
        </p:nvSpPr>
        <p:spPr>
          <a:xfrm>
            <a:off x="342900" y="1219200"/>
            <a:ext cx="7848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588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itchFamily="34" charset="0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5750" indent="-182563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2300" indent="-182563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3750" indent="-182563" algn="l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92188" indent="-182563" algn="l" defTabSz="914400" rtl="0" eaLnBrk="1" latinLnBrk="0" hangingPunct="1">
              <a:spcBef>
                <a:spcPts val="6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73163" indent="-182563" algn="l" defTabSz="914400" rtl="0" eaLnBrk="1" latinLnBrk="0" hangingPunct="1">
              <a:spcBef>
                <a:spcPts val="6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4138" indent="-1825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44638" indent="-182563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Font typeface="Arial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17675" indent="-182563" algn="l" defTabSz="914400" rtl="0" eaLnBrk="1" latinLnBrk="0" hangingPunct="1">
              <a:spcBef>
                <a:spcPts val="600"/>
              </a:spcBef>
              <a:buClr>
                <a:schemeClr val="accent3"/>
              </a:buClr>
              <a:buFont typeface="Arial" pitchFamily="34" charset="0"/>
              <a:buChar char="•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Vi så før på den simple formel på afkastningsgraden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Uden finansielle indtægter (!!)</a:t>
            </a: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Medtager vi de finansielle indtægter, så fås den udvidet formel for AG: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Finansielle indtægter kommer fra: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>
                <a:solidFill>
                  <a:schemeClr val="tx2"/>
                </a:solidFill>
              </a:rPr>
              <a:t>Investeringer i bankindestående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>
                <a:solidFill>
                  <a:schemeClr val="tx2"/>
                </a:solidFill>
              </a:rPr>
              <a:t>Investeringer i obligationer og aktier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Altså måles </a:t>
            </a:r>
            <a:r>
              <a:rPr lang="da-DK" sz="2000" u="sng" dirty="0" smtClean="0">
                <a:solidFill>
                  <a:schemeClr val="tx2"/>
                </a:solidFill>
              </a:rPr>
              <a:t>hele</a:t>
            </a:r>
            <a:r>
              <a:rPr lang="da-DK" sz="2000" dirty="0" smtClean="0">
                <a:solidFill>
                  <a:schemeClr val="tx2"/>
                </a:solidFill>
              </a:rPr>
              <a:t> afkastet af virksomhedens aktiver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50" y="2895600"/>
            <a:ext cx="7073900" cy="838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42670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Afkastningsgrad</a:t>
            </a:r>
            <a:r>
              <a:rPr lang="da-DK" sz="3600" dirty="0" smtClean="0"/>
              <a:t> - Eksempel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264820"/>
            <a:ext cx="5371294" cy="4780380"/>
          </a:xfrm>
          <a:prstGeom prst="rect">
            <a:avLst/>
          </a:prstGeom>
        </p:spPr>
      </p:pic>
      <p:pic>
        <p:nvPicPr>
          <p:cNvPr id="10" name="Billed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2331620"/>
            <a:ext cx="4419600" cy="563980"/>
          </a:xfrm>
          <a:prstGeom prst="rect">
            <a:avLst/>
          </a:prstGeom>
        </p:spPr>
      </p:pic>
      <p:pic>
        <p:nvPicPr>
          <p:cNvPr id="11" name="Billed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3931820"/>
            <a:ext cx="4419600" cy="563980"/>
          </a:xfrm>
          <a:prstGeom prst="rect">
            <a:avLst/>
          </a:prstGeom>
        </p:spPr>
      </p:pic>
      <p:pic>
        <p:nvPicPr>
          <p:cNvPr id="12" name="Billed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5532020"/>
            <a:ext cx="4419600" cy="56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27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Afkastningsgrad</a:t>
            </a:r>
            <a:r>
              <a:rPr lang="da-DK" sz="3600" dirty="0" smtClean="0"/>
              <a:t> - Eksempel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620000" cy="4800600"/>
          </a:xfrm>
        </p:spPr>
        <p:txBody>
          <a:bodyPr>
            <a:normAutofit/>
          </a:bodyPr>
          <a:lstStyle/>
          <a:p>
            <a:pPr marL="287338" indent="-28575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Eksempelvis: fra 8,0% (2010)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 8,3% (2012) (0,3 procentpoint </a:t>
            </a:r>
            <a:r>
              <a:rPr lang="da-DK" sz="1800" dirty="0" smtClean="0">
                <a:solidFill>
                  <a:schemeClr val="tx2"/>
                </a:solidFill>
                <a:sym typeface="Symbol" panose="05050102010706020507" pitchFamily="18" charset="2"/>
              </a:rPr>
              <a:t>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og 3,8% </a:t>
            </a:r>
            <a:r>
              <a:rPr lang="da-DK" sz="1800" dirty="0" smtClean="0">
                <a:solidFill>
                  <a:schemeClr val="tx2"/>
                </a:solidFill>
                <a:sym typeface="Symbol" panose="05050102010706020507" pitchFamily="18" charset="2"/>
              </a:rPr>
              <a:t>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08050" lvl="2" indent="-28575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Overordnet konklusion: </a:t>
            </a: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Rentabilitet er altså forbedret</a:t>
            </a:r>
          </a:p>
          <a:p>
            <a:pPr marL="287338" indent="-28575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287338" indent="-28575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Fortolkning af AG (i eksemplet)</a:t>
            </a:r>
          </a:p>
          <a:p>
            <a:pPr marL="908050" lvl="2" indent="-285750">
              <a:buFont typeface="Arial"/>
              <a:buChar char="•"/>
            </a:pPr>
            <a:r>
              <a:rPr lang="da-DK" sz="1600" i="1" dirty="0" smtClean="0">
                <a:solidFill>
                  <a:srgbClr val="FF0000"/>
                </a:solidFill>
                <a:sym typeface="Wingdings"/>
              </a:rPr>
              <a:t>For </a:t>
            </a:r>
            <a:r>
              <a:rPr lang="da-DK" sz="1600" i="1" dirty="0">
                <a:solidFill>
                  <a:srgbClr val="FF0000"/>
                </a:solidFill>
                <a:sym typeface="Wingdings"/>
              </a:rPr>
              <a:t>hver investeret krone, forrentes kronen med 8,3 øre (= afkastet)</a:t>
            </a:r>
          </a:p>
          <a:p>
            <a:pPr marL="287338" indent="-285750">
              <a:buFont typeface="Arial"/>
              <a:buChar char="•"/>
            </a:pPr>
            <a:endParaRPr lang="da-DK" sz="1800" i="1" dirty="0" smtClean="0">
              <a:solidFill>
                <a:schemeClr val="tx2"/>
              </a:solidFill>
              <a:sym typeface="Wingdings"/>
            </a:endParaRPr>
          </a:p>
          <a:p>
            <a:pPr marL="287338" indent="-28575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Afkastningsgraden lå overordnet set ganske tilfredsstillende</a:t>
            </a:r>
          </a:p>
          <a:p>
            <a:pPr marL="908050" lvl="2" indent="-28575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Sammenlign med: markedsrenten (ca. 5%) + risikotillæg</a:t>
            </a:r>
          </a:p>
          <a:p>
            <a:pPr marL="287338" indent="-285750">
              <a:buFont typeface="Arial"/>
              <a:buChar char="•"/>
            </a:pPr>
            <a:endParaRPr lang="da-DK" sz="1800" i="1" dirty="0" smtClean="0">
              <a:solidFill>
                <a:schemeClr val="tx2"/>
              </a:solidFill>
              <a:sym typeface="Wingdings"/>
            </a:endParaRPr>
          </a:p>
          <a:p>
            <a:pPr marL="287338" indent="-28575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Bortset fra 2011 = 5,5%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Ikke tilfredsstillende 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571500" lvl="1" indent="-28575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85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(2) Overskudsgraden</a:t>
            </a:r>
            <a:endParaRPr lang="da-DK" sz="36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</a:rPr>
              <a:t>Belyser årsagerne til udviklingen i afkastningsgraden</a:t>
            </a: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Viser virksomhedens </a:t>
            </a:r>
            <a:r>
              <a:rPr lang="da-DK" sz="1800" dirty="0" smtClean="0">
                <a:solidFill>
                  <a:srgbClr val="FF0000"/>
                </a:solidFill>
              </a:rPr>
              <a:t>indtjeningsevne</a:t>
            </a:r>
            <a:r>
              <a:rPr lang="da-DK" sz="1800" dirty="0" smtClean="0">
                <a:solidFill>
                  <a:schemeClr val="tx2"/>
                </a:solidFill>
              </a:rPr>
              <a:t> eller</a:t>
            </a:r>
          </a:p>
          <a:p>
            <a:pPr marL="628650" lvl="1" indent="-342900">
              <a:buFont typeface="+mj-lt"/>
              <a:buAutoNum type="arabicPeriod"/>
            </a:pPr>
            <a:r>
              <a:rPr lang="da-DK" sz="1800" i="1" dirty="0" smtClean="0">
                <a:solidFill>
                  <a:schemeClr val="tx2"/>
                </a:solidFill>
              </a:rPr>
              <a:t>Hvor stor en del af omsætningen der bliver tilbage i indtjening, når driftsomkostninger er dækket ind</a:t>
            </a:r>
            <a:endParaRPr lang="da-DK" sz="1800" dirty="0" smtClean="0">
              <a:solidFill>
                <a:schemeClr val="tx2"/>
              </a:solidFill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da-DK" sz="1800" i="1" dirty="0" smtClean="0">
                <a:solidFill>
                  <a:schemeClr val="tx2"/>
                </a:solidFill>
              </a:rPr>
              <a:t>Hvor god er virksomheden til at tilpasse omkostningerne til indtægterne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Forenklet formel</a:t>
            </a: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Med finansielle indtægter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3429000"/>
            <a:ext cx="4152900" cy="63124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8603" y="5321460"/>
            <a:ext cx="5397500" cy="62854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>
                <a:solidFill>
                  <a:srgbClr val="FFC000"/>
                </a:solidFill>
              </a:rPr>
              <a:t>(3) Aktivernes omsætningshastighed</a:t>
            </a:r>
            <a:endParaRPr lang="da-DK" sz="34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 lnSpcReduction="10000"/>
          </a:bodyPr>
          <a:lstStyle/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</a:rPr>
              <a:t>Belyser årsagerne til udviklingen i afkastningsgraden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Belyser virksomhedens </a:t>
            </a:r>
            <a:r>
              <a:rPr lang="da-DK" sz="1800" dirty="0" smtClean="0">
                <a:solidFill>
                  <a:srgbClr val="FF0000"/>
                </a:solidFill>
              </a:rPr>
              <a:t>kapitaltilpasningsevne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Nøgletallet viser: </a:t>
            </a:r>
          </a:p>
          <a:p>
            <a:pPr marL="628650" lvl="1" indent="-342900">
              <a:buFont typeface="+mj-lt"/>
              <a:buAutoNum type="arabicPeriod"/>
            </a:pPr>
            <a:r>
              <a:rPr lang="da-DK" sz="1800" i="1" dirty="0" smtClean="0">
                <a:solidFill>
                  <a:schemeClr val="tx2"/>
                </a:solidFill>
              </a:rPr>
              <a:t>Hvor stor en aktivitet (nettoomsætning) der er skabt i virksomheden på baggrund af den investerede kapital (aktiverne), eller…</a:t>
            </a:r>
          </a:p>
          <a:p>
            <a:pPr marL="628650" lvl="1" indent="-342900">
              <a:buFont typeface="+mj-lt"/>
              <a:buAutoNum type="arabicPeriod"/>
            </a:pPr>
            <a:r>
              <a:rPr lang="da-DK" sz="1800" i="1" dirty="0" smtClean="0">
                <a:solidFill>
                  <a:schemeClr val="tx2"/>
                </a:solidFill>
              </a:rPr>
              <a:t>Hvor god virksomheden er til at tilpasse den investerede kapital til aktiviteten 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Enhed for dette nøgletal: g = gange per år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438400"/>
            <a:ext cx="5397500" cy="76935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6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Sammenhæng ml. de tre nøgletal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16</a:t>
            </a:fld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rcRect l="-760" r="-760"/>
          <a:stretch>
            <a:fillRect/>
          </a:stretch>
        </p:blipFill>
        <p:spPr>
          <a:xfrm>
            <a:off x="609600" y="1066800"/>
            <a:ext cx="7254009" cy="4648200"/>
          </a:xfrm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300" y="5892800"/>
            <a:ext cx="6565900" cy="4318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553200" y="3886200"/>
            <a:ext cx="1676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 smtClean="0">
                <a:solidFill>
                  <a:srgbClr val="FF0000"/>
                </a:solidFill>
              </a:rPr>
              <a:t>Tænk</a:t>
            </a:r>
            <a:r>
              <a:rPr lang="en-US" sz="1300" dirty="0" smtClean="0">
                <a:solidFill>
                  <a:srgbClr val="FF0000"/>
                </a:solidFill>
              </a:rPr>
              <a:t> </a:t>
            </a:r>
            <a:r>
              <a:rPr lang="en-US" sz="1300" dirty="0" err="1" smtClean="0">
                <a:solidFill>
                  <a:srgbClr val="FF0000"/>
                </a:solidFill>
              </a:rPr>
              <a:t>på</a:t>
            </a:r>
            <a:r>
              <a:rPr lang="en-US" sz="13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1300" dirty="0" smtClean="0">
                <a:solidFill>
                  <a:srgbClr val="FF0000"/>
                </a:solidFill>
              </a:rPr>
              <a:t>DuPont-</a:t>
            </a:r>
            <a:r>
              <a:rPr lang="en-US" sz="1300" dirty="0" err="1" smtClean="0">
                <a:solidFill>
                  <a:srgbClr val="FF0000"/>
                </a:solidFill>
              </a:rPr>
              <a:t>pyramiden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2209800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(1)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29400" y="6260812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(1)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4572000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(2)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4572000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(3)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0" y="5181600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(1)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3400" y="6260812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(3)</a:t>
            </a:r>
            <a:endParaRPr lang="en-US" sz="13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2600" y="6248400"/>
            <a:ext cx="381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solidFill>
                  <a:srgbClr val="FF0000"/>
                </a:solidFill>
              </a:rPr>
              <a:t>(2)</a:t>
            </a:r>
            <a:endParaRPr lang="en-US" sz="1300" dirty="0">
              <a:solidFill>
                <a:srgbClr val="FF0000"/>
              </a:solidFill>
            </a:endParaRPr>
          </a:p>
        </p:txBody>
      </p:sp>
      <p:pic>
        <p:nvPicPr>
          <p:cNvPr id="17" name="Billed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9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Sammenhæng ml. de tre nøgletal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17</a:t>
            </a:fld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-22469" b="-22469"/>
          <a:stretch>
            <a:fillRect/>
          </a:stretch>
        </p:blipFill>
        <p:spPr>
          <a:xfrm>
            <a:off x="457200" y="1371600"/>
            <a:ext cx="7848600" cy="5029200"/>
          </a:xfrm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cxnSp>
        <p:nvCxnSpPr>
          <p:cNvPr id="5" name="Lige pilforbindelse 4"/>
          <p:cNvCxnSpPr/>
          <p:nvPr/>
        </p:nvCxnSpPr>
        <p:spPr>
          <a:xfrm flipV="1">
            <a:off x="1524000" y="3124200"/>
            <a:ext cx="1219200" cy="990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ge pilforbindelse 8"/>
          <p:cNvCxnSpPr/>
          <p:nvPr/>
        </p:nvCxnSpPr>
        <p:spPr>
          <a:xfrm flipH="1" flipV="1">
            <a:off x="5334000" y="3124200"/>
            <a:ext cx="1143000" cy="990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13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162799" cy="549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DuPont-pyramiden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1828800" y="990600"/>
            <a:ext cx="4800600" cy="190500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Tekstfelt 9"/>
          <p:cNvSpPr txBox="1"/>
          <p:nvPr/>
        </p:nvSpPr>
        <p:spPr>
          <a:xfrm rot="2670133">
            <a:off x="6101255" y="1348100"/>
            <a:ext cx="2454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>
                <a:solidFill>
                  <a:srgbClr val="FF0000"/>
                </a:solidFill>
              </a:rPr>
              <a:t>Forrige slide zoomet ud</a:t>
            </a:r>
            <a:endParaRPr lang="da-DK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Afkastningsgrad, Overskudsgrad og AOH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Sammenhæng</a:t>
            </a: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702811"/>
            <a:ext cx="4953000" cy="4439092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Plan for i dag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5334000"/>
          </a:xfrm>
        </p:spPr>
        <p:txBody>
          <a:bodyPr/>
          <a:lstStyle/>
          <a:p>
            <a:pPr marL="344488" indent="-342900">
              <a:buFont typeface="Arial"/>
              <a:buChar char="•"/>
            </a:pPr>
            <a:endParaRPr lang="da-DK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Opsummering fra forrige lektion (Jer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)</a:t>
            </a: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Kapitel 15: Analyse af rentabilitet</a:t>
            </a: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Gensyn med DuPont-pyramiden</a:t>
            </a: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Eventuel opgaveløsning (hvis tiden tillader det)</a:t>
            </a:r>
            <a:endParaRPr lang="da-DK" sz="2000" dirty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108815"/>
            <a:ext cx="60325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6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Eksempel fortsat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20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Toms Gruppen – </a:t>
            </a:r>
            <a:r>
              <a:rPr lang="da-DK" sz="2000" dirty="0" smtClean="0">
                <a:solidFill>
                  <a:srgbClr val="FF0000"/>
                </a:solidFill>
                <a:sym typeface="Wingdings"/>
              </a:rPr>
              <a:t>Overskudsgraden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 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14" y="1408966"/>
            <a:ext cx="6096000" cy="4763357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5627377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4114800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4143" y="2503216"/>
            <a:ext cx="3773313" cy="43940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08563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Eksempel fortsat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21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Toms Gruppen – </a:t>
            </a:r>
            <a:r>
              <a:rPr lang="da-DK" sz="2000" dirty="0" smtClean="0">
                <a:solidFill>
                  <a:srgbClr val="FF0000"/>
                </a:solidFill>
                <a:sym typeface="Wingdings"/>
              </a:rPr>
              <a:t>Aktivernes omsætningshastighed</a:t>
            </a:r>
            <a:endParaRPr lang="da-DK" sz="2000" dirty="0">
              <a:solidFill>
                <a:srgbClr val="FF0000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34" y="1417638"/>
            <a:ext cx="6645166" cy="494351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2438400"/>
            <a:ext cx="3721100" cy="53040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4267200"/>
            <a:ext cx="3721100" cy="53040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5991277"/>
            <a:ext cx="3721100" cy="53040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7986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Eksempel fortsat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Toms Gruppen</a:t>
            </a:r>
            <a:r>
              <a:rPr lang="da-DK" sz="2000" dirty="0">
                <a:solidFill>
                  <a:schemeClr val="tx2"/>
                </a:solidFill>
                <a:sym typeface="Wingdings"/>
              </a:rPr>
              <a:t> 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– Læs og forstå fortolkningen her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600200"/>
            <a:ext cx="7175500" cy="4165600"/>
          </a:xfrm>
          <a:prstGeom prst="rect">
            <a:avLst/>
          </a:prstGeom>
        </p:spPr>
      </p:pic>
      <p:sp>
        <p:nvSpPr>
          <p:cNvPr id="7" name="Arc 6"/>
          <p:cNvSpPr/>
          <p:nvPr/>
        </p:nvSpPr>
        <p:spPr>
          <a:xfrm>
            <a:off x="304800" y="5029200"/>
            <a:ext cx="7772400" cy="990600"/>
          </a:xfrm>
          <a:prstGeom prst="arc">
            <a:avLst>
              <a:gd name="adj1" fmla="val 14999"/>
              <a:gd name="adj2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257800" y="1905000"/>
            <a:ext cx="2133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95800" y="2819400"/>
            <a:ext cx="2133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57400" y="3657600"/>
            <a:ext cx="1676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447800" y="4876800"/>
            <a:ext cx="6477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Billed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2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Produktionsvirk. vs. Handelsvirk.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OBS på forskellene: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Altså der er væsentlige forskelle, afhængig af type virksomhed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54464"/>
          <a:stretch/>
        </p:blipFill>
        <p:spPr>
          <a:xfrm>
            <a:off x="609600" y="1600200"/>
            <a:ext cx="7289800" cy="129540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0" name="Straight Connector 9"/>
          <p:cNvCxnSpPr/>
          <p:nvPr/>
        </p:nvCxnSpPr>
        <p:spPr>
          <a:xfrm>
            <a:off x="762000" y="1828800"/>
            <a:ext cx="2133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28800" y="2286000"/>
            <a:ext cx="4800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914400" y="2514600"/>
            <a:ext cx="5181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Billed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16" name="Picture 4"/>
          <p:cNvPicPr>
            <a:picLocks noChangeAspect="1"/>
          </p:cNvPicPr>
          <p:nvPr/>
        </p:nvPicPr>
        <p:blipFill rotWithShape="1">
          <a:blip r:embed="rId3"/>
          <a:srcRect t="47889"/>
          <a:stretch/>
        </p:blipFill>
        <p:spPr>
          <a:xfrm>
            <a:off x="622300" y="3936588"/>
            <a:ext cx="7289800" cy="1482452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2" name="Straight Connector 11"/>
          <p:cNvCxnSpPr/>
          <p:nvPr/>
        </p:nvCxnSpPr>
        <p:spPr>
          <a:xfrm>
            <a:off x="762000" y="4191000"/>
            <a:ext cx="2667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62000" y="4876800"/>
            <a:ext cx="3048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638800" y="5181600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1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(4) Egenkapitalens forrentning</a:t>
            </a:r>
            <a:endParaRPr lang="da-DK" sz="38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Viser: </a:t>
            </a:r>
          </a:p>
          <a:p>
            <a:pPr marL="628650" lvl="1" indent="-342900">
              <a:buFont typeface="Arial"/>
              <a:buChar char="•"/>
            </a:pPr>
            <a:r>
              <a:rPr lang="da-DK" sz="2000" i="1" dirty="0" smtClean="0">
                <a:solidFill>
                  <a:srgbClr val="FF0000"/>
                </a:solidFill>
              </a:rPr>
              <a:t>Ejernes forrentning af den investerede kapital</a:t>
            </a:r>
            <a:endParaRPr lang="da-DK" sz="2000" i="1" dirty="0" smtClean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Altså </a:t>
            </a:r>
            <a:r>
              <a:rPr lang="da-DK" sz="2000" i="1" dirty="0" smtClean="0">
                <a:solidFill>
                  <a:schemeClr val="tx2"/>
                </a:solidFill>
              </a:rPr>
              <a:t>hvor meget har </a:t>
            </a:r>
            <a:r>
              <a:rPr lang="da-DK" sz="2000" i="1" dirty="0" smtClean="0">
                <a:solidFill>
                  <a:srgbClr val="FF0000"/>
                </a:solidFill>
              </a:rPr>
              <a:t>ejerne</a:t>
            </a:r>
            <a:r>
              <a:rPr lang="da-DK" sz="2000" i="1" dirty="0" smtClean="0">
                <a:solidFill>
                  <a:schemeClr val="tx2"/>
                </a:solidFill>
              </a:rPr>
              <a:t> opnået i forrentning af den kapital </a:t>
            </a:r>
            <a:r>
              <a:rPr lang="da-DK" sz="2000" i="1" dirty="0" smtClean="0">
                <a:solidFill>
                  <a:srgbClr val="FF0000"/>
                </a:solidFill>
              </a:rPr>
              <a:t>de</a:t>
            </a:r>
            <a:r>
              <a:rPr lang="da-DK" sz="2000" i="1" dirty="0" smtClean="0">
                <a:solidFill>
                  <a:schemeClr val="tx2"/>
                </a:solidFill>
              </a:rPr>
              <a:t> har investeret i virksomheden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Resultat før skat (resultat efter renter) benyttes, fordi denne går til egenkapitalen, mens renter skal betales til gælden (kreditorer)</a:t>
            </a:r>
          </a:p>
          <a:p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300" y="3032919"/>
            <a:ext cx="5765800" cy="800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2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Egenkapitalens forrentning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1447800"/>
            <a:ext cx="6946900" cy="5053409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6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Egenkapitalens forrentning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78000"/>
            <a:ext cx="8026400" cy="32893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200400" y="4343400"/>
            <a:ext cx="403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04800" y="4572000"/>
            <a:ext cx="1371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Billed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4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Egenkapitalens forrentning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828800"/>
            <a:ext cx="7366000" cy="24511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838200" y="4038600"/>
            <a:ext cx="7010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38200" y="4267200"/>
            <a:ext cx="3886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Billed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7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(5) Gældsrenten </a:t>
            </a:r>
            <a:endParaRPr lang="da-DK" sz="38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i="1" dirty="0" smtClean="0">
                <a:solidFill>
                  <a:srgbClr val="FF0000"/>
                </a:solidFill>
              </a:rPr>
              <a:t>Den rente som virksomheden i gennemsnit betaler til gælden </a:t>
            </a:r>
            <a:r>
              <a:rPr lang="da-DK" sz="2000" dirty="0" smtClean="0">
                <a:solidFill>
                  <a:schemeClr val="tx2"/>
                </a:solidFill>
              </a:rPr>
              <a:t>eller </a:t>
            </a:r>
          </a:p>
          <a:p>
            <a:pPr marL="344488" indent="-342900">
              <a:buFont typeface="Arial"/>
              <a:buChar char="•"/>
            </a:pPr>
            <a:endParaRPr lang="da-DK" sz="2000" i="1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i="1" dirty="0" smtClean="0">
                <a:solidFill>
                  <a:srgbClr val="FF0000"/>
                </a:solidFill>
              </a:rPr>
              <a:t>Den rente, som virksomheden i gennemsnit betaler af sine forpligtelser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Forpligtelser= summen af hensatte forpligtelser og gældsforpligtelser</a:t>
            </a: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3134519"/>
            <a:ext cx="4470400" cy="6985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700" y="4021826"/>
            <a:ext cx="3657600" cy="248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32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Gældsrenten 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</a:t>
            </a: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143000"/>
            <a:ext cx="7213600" cy="2755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810000"/>
            <a:ext cx="6159500" cy="13463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181600"/>
            <a:ext cx="5439103" cy="1371600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5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Rentabilitetsanalysen - Intro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9530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1800" b="1" dirty="0" smtClean="0">
                <a:solidFill>
                  <a:srgbClr val="FF0000"/>
                </a:solidFill>
                <a:sym typeface="Wingdings"/>
              </a:rPr>
              <a:t>Rentabilitetsanalysen</a:t>
            </a:r>
            <a:r>
              <a:rPr lang="da-DK" sz="1800" dirty="0" smtClean="0">
                <a:solidFill>
                  <a:srgbClr val="1F497D"/>
                </a:solidFill>
                <a:sym typeface="Wingdings"/>
              </a:rPr>
              <a:t>: </a:t>
            </a: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”undersøger virksomhedens evne til at forrente den kapital, der er investeret i virksomheden”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</a:t>
            </a: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2 forhold påvirker rentabiliteten 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da-DK" sz="1800" b="1" dirty="0" smtClean="0">
                <a:solidFill>
                  <a:srgbClr val="FF0000"/>
                </a:solidFill>
                <a:sym typeface="Wingdings"/>
              </a:rPr>
              <a:t>Kapitaltilpasningsevnen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: </a:t>
            </a: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”virksomhedens evne til at skabe omsætning på baggrund af den investerede kapital (= aktiverne)”</a:t>
            </a:r>
          </a:p>
          <a:p>
            <a:pPr marL="965200" lvl="2" indent="-342900"/>
            <a:r>
              <a:rPr lang="da-DK" sz="1600" i="1" dirty="0" smtClean="0">
                <a:solidFill>
                  <a:schemeClr val="tx2"/>
                </a:solidFill>
                <a:sym typeface="Wingdings"/>
              </a:rPr>
              <a:t>Altså hvor mange penge har virksomheden investeret for at opnå en omsætning </a:t>
            </a:r>
            <a:r>
              <a:rPr lang="da-DK" sz="1600" i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Jo højere omsætning og færre investerede penge, desto bedre!</a:t>
            </a:r>
            <a:endParaRPr lang="da-DK" sz="1600" i="1" dirty="0" smtClean="0">
              <a:solidFill>
                <a:schemeClr val="tx2"/>
              </a:solidFill>
              <a:sym typeface="Wingdings"/>
            </a:endParaRPr>
          </a:p>
          <a:p>
            <a:pPr marL="628650" lvl="1" indent="-342900">
              <a:buFont typeface="+mj-lt"/>
              <a:buAutoNum type="arabicPeriod"/>
            </a:pPr>
            <a:endParaRPr lang="da-DK" sz="1800" b="1" dirty="0" smtClean="0">
              <a:solidFill>
                <a:srgbClr val="FF0000"/>
              </a:solidFill>
              <a:sym typeface="Wingdings"/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da-DK" sz="1800" b="1" dirty="0" smtClean="0">
                <a:solidFill>
                  <a:srgbClr val="FF0000"/>
                </a:solidFill>
                <a:sym typeface="Wingdings"/>
              </a:rPr>
              <a:t>Indtjeningsevnen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: </a:t>
            </a: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”virksomhedens evne til at skabe overskud på baggrund af den opnåede omsætning”</a:t>
            </a:r>
            <a:endParaRPr lang="da-DK" sz="1800" i="1" dirty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600" i="1" dirty="0" smtClean="0">
                <a:solidFill>
                  <a:schemeClr val="tx2"/>
                </a:solidFill>
                <a:sym typeface="Wingdings"/>
              </a:rPr>
              <a:t>Altså hvor meget overskud skabes der ud fra omsætningen, når alle omkostninger er betalt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057400"/>
            <a:ext cx="1728787" cy="113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1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800" dirty="0" smtClean="0"/>
              <a:t>Opsamling </a:t>
            </a:r>
            <a:endParaRPr lang="da-DK" sz="3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30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Hvad har vi gennemgået?</a:t>
            </a:r>
          </a:p>
          <a:p>
            <a:pPr marL="628650" lvl="1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Jer…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240" y="1038132"/>
            <a:ext cx="4023360" cy="2343335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3216" y="4095657"/>
            <a:ext cx="4429125" cy="2381250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4" y="2611622"/>
            <a:ext cx="2726871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Næste gang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31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Læs noter til dette (se </a:t>
            </a:r>
            <a:r>
              <a:rPr lang="da-DK" sz="2000" dirty="0" err="1" smtClean="0">
                <a:solidFill>
                  <a:schemeClr val="tx2"/>
                </a:solidFill>
                <a:sym typeface="Wingdings"/>
              </a:rPr>
              <a:t>Lectio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Disse er mere dybdegående ift. nøgletallene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64" y="2108201"/>
            <a:ext cx="3641271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2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Analysemateriale 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Regnskabsanalyse kræver indsamling af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Relevant data, og ofte…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Supplerende information for den undersøgte periode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Analysen kan foretages for enten:</a:t>
            </a:r>
            <a:endParaRPr lang="da-DK" sz="2000" u="sng" dirty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</a:rPr>
              <a:t>Koncernregnskabet</a:t>
            </a:r>
            <a:r>
              <a:rPr lang="da-DK" sz="2000" dirty="0" smtClean="0">
                <a:solidFill>
                  <a:schemeClr val="tx2"/>
                </a:solidFill>
              </a:rPr>
              <a:t>: </a:t>
            </a:r>
            <a:r>
              <a:rPr lang="da-DK" sz="2000" i="1" dirty="0" smtClean="0">
                <a:solidFill>
                  <a:schemeClr val="tx2"/>
                </a:solidFill>
              </a:rPr>
              <a:t>regnskabstal for samtlige selskaber i koncernen uden interne transaktioner mellem selskaberne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Altså, </a:t>
            </a:r>
            <a:r>
              <a:rPr lang="da-DK" sz="1800" u="sng" dirty="0" smtClean="0">
                <a:solidFill>
                  <a:schemeClr val="tx2"/>
                </a:solidFill>
              </a:rPr>
              <a:t>al</a:t>
            </a:r>
            <a:r>
              <a:rPr lang="da-DK" sz="1800" dirty="0" smtClean="0">
                <a:solidFill>
                  <a:schemeClr val="tx2"/>
                </a:solidFill>
              </a:rPr>
              <a:t> aktivitet samlet i et selskab </a:t>
            </a:r>
            <a:r>
              <a:rPr lang="da-DK" sz="1800" u="sng" dirty="0" smtClean="0">
                <a:solidFill>
                  <a:schemeClr val="tx2"/>
                </a:solidFill>
              </a:rPr>
              <a:t>inklusiv</a:t>
            </a:r>
            <a:r>
              <a:rPr lang="da-DK" sz="1800" dirty="0" smtClean="0">
                <a:solidFill>
                  <a:schemeClr val="tx2"/>
                </a:solidFill>
              </a:rPr>
              <a:t> datterselskaberne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</a:rPr>
              <a:t>Moderregnskabet</a:t>
            </a:r>
            <a:r>
              <a:rPr lang="da-DK" sz="2000" dirty="0" smtClean="0">
                <a:solidFill>
                  <a:schemeClr val="tx2"/>
                </a:solidFill>
              </a:rPr>
              <a:t>: </a:t>
            </a:r>
            <a:r>
              <a:rPr lang="da-DK" sz="2000" i="1" dirty="0" smtClean="0">
                <a:solidFill>
                  <a:schemeClr val="tx2"/>
                </a:solidFill>
              </a:rPr>
              <a:t>for moderselskabet/hovedselskabet</a:t>
            </a:r>
            <a:endParaRPr lang="da-DK" sz="1800" i="1" dirty="0" smtClean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Altså, </a:t>
            </a:r>
            <a:r>
              <a:rPr lang="da-DK" sz="1800" u="sng" dirty="0" smtClean="0">
                <a:solidFill>
                  <a:schemeClr val="tx2"/>
                </a:solidFill>
              </a:rPr>
              <a:t>kun</a:t>
            </a:r>
            <a:r>
              <a:rPr lang="da-DK" sz="1800" dirty="0" smtClean="0">
                <a:solidFill>
                  <a:schemeClr val="tx2"/>
                </a:solidFill>
              </a:rPr>
              <a:t> aktiviteten i selve hovedselskabet </a:t>
            </a:r>
            <a:r>
              <a:rPr lang="da-DK" sz="1800" u="sng" dirty="0" smtClean="0">
                <a:solidFill>
                  <a:schemeClr val="tx2"/>
                </a:solidFill>
              </a:rPr>
              <a:t>eksklusiv</a:t>
            </a:r>
            <a:r>
              <a:rPr lang="da-DK" sz="1800" dirty="0" smtClean="0">
                <a:solidFill>
                  <a:schemeClr val="tx2"/>
                </a:solidFill>
              </a:rPr>
              <a:t> datterselskaberne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60" y="3612230"/>
            <a:ext cx="712076" cy="712076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1" y="5076146"/>
            <a:ext cx="572814" cy="57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/>
              <a:t>Toms Gruppen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>
            <a:normAutofit/>
          </a:bodyPr>
          <a:lstStyle/>
          <a:p>
            <a:pPr lvl="2" indent="0">
              <a:buNone/>
            </a:pPr>
            <a:r>
              <a:rPr lang="da-DK" sz="1800" dirty="0" smtClean="0">
                <a:solidFill>
                  <a:schemeClr val="tx2"/>
                </a:solidFill>
              </a:rPr>
              <a:t>Resultatopgørelsen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447800"/>
            <a:ext cx="5283200" cy="3708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5105400"/>
            <a:ext cx="5283200" cy="762000"/>
          </a:xfrm>
          <a:prstGeom prst="rect">
            <a:avLst/>
          </a:prstGeom>
        </p:spPr>
      </p:pic>
      <p:pic>
        <p:nvPicPr>
          <p:cNvPr id="10" name="Billed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/>
              <a:t>Toms Gruppen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>
            <a:normAutofit/>
          </a:bodyPr>
          <a:lstStyle/>
          <a:p>
            <a:pPr lvl="2" indent="0">
              <a:buNone/>
            </a:pPr>
            <a:r>
              <a:rPr lang="da-DK" sz="1800" dirty="0" smtClean="0">
                <a:solidFill>
                  <a:schemeClr val="tx2"/>
                </a:solidFill>
              </a:rPr>
              <a:t>Balancen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15651"/>
            <a:ext cx="4572000" cy="6240700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/>
              <a:t>Toms Gruppen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>
            <a:normAutofit/>
          </a:bodyPr>
          <a:lstStyle/>
          <a:p>
            <a:pPr lvl="2" indent="0">
              <a:buNone/>
            </a:pPr>
            <a:r>
              <a:rPr lang="da-DK" sz="1800" dirty="0" smtClean="0">
                <a:solidFill>
                  <a:schemeClr val="tx2"/>
                </a:solidFill>
              </a:rPr>
              <a:t>Balancen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082566"/>
            <a:ext cx="5294594" cy="5456015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90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Rentabilitetsanalysen</a:t>
            </a:r>
            <a:r>
              <a:rPr lang="da-DK" sz="3400" dirty="0" smtClean="0"/>
              <a:t> 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Undersøger virksomhedens evne til </a:t>
            </a:r>
            <a:r>
              <a:rPr lang="da-DK" sz="2000" i="1" dirty="0" smtClean="0">
                <a:solidFill>
                  <a:srgbClr val="FF0000"/>
                </a:solidFill>
              </a:rPr>
              <a:t>at forrente kapitalen investeret i virksomheden</a:t>
            </a:r>
            <a:r>
              <a:rPr lang="da-DK" sz="2000" dirty="0" smtClean="0">
                <a:solidFill>
                  <a:schemeClr val="tx2"/>
                </a:solidFill>
              </a:rPr>
              <a:t> og belyser bl.a.: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</a:rPr>
              <a:t>Indtjeningen</a:t>
            </a:r>
            <a:r>
              <a:rPr lang="da-DK" sz="1800" dirty="0" smtClean="0">
                <a:solidFill>
                  <a:schemeClr val="tx2"/>
                </a:solidFill>
              </a:rPr>
              <a:t>: </a:t>
            </a:r>
            <a:r>
              <a:rPr lang="da-DK" sz="1800" dirty="0">
                <a:solidFill>
                  <a:schemeClr val="tx2"/>
                </a:solidFill>
              </a:rPr>
              <a:t>Resultatopgørelsen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>
                <a:solidFill>
                  <a:srgbClr val="FF0000"/>
                </a:solidFill>
              </a:rPr>
              <a:t>Investerede kapital</a:t>
            </a:r>
            <a:r>
              <a:rPr lang="da-DK" sz="1800" dirty="0">
                <a:solidFill>
                  <a:schemeClr val="tx2"/>
                </a:solidFill>
              </a:rPr>
              <a:t>: Aktivsiden i balancen </a:t>
            </a:r>
          </a:p>
          <a:p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Nøgletal der er interessante at undersøge i  dette fag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</a:rPr>
              <a:t>Afkastningsgrad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</a:rPr>
              <a:t>Overskudsgrad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</a:rPr>
              <a:t>Aktivernes omsætningshastighed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</a:rPr>
              <a:t>Egenkapitalens forrentning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</a:rPr>
              <a:t>Gældsrenten 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4010390"/>
            <a:ext cx="20193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C000"/>
                </a:solidFill>
              </a:rPr>
              <a:t>(1) Afkastningsgraden</a:t>
            </a:r>
            <a:endParaRPr lang="da-DK" sz="3600" dirty="0">
              <a:solidFill>
                <a:srgbClr val="FFC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i="1" dirty="0" smtClean="0">
                <a:solidFill>
                  <a:srgbClr val="FF0000"/>
                </a:solidFill>
              </a:rPr>
              <a:t>Viser forretningen af den investerede kapital i virksomheden, udtrykt i procent</a:t>
            </a:r>
            <a:endParaRPr lang="da-DK" sz="2000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i="1" u="sng" dirty="0" smtClean="0">
                <a:solidFill>
                  <a:schemeClr val="tx2"/>
                </a:solidFill>
              </a:rPr>
              <a:t>Forrentningen</a:t>
            </a:r>
            <a:r>
              <a:rPr lang="da-DK" sz="2000" dirty="0" smtClean="0">
                <a:solidFill>
                  <a:schemeClr val="tx2"/>
                </a:solidFill>
              </a:rPr>
              <a:t> = </a:t>
            </a:r>
            <a:r>
              <a:rPr lang="da-DK" sz="2000" i="1" dirty="0" smtClean="0">
                <a:solidFill>
                  <a:schemeClr val="tx2"/>
                </a:solidFill>
              </a:rPr>
              <a:t>resultat af primær drift </a:t>
            </a:r>
            <a:r>
              <a:rPr lang="da-DK" sz="2000" dirty="0" smtClean="0">
                <a:solidFill>
                  <a:schemeClr val="tx2"/>
                </a:solidFill>
              </a:rPr>
              <a:t>(tælleren)</a:t>
            </a:r>
          </a:p>
          <a:p>
            <a:pPr marL="344488" indent="-342900">
              <a:buFont typeface="Arial"/>
              <a:buChar char="•"/>
            </a:pPr>
            <a:r>
              <a:rPr lang="da-DK" sz="2000" i="1" u="sng" dirty="0" smtClean="0">
                <a:solidFill>
                  <a:schemeClr val="tx2"/>
                </a:solidFill>
              </a:rPr>
              <a:t>Investerede kapital</a:t>
            </a:r>
            <a:r>
              <a:rPr lang="da-DK" sz="2000" dirty="0" smtClean="0">
                <a:solidFill>
                  <a:schemeClr val="tx2"/>
                </a:solidFill>
              </a:rPr>
              <a:t> = </a:t>
            </a:r>
            <a:r>
              <a:rPr lang="da-DK" sz="2000" i="1" dirty="0" smtClean="0">
                <a:solidFill>
                  <a:schemeClr val="tx2"/>
                </a:solidFill>
              </a:rPr>
              <a:t>gennemsnitlige aktiver </a:t>
            </a:r>
            <a:r>
              <a:rPr lang="da-DK" sz="2000" dirty="0" smtClean="0">
                <a:solidFill>
                  <a:schemeClr val="tx2"/>
                </a:solidFill>
              </a:rPr>
              <a:t>(nævneren)</a:t>
            </a:r>
            <a:endParaRPr lang="da-DK" sz="2000" i="1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Nødvendigt at sammenligne med </a:t>
            </a:r>
            <a:r>
              <a:rPr lang="da-DK" sz="2000" dirty="0" smtClean="0">
                <a:solidFill>
                  <a:srgbClr val="FF0000"/>
                </a:solidFill>
              </a:rPr>
              <a:t>markedsrenten</a:t>
            </a:r>
            <a:r>
              <a:rPr lang="da-DK" sz="2000" dirty="0" smtClean="0">
                <a:solidFill>
                  <a:schemeClr val="tx2"/>
                </a:solidFill>
              </a:rPr>
              <a:t> (= ca. 4-5%)              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 Afkastningsgraden bør være højere pga. risikoen 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AG må ikke sammenlignes på tværs af brancher! </a:t>
            </a:r>
            <a:r>
              <a:rPr lang="da-DK" sz="1800" dirty="0" smtClean="0">
                <a:solidFill>
                  <a:srgbClr val="FF0000"/>
                </a:solidFill>
              </a:rPr>
              <a:t>Hvorfor?</a:t>
            </a:r>
            <a:endParaRPr lang="da-DK" sz="1800" dirty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209800"/>
            <a:ext cx="6045200" cy="711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t's All Too Muc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 Is All Too Much by Peter Walsh.potx</Template>
  <TotalTime>8401408</TotalTime>
  <Words>1081</Words>
  <Application>Microsoft Office PowerPoint</Application>
  <PresentationFormat>Skærmshow (4:3)</PresentationFormat>
  <Paragraphs>277</Paragraphs>
  <Slides>31</Slides>
  <Notes>31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31</vt:i4>
      </vt:variant>
    </vt:vector>
  </HeadingPairs>
  <TitlesOfParts>
    <vt:vector size="37" baseType="lpstr">
      <vt:lpstr>Arial</vt:lpstr>
      <vt:lpstr>Calibri</vt:lpstr>
      <vt:lpstr>Cambria</vt:lpstr>
      <vt:lpstr>Symbol</vt:lpstr>
      <vt:lpstr>Wingdings</vt:lpstr>
      <vt:lpstr>It's All Too Much</vt:lpstr>
      <vt:lpstr>Virksomhedsøkonomi (VØ)</vt:lpstr>
      <vt:lpstr>Plan for i dag…</vt:lpstr>
      <vt:lpstr>Rentabilitetsanalysen - Intro</vt:lpstr>
      <vt:lpstr>Analysemateriale </vt:lpstr>
      <vt:lpstr>Toms Gruppen</vt:lpstr>
      <vt:lpstr>Toms Gruppen</vt:lpstr>
      <vt:lpstr>Toms Gruppen</vt:lpstr>
      <vt:lpstr>Rentabilitetsanalysen </vt:lpstr>
      <vt:lpstr>(1) Afkastningsgraden</vt:lpstr>
      <vt:lpstr>(1) Afkastningsgraden</vt:lpstr>
      <vt:lpstr>(1) Afkastningsgrad</vt:lpstr>
      <vt:lpstr>Afkastningsgrad - Eksempel</vt:lpstr>
      <vt:lpstr>Afkastningsgrad - Eksempel</vt:lpstr>
      <vt:lpstr>(2) Overskudsgraden</vt:lpstr>
      <vt:lpstr>(3) Aktivernes omsætningshastighed</vt:lpstr>
      <vt:lpstr>Sammenhæng ml. de tre nøgletal</vt:lpstr>
      <vt:lpstr>Sammenhæng ml. de tre nøgletal</vt:lpstr>
      <vt:lpstr>DuPont-pyramiden</vt:lpstr>
      <vt:lpstr>Afkastningsgrad, Overskudsgrad og AOH</vt:lpstr>
      <vt:lpstr>Eksempel fortsat</vt:lpstr>
      <vt:lpstr>Eksempel fortsat</vt:lpstr>
      <vt:lpstr>Eksempel fortsat</vt:lpstr>
      <vt:lpstr>Produktionsvirk. vs. Handelsvirk.</vt:lpstr>
      <vt:lpstr>(4) Egenkapitalens forrentning</vt:lpstr>
      <vt:lpstr>Egenkapitalens forrentning</vt:lpstr>
      <vt:lpstr>Egenkapitalens forrentning</vt:lpstr>
      <vt:lpstr>Egenkapitalens forrentning</vt:lpstr>
      <vt:lpstr>(5) Gældsrenten </vt:lpstr>
      <vt:lpstr>Gældsrenten </vt:lpstr>
      <vt:lpstr>Opsamling </vt:lpstr>
      <vt:lpstr>Næste gang…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All Too Much</dc:title>
  <dc:subject/>
  <dc:creator/>
  <cp:keywords/>
  <dc:description/>
  <cp:lastModifiedBy>Peter Terkelsen</cp:lastModifiedBy>
  <cp:revision>436</cp:revision>
  <dcterms:created xsi:type="dcterms:W3CDTF">2010-05-18T20:31:16Z</dcterms:created>
  <dcterms:modified xsi:type="dcterms:W3CDTF">2017-03-30T19:35:42Z</dcterms:modified>
  <cp:category/>
</cp:coreProperties>
</file>