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3" r:id="rId5"/>
    <p:sldId id="259" r:id="rId6"/>
    <p:sldId id="261" r:id="rId7"/>
    <p:sldId id="262"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3418267-6E2E-44F9-A653-84B44B0594F7}" type="datetimeFigureOut">
              <a:rPr lang="da-DK" smtClean="0"/>
              <a:t>25-08-2015</a:t>
            </a:fld>
            <a:endParaRPr lang="da-DK"/>
          </a:p>
        </p:txBody>
      </p:sp>
      <p:sp>
        <p:nvSpPr>
          <p:cNvPr id="5" name="Footer Placeholder 4"/>
          <p:cNvSpPr>
            <a:spLocks noGrp="1"/>
          </p:cNvSpPr>
          <p:nvPr>
            <p:ph type="ftr" sz="quarter" idx="11"/>
          </p:nvPr>
        </p:nvSpPr>
        <p:spPr/>
        <p:txBody>
          <a:bodyPr/>
          <a:lstStyle/>
          <a:p>
            <a:endParaRPr lang="da-DK"/>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D1DFF1C-FFDC-4707-9994-C17D1D4EAF4B}" type="slidenum">
              <a:rPr lang="da-DK" smtClean="0"/>
              <a:t>‹nr.›</a:t>
            </a:fld>
            <a:endParaRPr lang="da-DK"/>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da-DK" smtClean="0"/>
              <a:t>Klik for at redigere i master</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a:p>
        </p:txBody>
      </p:sp>
      <p:sp>
        <p:nvSpPr>
          <p:cNvPr id="3" name="Vertical Text Placeholder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a:p>
        </p:txBody>
      </p:sp>
      <p:sp>
        <p:nvSpPr>
          <p:cNvPr id="4" name="Date Placeholder 3"/>
          <p:cNvSpPr>
            <a:spLocks noGrp="1"/>
          </p:cNvSpPr>
          <p:nvPr>
            <p:ph type="dt" sz="half" idx="10"/>
          </p:nvPr>
        </p:nvSpPr>
        <p:spPr/>
        <p:txBody>
          <a:bodyPr/>
          <a:lstStyle/>
          <a:p>
            <a:fld id="{43418267-6E2E-44F9-A653-84B44B0594F7}" type="datetimeFigureOut">
              <a:rPr lang="da-DK" smtClean="0"/>
              <a:t>25-08-2015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et titel og teks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da-DK" smtClean="0"/>
              <a:t>Klik for at redigere i master</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10"/>
          </p:nvPr>
        </p:nvSpPr>
        <p:spPr/>
        <p:txBody>
          <a:bodyPr/>
          <a:lstStyle/>
          <a:p>
            <a:fld id="{43418267-6E2E-44F9-A653-84B44B0594F7}" type="datetimeFigureOut">
              <a:rPr lang="da-DK" smtClean="0"/>
              <a:t>25-08-2015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a:p>
        </p:txBody>
      </p:sp>
      <p:sp>
        <p:nvSpPr>
          <p:cNvPr id="3" name="Content Placeholder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a:p>
        </p:txBody>
      </p:sp>
      <p:sp>
        <p:nvSpPr>
          <p:cNvPr id="4" name="Date Placeholder 3"/>
          <p:cNvSpPr>
            <a:spLocks noGrp="1"/>
          </p:cNvSpPr>
          <p:nvPr>
            <p:ph type="dt" sz="half" idx="10"/>
          </p:nvPr>
        </p:nvSpPr>
        <p:spPr/>
        <p:txBody>
          <a:bodyPr/>
          <a:lstStyle/>
          <a:p>
            <a:fld id="{43418267-6E2E-44F9-A653-84B44B0594F7}" type="datetimeFigureOut">
              <a:rPr lang="da-DK" smtClean="0"/>
              <a:t>25-08-2015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fsnitsoverskrif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3418267-6E2E-44F9-A653-84B44B0594F7}" type="datetimeFigureOut">
              <a:rPr lang="da-DK" smtClean="0"/>
              <a:t>25-08-2015</a:t>
            </a:fld>
            <a:endParaRPr lang="da-DK"/>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CD1DFF1C-FFDC-4707-9994-C17D1D4EAF4B}" type="slidenum">
              <a:rPr lang="da-DK" smtClean="0"/>
              <a:t>‹nr.›</a:t>
            </a:fld>
            <a:endParaRPr lang="da-DK"/>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da-DK" smtClean="0"/>
              <a:t>Klik for at redigere i master</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da-DK" smtClean="0"/>
              <a:t>Klik for at redigere i master</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Date Placeholder 4"/>
          <p:cNvSpPr>
            <a:spLocks noGrp="1"/>
          </p:cNvSpPr>
          <p:nvPr>
            <p:ph type="dt" sz="half" idx="10"/>
          </p:nvPr>
        </p:nvSpPr>
        <p:spPr/>
        <p:txBody>
          <a:bodyPr/>
          <a:lstStyle/>
          <a:p>
            <a:fld id="{43418267-6E2E-44F9-A653-84B44B0594F7}" type="datetimeFigureOut">
              <a:rPr lang="da-DK" smtClean="0"/>
              <a:t>25-08-2015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da-DK" smtClean="0"/>
              <a:t>Klik for at redigere i master</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7" name="Date Placeholder 6"/>
          <p:cNvSpPr>
            <a:spLocks noGrp="1"/>
          </p:cNvSpPr>
          <p:nvPr>
            <p:ph type="dt" sz="half" idx="10"/>
          </p:nvPr>
        </p:nvSpPr>
        <p:spPr/>
        <p:txBody>
          <a:bodyPr/>
          <a:lstStyle/>
          <a:p>
            <a:fld id="{43418267-6E2E-44F9-A653-84B44B0594F7}" type="datetimeFigureOut">
              <a:rPr lang="da-DK" smtClean="0"/>
              <a:t>25-08-2015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Klik for at redigere i master</a:t>
            </a:r>
            <a:endParaRPr lang="en-US"/>
          </a:p>
        </p:txBody>
      </p:sp>
      <p:sp>
        <p:nvSpPr>
          <p:cNvPr id="3" name="Date Placeholder 2"/>
          <p:cNvSpPr>
            <a:spLocks noGrp="1"/>
          </p:cNvSpPr>
          <p:nvPr>
            <p:ph type="dt" sz="half" idx="10"/>
          </p:nvPr>
        </p:nvSpPr>
        <p:spPr/>
        <p:txBody>
          <a:bodyPr/>
          <a:lstStyle/>
          <a:p>
            <a:fld id="{43418267-6E2E-44F9-A653-84B44B0594F7}" type="datetimeFigureOut">
              <a:rPr lang="da-DK" smtClean="0"/>
              <a:t>25-08-2015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43418267-6E2E-44F9-A653-84B44B0594F7}" type="datetimeFigureOut">
              <a:rPr lang="da-DK" smtClean="0"/>
              <a:t>25-08-2015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CD1DFF1C-FFDC-4707-9994-C17D1D4EAF4B}" type="slidenum">
              <a:rPr lang="da-DK" smtClean="0"/>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dhold med billedtekst">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5" name="Date Placeholder 4"/>
          <p:cNvSpPr>
            <a:spLocks noGrp="1"/>
          </p:cNvSpPr>
          <p:nvPr>
            <p:ph type="dt" sz="half" idx="10"/>
          </p:nvPr>
        </p:nvSpPr>
        <p:spPr/>
        <p:txBody>
          <a:bodyPr/>
          <a:lstStyle/>
          <a:p>
            <a:fld id="{43418267-6E2E-44F9-A653-84B44B0594F7}" type="datetimeFigureOut">
              <a:rPr lang="da-DK" smtClean="0"/>
              <a:t>25-08-2015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CD1DFF1C-FFDC-4707-9994-C17D1D4EAF4B}" type="slidenum">
              <a:rPr lang="da-DK" smtClean="0"/>
              <a:t>‹nr.›</a:t>
            </a:fld>
            <a:endParaRPr lang="da-DK"/>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da-DK" smtClean="0"/>
              <a:t>Klik for at redigere i master</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smtClean="0"/>
              <a:t>Klik på ikonet for at tilføje et billede</a:t>
            </a:r>
            <a:endParaRPr lang="en-US" dirty="0"/>
          </a:p>
        </p:txBody>
      </p:sp>
      <p:sp>
        <p:nvSpPr>
          <p:cNvPr id="5" name="Date Placeholder 4"/>
          <p:cNvSpPr>
            <a:spLocks noGrp="1"/>
          </p:cNvSpPr>
          <p:nvPr>
            <p:ph type="dt" sz="half" idx="10"/>
          </p:nvPr>
        </p:nvSpPr>
        <p:spPr/>
        <p:txBody>
          <a:bodyPr/>
          <a:lstStyle/>
          <a:p>
            <a:fld id="{43418267-6E2E-44F9-A653-84B44B0594F7}" type="datetimeFigureOut">
              <a:rPr lang="da-DK" smtClean="0"/>
              <a:t>25-08-2015</a:t>
            </a:fld>
            <a:endParaRPr lang="da-DK"/>
          </a:p>
        </p:txBody>
      </p:sp>
      <p:sp>
        <p:nvSpPr>
          <p:cNvPr id="7" name="Slide Number Placeholder 6"/>
          <p:cNvSpPr>
            <a:spLocks noGrp="1"/>
          </p:cNvSpPr>
          <p:nvPr>
            <p:ph type="sldNum" sz="quarter" idx="12"/>
          </p:nvPr>
        </p:nvSpPr>
        <p:spPr/>
        <p:txBody>
          <a:bodyPr/>
          <a:lstStyle/>
          <a:p>
            <a:fld id="{CD1DFF1C-FFDC-4707-9994-C17D1D4EAF4B}" type="slidenum">
              <a:rPr lang="da-DK" smtClean="0"/>
              <a:t>‹nr.›</a:t>
            </a:fld>
            <a:endParaRPr lang="da-DK"/>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da-DK"/>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da-DK" smtClean="0"/>
              <a:t>Klik for at redigere i master</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3418267-6E2E-44F9-A653-84B44B0594F7}" type="datetimeFigureOut">
              <a:rPr lang="da-DK" smtClean="0"/>
              <a:t>25-08-2015</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D1DFF1C-FFDC-4707-9994-C17D1D4EAF4B}" type="slidenum">
              <a:rPr lang="da-DK" smtClean="0"/>
              <a:t>‹nr.›</a:t>
            </a:fld>
            <a:endParaRPr lang="da-DK"/>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da-DK" smtClean="0"/>
              <a:t>Klik for at redigere i master</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p:txBody>
          <a:bodyPr>
            <a:normAutofit/>
          </a:bodyPr>
          <a:lstStyle/>
          <a:p>
            <a:r>
              <a:rPr lang="da-DK" sz="1200" dirty="0" smtClean="0"/>
              <a:t>Pædagogikum Grønland august / september 2015</a:t>
            </a:r>
            <a:endParaRPr lang="da-DK" sz="1200" dirty="0"/>
          </a:p>
        </p:txBody>
      </p:sp>
      <p:sp>
        <p:nvSpPr>
          <p:cNvPr id="2" name="Titel 1"/>
          <p:cNvSpPr>
            <a:spLocks noGrp="1"/>
          </p:cNvSpPr>
          <p:nvPr>
            <p:ph type="ctrTitle"/>
          </p:nvPr>
        </p:nvSpPr>
        <p:spPr/>
        <p:txBody>
          <a:bodyPr/>
          <a:lstStyle/>
          <a:p>
            <a:r>
              <a:rPr lang="da-DK" dirty="0" smtClean="0"/>
              <a:t>Kandidatens vinkel</a:t>
            </a:r>
            <a:endParaRPr lang="da-DK" dirty="0"/>
          </a:p>
        </p:txBody>
      </p:sp>
    </p:spTree>
    <p:extLst>
      <p:ext uri="{BB962C8B-B14F-4D97-AF65-F5344CB8AC3E}">
        <p14:creationId xmlns:p14="http://schemas.microsoft.com/office/powerpoint/2010/main" val="608812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kandidatoplevelse</a:t>
            </a:r>
            <a:endParaRPr lang="da-DK" dirty="0"/>
          </a:p>
        </p:txBody>
      </p:sp>
      <p:sp>
        <p:nvSpPr>
          <p:cNvPr id="3" name="Pladsholder til indhold 2"/>
          <p:cNvSpPr>
            <a:spLocks noGrp="1"/>
          </p:cNvSpPr>
          <p:nvPr>
            <p:ph idx="1"/>
          </p:nvPr>
        </p:nvSpPr>
        <p:spPr/>
        <p:txBody>
          <a:bodyPr/>
          <a:lstStyle/>
          <a:p>
            <a:r>
              <a:rPr lang="da-DK" dirty="0"/>
              <a:t>Men jeg kan godt få lidt ondt i maven ved tanken om, at kursusvejlederen og især den tilsynsførende skal observere min undervisning,” siger </a:t>
            </a:r>
            <a:r>
              <a:rPr lang="da-DK" dirty="0" smtClean="0"/>
              <a:t>xx </a:t>
            </a:r>
            <a:r>
              <a:rPr lang="da-DK" dirty="0"/>
              <a:t>og uddyber:</a:t>
            </a:r>
          </a:p>
          <a:p>
            <a:r>
              <a:rPr lang="da-DK" dirty="0"/>
              <a:t>”De kender mig ikke fagligt, og derfor vil jeg nok føle, at jeg virkelig skal performe godt. Men undervisningen er jo så uforudselig. Man kan sagtens have en dårlig dag."</a:t>
            </a:r>
          </a:p>
          <a:p>
            <a:endParaRPr lang="da-DK" dirty="0"/>
          </a:p>
        </p:txBody>
      </p:sp>
    </p:spTree>
    <p:extLst>
      <p:ext uri="{BB962C8B-B14F-4D97-AF65-F5344CB8AC3E}">
        <p14:creationId xmlns:p14="http://schemas.microsoft.com/office/powerpoint/2010/main" val="4268640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Kandidatoplevelse 2</a:t>
            </a:r>
            <a:endParaRPr lang="da-DK" dirty="0"/>
          </a:p>
        </p:txBody>
      </p:sp>
      <p:sp>
        <p:nvSpPr>
          <p:cNvPr id="3" name="Pladsholder til indhold 2"/>
          <p:cNvSpPr>
            <a:spLocks noGrp="1"/>
          </p:cNvSpPr>
          <p:nvPr>
            <p:ph idx="1"/>
          </p:nvPr>
        </p:nvSpPr>
        <p:spPr/>
        <p:txBody>
          <a:bodyPr>
            <a:normAutofit fontScale="92500"/>
          </a:bodyPr>
          <a:lstStyle/>
          <a:p>
            <a:pPr marL="114300" indent="0">
              <a:buNone/>
            </a:pPr>
            <a:r>
              <a:rPr lang="da-DK" dirty="0" smtClean="0"/>
              <a:t>Inden besøg af tilsynsførende:</a:t>
            </a:r>
            <a:r>
              <a:rPr lang="da-DK" dirty="0"/>
              <a:t/>
            </a:r>
            <a:br>
              <a:rPr lang="da-DK" dirty="0"/>
            </a:br>
            <a:endParaRPr lang="da-DK" dirty="0" smtClean="0"/>
          </a:p>
          <a:p>
            <a:pPr marL="114300" indent="0">
              <a:buNone/>
            </a:pPr>
            <a:r>
              <a:rPr lang="da-DK" dirty="0" smtClean="0"/>
              <a:t>”Det </a:t>
            </a:r>
            <a:r>
              <a:rPr lang="da-DK" dirty="0"/>
              <a:t>kan godt give </a:t>
            </a:r>
            <a:r>
              <a:rPr lang="da-DK" dirty="0" smtClean="0"/>
              <a:t>lidt </a:t>
            </a:r>
            <a:r>
              <a:rPr lang="da-DK" dirty="0"/>
              <a:t>sommerfugle i </a:t>
            </a:r>
            <a:r>
              <a:rPr lang="da-DK" dirty="0" smtClean="0"/>
              <a:t>maven. Det </a:t>
            </a:r>
            <a:r>
              <a:rPr lang="da-DK" dirty="0"/>
              <a:t>er jo en unaturlig situation, at der sidder så mange og observerer uden at </a:t>
            </a:r>
            <a:r>
              <a:rPr lang="da-DK" dirty="0" smtClean="0"/>
              <a:t>deltage.”</a:t>
            </a:r>
            <a:endParaRPr lang="da-DK" dirty="0"/>
          </a:p>
          <a:p>
            <a:pPr marL="114300" indent="0">
              <a:buNone/>
            </a:pPr>
            <a:r>
              <a:rPr lang="da-DK" dirty="0" smtClean="0"/>
              <a:t>”Jeg var </a:t>
            </a:r>
            <a:r>
              <a:rPr lang="da-DK" dirty="0"/>
              <a:t>også meget nervøs ved sidste besøg og husker bedst det, som </a:t>
            </a:r>
            <a:r>
              <a:rPr lang="da-DK" dirty="0" smtClean="0"/>
              <a:t>jeg fik </a:t>
            </a:r>
            <a:r>
              <a:rPr lang="da-DK" dirty="0"/>
              <a:t>at vide, at </a:t>
            </a:r>
            <a:r>
              <a:rPr lang="da-DK" dirty="0" smtClean="0"/>
              <a:t>jeg </a:t>
            </a:r>
            <a:r>
              <a:rPr lang="da-DK" dirty="0"/>
              <a:t>skulle forbedre</a:t>
            </a:r>
            <a:r>
              <a:rPr lang="da-DK" dirty="0" smtClean="0"/>
              <a:t>.” </a:t>
            </a:r>
            <a:endParaRPr lang="da-DK" dirty="0"/>
          </a:p>
          <a:p>
            <a:pPr marL="114300" indent="0">
              <a:buNone/>
            </a:pPr>
            <a:r>
              <a:rPr lang="da-DK" dirty="0"/>
              <a:t>“Jeg følte mig vag, og som om jeg var i en boble, hvor jeg kun blev angrebet og kritiseret. Men min vejleder siger, at det blev jeg slet ikke i den grad, jeg oplevede </a:t>
            </a:r>
            <a:r>
              <a:rPr lang="da-DK" dirty="0" smtClean="0"/>
              <a:t>det.” </a:t>
            </a:r>
            <a:endParaRPr lang="da-DK" dirty="0"/>
          </a:p>
          <a:p>
            <a:pPr marL="114300" indent="0">
              <a:buNone/>
            </a:pPr>
            <a:r>
              <a:rPr lang="da-DK" dirty="0"/>
              <a:t>“Jeg hørte slet ikke det positive, de sagde.”</a:t>
            </a:r>
          </a:p>
          <a:p>
            <a:endParaRPr lang="da-DK" dirty="0"/>
          </a:p>
        </p:txBody>
      </p:sp>
    </p:spTree>
    <p:extLst>
      <p:ext uri="{BB962C8B-B14F-4D97-AF65-F5344CB8AC3E}">
        <p14:creationId xmlns:p14="http://schemas.microsoft.com/office/powerpoint/2010/main" val="97256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GL-undersøgelse</a:t>
            </a:r>
            <a:endParaRPr lang="da-DK" dirty="0"/>
          </a:p>
        </p:txBody>
      </p:sp>
      <p:sp>
        <p:nvSpPr>
          <p:cNvPr id="3" name="Pladsholder til indhold 2"/>
          <p:cNvSpPr>
            <a:spLocks noGrp="1"/>
          </p:cNvSpPr>
          <p:nvPr>
            <p:ph idx="1"/>
          </p:nvPr>
        </p:nvSpPr>
        <p:spPr/>
        <p:txBody>
          <a:bodyPr>
            <a:normAutofit fontScale="92500" lnSpcReduction="20000"/>
          </a:bodyPr>
          <a:lstStyle/>
          <a:p>
            <a:pPr marL="114300" indent="0">
              <a:buNone/>
            </a:pPr>
            <a:r>
              <a:rPr lang="da-DK" dirty="0"/>
              <a:t>”Det er utrolig svært at passe sit job på skolen samtidig med man konstant er ved at forberede </a:t>
            </a:r>
            <a:r>
              <a:rPr lang="da-DK" dirty="0" smtClean="0"/>
              <a:t>sig til </a:t>
            </a:r>
            <a:r>
              <a:rPr lang="da-DK" dirty="0"/>
              <a:t>besøg, på kursus et andet sted, eller forberede sig til kurserne. Der stilles høje krav fra </a:t>
            </a:r>
            <a:r>
              <a:rPr lang="da-DK" dirty="0" smtClean="0"/>
              <a:t>kursusleder samtidig </a:t>
            </a:r>
            <a:r>
              <a:rPr lang="da-DK" dirty="0"/>
              <a:t>med man skal præstere i vejlederklasser, egne klasser, løse opgaver på </a:t>
            </a:r>
            <a:r>
              <a:rPr lang="da-DK" dirty="0" err="1" smtClean="0"/>
              <a:t>kurser,have</a:t>
            </a:r>
            <a:r>
              <a:rPr lang="da-DK" dirty="0" smtClean="0"/>
              <a:t> </a:t>
            </a:r>
            <a:r>
              <a:rPr lang="da-DK" dirty="0"/>
              <a:t>forløb godkendt, evaluere... Der stilles krav fra så mange sider på én gang</a:t>
            </a:r>
            <a:r>
              <a:rPr lang="da-DK" dirty="0" smtClean="0"/>
              <a:t>.”</a:t>
            </a:r>
          </a:p>
          <a:p>
            <a:pPr marL="114300" indent="0">
              <a:buNone/>
            </a:pPr>
            <a:endParaRPr lang="da-DK" dirty="0"/>
          </a:p>
          <a:p>
            <a:pPr marL="114300" indent="0">
              <a:buNone/>
            </a:pPr>
            <a:r>
              <a:rPr lang="da-DK" dirty="0"/>
              <a:t>Perioderne op til tilsynsførendes besøg angives af flere som pressede, f.eks.:</a:t>
            </a:r>
          </a:p>
          <a:p>
            <a:pPr marL="114300" indent="0">
              <a:buNone/>
            </a:pPr>
            <a:r>
              <a:rPr lang="da-DK" dirty="0"/>
              <a:t>”(Presset lå) mest omkring besøgene. Presset pga. alle de dokumenter der skulle </a:t>
            </a:r>
            <a:r>
              <a:rPr lang="da-DK" dirty="0" smtClean="0"/>
              <a:t>udarbejdes, omfattende </a:t>
            </a:r>
            <a:r>
              <a:rPr lang="da-DK" dirty="0"/>
              <a:t>planlægning af undervisningen, kurser møder og AT – alt på samme tid…”</a:t>
            </a:r>
            <a:endParaRPr lang="da-DK" dirty="0"/>
          </a:p>
        </p:txBody>
      </p:sp>
    </p:spTree>
    <p:extLst>
      <p:ext uri="{BB962C8B-B14F-4D97-AF65-F5344CB8AC3E}">
        <p14:creationId xmlns:p14="http://schemas.microsoft.com/office/powerpoint/2010/main" val="2652462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Kandidatoplevelse 3</a:t>
            </a:r>
            <a:endParaRPr lang="da-DK" dirty="0"/>
          </a:p>
        </p:txBody>
      </p:sp>
      <p:sp>
        <p:nvSpPr>
          <p:cNvPr id="3" name="Pladsholder til indhold 2"/>
          <p:cNvSpPr>
            <a:spLocks noGrp="1"/>
          </p:cNvSpPr>
          <p:nvPr>
            <p:ph idx="1"/>
          </p:nvPr>
        </p:nvSpPr>
        <p:spPr/>
        <p:txBody>
          <a:bodyPr/>
          <a:lstStyle/>
          <a:p>
            <a:pPr marL="114300" indent="0">
              <a:buNone/>
            </a:pPr>
            <a:r>
              <a:rPr lang="da-DK" dirty="0"/>
              <a:t>M</a:t>
            </a:r>
            <a:r>
              <a:rPr lang="da-DK" dirty="0" smtClean="0"/>
              <a:t>ødet </a:t>
            </a:r>
            <a:r>
              <a:rPr lang="da-DK" dirty="0"/>
              <a:t>med de tilsynsførende en blandet oplevelse for </a:t>
            </a:r>
            <a:r>
              <a:rPr lang="da-DK" dirty="0" err="1" smtClean="0"/>
              <a:t>yy</a:t>
            </a:r>
            <a:r>
              <a:rPr lang="da-DK" dirty="0" smtClean="0"/>
              <a:t>. </a:t>
            </a:r>
            <a:r>
              <a:rPr lang="da-DK" dirty="0"/>
              <a:t>Hun havde en god kemi med den ene tilsynsførende, men følte, at den anden tilsynsførende ikke helt forstod hende som lærer</a:t>
            </a:r>
            <a:r>
              <a:rPr lang="da-DK" dirty="0" smtClean="0"/>
              <a:t>.</a:t>
            </a:r>
          </a:p>
          <a:p>
            <a:pPr marL="114300" indent="0">
              <a:buNone/>
            </a:pPr>
            <a:endParaRPr lang="da-DK" dirty="0"/>
          </a:p>
          <a:p>
            <a:r>
              <a:rPr lang="da-DK" dirty="0"/>
              <a:t>”Jeg følte lidt, at hun ville have mig til at være en lærer, som jeg ikke var. Til sidst gjorde jeg det bare for at tilfredsstille hende. Men det var slet ikke mig,”  </a:t>
            </a:r>
          </a:p>
          <a:p>
            <a:endParaRPr lang="da-DK" dirty="0"/>
          </a:p>
        </p:txBody>
      </p:sp>
    </p:spTree>
    <p:extLst>
      <p:ext uri="{BB962C8B-B14F-4D97-AF65-F5344CB8AC3E}">
        <p14:creationId xmlns:p14="http://schemas.microsoft.com/office/powerpoint/2010/main" val="2309906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57200" y="1628800"/>
            <a:ext cx="8229600" cy="4497363"/>
          </a:xfrm>
        </p:spPr>
        <p:txBody>
          <a:bodyPr>
            <a:normAutofit fontScale="85000" lnSpcReduction="10000"/>
          </a:bodyPr>
          <a:lstStyle/>
          <a:p>
            <a:pPr marL="114300" indent="0">
              <a:buNone/>
              <a:defRPr/>
            </a:pPr>
            <a:r>
              <a:rPr lang="da-DK" dirty="0"/>
              <a:t>Meget lidt fokus på teoretiske perspektiver i vejledningen i </a:t>
            </a:r>
            <a:r>
              <a:rPr lang="da-DK" dirty="0" smtClean="0"/>
              <a:t>fagene:</a:t>
            </a:r>
          </a:p>
          <a:p>
            <a:pPr marL="114300" indent="0">
              <a:buNone/>
              <a:defRPr/>
            </a:pPr>
            <a:endParaRPr lang="da-DK" dirty="0"/>
          </a:p>
          <a:p>
            <a:pPr marL="461963" lvl="1" indent="0">
              <a:buNone/>
              <a:defRPr/>
            </a:pPr>
            <a:r>
              <a:rPr lang="da-DK" sz="2400" dirty="0"/>
              <a:t>”Jeg kunne ønske mine vejledere vidste bare lidt om det teoretiske. For når man kom hjem og snakkede om det, så lignede de bare et stort spørgsmålstegn”</a:t>
            </a:r>
          </a:p>
          <a:p>
            <a:pPr marL="400050" lvl="1" indent="0">
              <a:buNone/>
            </a:pPr>
            <a:endParaRPr lang="da-DK" sz="2400" dirty="0" smtClean="0"/>
          </a:p>
          <a:p>
            <a:pPr marL="400050" lvl="1" indent="0">
              <a:buNone/>
            </a:pPr>
            <a:r>
              <a:rPr lang="da-DK" sz="2400" dirty="0" smtClean="0"/>
              <a:t>”Udvælg gode pædagogiske lærere som sparringspartnere. Disse skal holde sig ajour med fagdidaktik og pædagogik</a:t>
            </a:r>
            <a:r>
              <a:rPr lang="da-DK" dirty="0" smtClean="0"/>
              <a:t>” </a:t>
            </a:r>
          </a:p>
          <a:p>
            <a:pPr marL="400050" lvl="1" indent="0">
              <a:buNone/>
            </a:pPr>
            <a:endParaRPr lang="da-DK" sz="2400" dirty="0" smtClean="0"/>
          </a:p>
          <a:p>
            <a:pPr marL="400050" lvl="1" indent="0">
              <a:buNone/>
            </a:pPr>
            <a:r>
              <a:rPr lang="da-DK" sz="2400" dirty="0" smtClean="0"/>
              <a:t>”Den ene af mine vejledere synes nærmest at pædagogikum er noget pjat og at jeg gik for meget </a:t>
            </a:r>
            <a:r>
              <a:rPr lang="da-DK" sz="2400" dirty="0" smtClean="0"/>
              <a:t>op </a:t>
            </a:r>
            <a:r>
              <a:rPr lang="da-DK" sz="2400" dirty="0" smtClean="0"/>
              <a:t>i det. Jeg fik aldrig en evaluering af min undervisningen, for han synes det gik meget godt”</a:t>
            </a:r>
          </a:p>
          <a:p>
            <a:pPr marL="400050" lvl="1" indent="0">
              <a:buNone/>
            </a:pPr>
            <a:endParaRPr lang="da-DK" dirty="0" smtClean="0"/>
          </a:p>
        </p:txBody>
      </p:sp>
      <p:sp>
        <p:nvSpPr>
          <p:cNvPr id="4" name="Titel 3"/>
          <p:cNvSpPr>
            <a:spLocks noGrp="1"/>
          </p:cNvSpPr>
          <p:nvPr>
            <p:ph type="title"/>
          </p:nvPr>
        </p:nvSpPr>
        <p:spPr/>
        <p:txBody>
          <a:bodyPr>
            <a:normAutofit fontScale="90000"/>
          </a:bodyPr>
          <a:lstStyle/>
          <a:p>
            <a:r>
              <a:rPr lang="da-DK" dirty="0" smtClean="0"/>
              <a:t>Pointer fra evaluering af pædagogikum</a:t>
            </a:r>
            <a:endParaRPr lang="da-DK" dirty="0"/>
          </a:p>
        </p:txBody>
      </p:sp>
    </p:spTree>
    <p:extLst>
      <p:ext uri="{BB962C8B-B14F-4D97-AF65-F5344CB8AC3E}">
        <p14:creationId xmlns:p14="http://schemas.microsoft.com/office/powerpoint/2010/main" val="1282755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smtClean="0"/>
              <a:t>Pointer fra Evaluering 2</a:t>
            </a:r>
            <a:endParaRPr lang="da-DK" dirty="0"/>
          </a:p>
        </p:txBody>
      </p:sp>
      <p:sp>
        <p:nvSpPr>
          <p:cNvPr id="3" name="Pladsholder til indhold 2"/>
          <p:cNvSpPr>
            <a:spLocks noGrp="1"/>
          </p:cNvSpPr>
          <p:nvPr>
            <p:ph idx="1"/>
          </p:nvPr>
        </p:nvSpPr>
        <p:spPr/>
        <p:txBody>
          <a:bodyPr>
            <a:normAutofit lnSpcReduction="10000"/>
          </a:bodyPr>
          <a:lstStyle/>
          <a:p>
            <a:r>
              <a:rPr lang="da-DK" altLang="da-DK" dirty="0"/>
              <a:t>For lidt samspil mellem teori og praksis</a:t>
            </a:r>
          </a:p>
          <a:p>
            <a:r>
              <a:rPr lang="da-DK" dirty="0"/>
              <a:t>”Der bør være fokus på, at vejledning både handler om faglighed og om undervisning i bred forstand og derfor også rummer f.eks. pædagogik, planlægning og brug af IT og eksperimentelt arbejde i </a:t>
            </a:r>
            <a:r>
              <a:rPr lang="da-DK" dirty="0" smtClean="0"/>
              <a:t>undervisningen”</a:t>
            </a:r>
          </a:p>
          <a:p>
            <a:endParaRPr lang="da-DK" dirty="0" smtClean="0"/>
          </a:p>
          <a:p>
            <a:pPr marL="114300" indent="0">
              <a:buNone/>
            </a:pPr>
            <a:r>
              <a:rPr lang="da-DK" dirty="0" smtClean="0">
                <a:solidFill>
                  <a:schemeClr val="tx1"/>
                </a:solidFill>
              </a:rPr>
              <a:t>Fra GL-undersøgelse 2011:</a:t>
            </a:r>
          </a:p>
          <a:p>
            <a:pPr marL="114300" indent="0">
              <a:buNone/>
            </a:pPr>
            <a:r>
              <a:rPr lang="da-DK" dirty="0" smtClean="0"/>
              <a:t>”Problemet </a:t>
            </a:r>
            <a:r>
              <a:rPr lang="da-DK" dirty="0"/>
              <a:t>er altså </a:t>
            </a:r>
            <a:r>
              <a:rPr lang="da-DK" dirty="0" smtClean="0"/>
              <a:t>også at </a:t>
            </a:r>
            <a:r>
              <a:rPr lang="da-DK" dirty="0"/>
              <a:t>kursusledere, vejledere og tilsynsførende ikke formår at koble den teori, som </a:t>
            </a:r>
            <a:r>
              <a:rPr lang="da-DK" dirty="0" smtClean="0"/>
              <a:t>kandidaterne lærer </a:t>
            </a:r>
            <a:r>
              <a:rPr lang="da-DK" dirty="0"/>
              <a:t>på kurserne, til det praktiske </a:t>
            </a:r>
            <a:r>
              <a:rPr lang="da-DK" dirty="0" smtClean="0"/>
              <a:t>pædagogikum”</a:t>
            </a:r>
            <a:endParaRPr lang="da-DK" dirty="0" smtClean="0">
              <a:solidFill>
                <a:schemeClr val="tx1"/>
              </a:solidFill>
            </a:endParaRPr>
          </a:p>
        </p:txBody>
      </p:sp>
    </p:spTree>
    <p:extLst>
      <p:ext uri="{BB962C8B-B14F-4D97-AF65-F5344CB8AC3E}">
        <p14:creationId xmlns:p14="http://schemas.microsoft.com/office/powerpoint/2010/main" val="404816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eker">
  <a:themeElements>
    <a:clrScheme name="Apoteker">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eker">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eker">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71</TotalTime>
  <Words>462</Words>
  <Application>Microsoft Office PowerPoint</Application>
  <PresentationFormat>Skærmshow (4:3)</PresentationFormat>
  <Paragraphs>34</Paragraphs>
  <Slides>7</Slides>
  <Notes>0</Notes>
  <HiddenSlides>0</HiddenSlides>
  <MMClips>0</MMClips>
  <ScaleCrop>false</ScaleCrop>
  <HeadingPairs>
    <vt:vector size="4" baseType="variant">
      <vt:variant>
        <vt:lpstr>Tema</vt:lpstr>
      </vt:variant>
      <vt:variant>
        <vt:i4>1</vt:i4>
      </vt:variant>
      <vt:variant>
        <vt:lpstr>Diastitler</vt:lpstr>
      </vt:variant>
      <vt:variant>
        <vt:i4>7</vt:i4>
      </vt:variant>
    </vt:vector>
  </HeadingPairs>
  <TitlesOfParts>
    <vt:vector size="8" baseType="lpstr">
      <vt:lpstr>Apoteker</vt:lpstr>
      <vt:lpstr>Kandidatens vinkel</vt:lpstr>
      <vt:lpstr>kandidatoplevelse</vt:lpstr>
      <vt:lpstr>Kandidatoplevelse 2</vt:lpstr>
      <vt:lpstr>GL-undersøgelse</vt:lpstr>
      <vt:lpstr>Kandidatoplevelse 3</vt:lpstr>
      <vt:lpstr>Pointer fra evaluering af pædagogikum</vt:lpstr>
      <vt:lpstr>Pointer fra Evaluering 2</vt:lpstr>
    </vt:vector>
  </TitlesOfParts>
  <Company>Syddansk Unversitet - University of Southern Denmark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Kandidatens vinkel</dc:title>
  <dc:creator>harry.haue</dc:creator>
  <cp:lastModifiedBy>harry.haue</cp:lastModifiedBy>
  <cp:revision>6</cp:revision>
  <dcterms:created xsi:type="dcterms:W3CDTF">2015-08-25T07:22:39Z</dcterms:created>
  <dcterms:modified xsi:type="dcterms:W3CDTF">2015-08-25T08:33:41Z</dcterms:modified>
</cp:coreProperties>
</file>