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0"/>
  </p:notesMasterIdLst>
  <p:sldIdLst>
    <p:sldId id="539" r:id="rId2"/>
    <p:sldId id="553" r:id="rId3"/>
    <p:sldId id="578" r:id="rId4"/>
    <p:sldId id="584" r:id="rId5"/>
    <p:sldId id="583" r:id="rId6"/>
    <p:sldId id="588" r:id="rId7"/>
    <p:sldId id="580" r:id="rId8"/>
    <p:sldId id="579" r:id="rId9"/>
    <p:sldId id="275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6" r:id="rId19"/>
    <p:sldId id="270" r:id="rId20"/>
    <p:sldId id="256" r:id="rId21"/>
    <p:sldId id="581" r:id="rId22"/>
    <p:sldId id="590" r:id="rId23"/>
    <p:sldId id="269" r:id="rId24"/>
    <p:sldId id="271" r:id="rId25"/>
    <p:sldId id="273" r:id="rId26"/>
    <p:sldId id="272" r:id="rId27"/>
    <p:sldId id="585" r:id="rId28"/>
    <p:sldId id="58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76542-5117-4986-9BD2-82D2CB84A286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90863-61CF-4CD3-8CF5-A7440A0C57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5035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03401A8-3220-413E-B964-4A8659985FD3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41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017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94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376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992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51A4182-6276-41ED-8EAF-0C6A4D8FF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 useBgFill="1">
        <p:nvSpPr>
          <p:cNvPr id="7" name="Rektangel 6">
            <a:extLst>
              <a:ext uri="{FF2B5EF4-FFF2-40B4-BE49-F238E27FC236}">
                <a16:creationId xmlns:a16="http://schemas.microsoft.com/office/drawing/2014/main" id="{EF4B644F-A23D-409C-9540-B41AC18DB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334003" cy="6175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8" name="Titel 18">
            <a:extLst>
              <a:ext uri="{FF2B5EF4-FFF2-40B4-BE49-F238E27FC236}">
                <a16:creationId xmlns:a16="http://schemas.microsoft.com/office/drawing/2014/main" id="{580AE1ED-3577-4808-86BF-CCD12234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839336"/>
            <a:ext cx="4123899" cy="3475513"/>
          </a:xfrm>
        </p:spPr>
        <p:txBody>
          <a:bodyPr rtlCol="0" anchor="ctr">
            <a:normAutofit/>
          </a:bodyPr>
          <a:lstStyle>
            <a:lvl1pPr>
              <a:defRPr sz="5200"/>
            </a:lvl1pPr>
          </a:lstStyle>
          <a:p>
            <a:pPr algn="l" rtl="0"/>
            <a:r>
              <a:rPr lang="da-DK" sz="4800" noProof="0"/>
              <a:t>Klik for at tilføje titel</a:t>
            </a:r>
          </a:p>
        </p:txBody>
      </p:sp>
      <p:sp>
        <p:nvSpPr>
          <p:cNvPr id="9" name="Undertitel 19">
            <a:extLst>
              <a:ext uri="{FF2B5EF4-FFF2-40B4-BE49-F238E27FC236}">
                <a16:creationId xmlns:a16="http://schemas.microsoft.com/office/drawing/2014/main" id="{E8F46CAD-D4FF-4BBC-937E-CBBD034A18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570807"/>
            <a:ext cx="4123899" cy="15240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da-DK" noProof="0"/>
              <a:t>Klik for at tilføje undertitel</a:t>
            </a:r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A2750E7C-D01B-4533-A0B8-2E7EF2B168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0952" y="754711"/>
            <a:ext cx="6099048" cy="534009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3287378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29" name="Pladsholder til billede 28">
            <a:extLst>
              <a:ext uri="{FF2B5EF4-FFF2-40B4-BE49-F238E27FC236}">
                <a16:creationId xmlns:a16="http://schemas.microsoft.com/office/drawing/2014/main" id="{26E6BD11-82A7-4729-AD05-B0676F9B1F5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04950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9" name="Pladsholder til tekst 18">
            <a:extLst>
              <a:ext uri="{FF2B5EF4-FFF2-40B4-BE49-F238E27FC236}">
                <a16:creationId xmlns:a16="http://schemas.microsoft.com/office/drawing/2014/main" id="{6E08135B-D6D5-401C-B151-CDCB20550F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8760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1" name="Pladsholder til tekst 20">
            <a:extLst>
              <a:ext uri="{FF2B5EF4-FFF2-40B4-BE49-F238E27FC236}">
                <a16:creationId xmlns:a16="http://schemas.microsoft.com/office/drawing/2014/main" id="{FA587696-63FF-4232-8879-488DFE1C3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4950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0" name="Pladsholder til billede 28">
            <a:extLst>
              <a:ext uri="{FF2B5EF4-FFF2-40B4-BE49-F238E27FC236}">
                <a16:creationId xmlns:a16="http://schemas.microsoft.com/office/drawing/2014/main" id="{96507A97-E180-468F-B641-141DBA73864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953511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2" name="Pladsholder til tekst 18">
            <a:extLst>
              <a:ext uri="{FF2B5EF4-FFF2-40B4-BE49-F238E27FC236}">
                <a16:creationId xmlns:a16="http://schemas.microsoft.com/office/drawing/2014/main" id="{49BB8F01-AE51-4455-BE0F-8972415A0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42757" y="4854889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3" name="Pladsholder til tekst 20">
            <a:extLst>
              <a:ext uri="{FF2B5EF4-FFF2-40B4-BE49-F238E27FC236}">
                <a16:creationId xmlns:a16="http://schemas.microsoft.com/office/drawing/2014/main" id="{759D2442-D209-4F87-9F2C-19D73A2412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42757" y="5462491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1" name="Pladsholder til billede 28">
            <a:extLst>
              <a:ext uri="{FF2B5EF4-FFF2-40B4-BE49-F238E27FC236}">
                <a16:creationId xmlns:a16="http://schemas.microsoft.com/office/drawing/2014/main" id="{A850442C-9915-406C-83D9-8EBE8AD3C24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91656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4" name="Pladsholder til tekst 18">
            <a:extLst>
              <a:ext uri="{FF2B5EF4-FFF2-40B4-BE49-F238E27FC236}">
                <a16:creationId xmlns:a16="http://schemas.microsoft.com/office/drawing/2014/main" id="{A596F3D1-5D97-4111-B3D6-FE37290A6B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1656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5" name="Pladsholder til tekst 20">
            <a:extLst>
              <a:ext uri="{FF2B5EF4-FFF2-40B4-BE49-F238E27FC236}">
                <a16:creationId xmlns:a16="http://schemas.microsoft.com/office/drawing/2014/main" id="{2D25C272-C21E-4078-818F-B12E10F182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1656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2" name="Pladsholder til billede 28">
            <a:extLst>
              <a:ext uri="{FF2B5EF4-FFF2-40B4-BE49-F238E27FC236}">
                <a16:creationId xmlns:a16="http://schemas.microsoft.com/office/drawing/2014/main" id="{05393806-4E48-45A2-8BD7-0BA36566F3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833104" y="2862072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6" name="Pladsholder til tekst 18">
            <a:extLst>
              <a:ext uri="{FF2B5EF4-FFF2-40B4-BE49-F238E27FC236}">
                <a16:creationId xmlns:a16="http://schemas.microsoft.com/office/drawing/2014/main" id="{DD19656C-C87E-4938-A66D-D6836DBC65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25653" y="4855651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7" name="Pladsholder til tekst 20">
            <a:extLst>
              <a:ext uri="{FF2B5EF4-FFF2-40B4-BE49-F238E27FC236}">
                <a16:creationId xmlns:a16="http://schemas.microsoft.com/office/drawing/2014/main" id="{DF55E1E1-7FB8-465C-B720-E39D43FFE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25653" y="5468299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25358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728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91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551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12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369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16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07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10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23C066-3102-481E-BA28-F80083C426AB}" type="datetimeFigureOut">
              <a:rPr lang="da-DK" smtClean="0"/>
              <a:t>28-02-2024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B2205B2-6F1C-48B9-9BED-9C61C9A322F9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38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8n9RQiTyqo" TargetMode="External"/><Relationship Id="rId2" Type="http://schemas.openxmlformats.org/officeDocument/2006/relationships/hyperlink" Target="https://www.youtube.com/watch?v=abHLfwNhyss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7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9ABC736F-FD1E-4980-876D-E5C387739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D98EE46-797C-45B8-8337-491B94E05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el 18">
            <a:extLst>
              <a:ext uri="{FF2B5EF4-FFF2-40B4-BE49-F238E27FC236}">
                <a16:creationId xmlns:a16="http://schemas.microsoft.com/office/drawing/2014/main" id="{C60B4E40-ED59-4DFA-97D2-04570E28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501" y="640080"/>
            <a:ext cx="4019429" cy="33393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100" spc="200" dirty="0">
                <a:solidFill>
                  <a:srgbClr val="FFFFFF"/>
                </a:solidFill>
              </a:rPr>
              <a:t>Helle R. Hansen</a:t>
            </a:r>
            <a:br>
              <a:rPr lang="en-US" sz="3100" spc="200" dirty="0">
                <a:solidFill>
                  <a:srgbClr val="FFFFFF"/>
                </a:solidFill>
              </a:rPr>
            </a:br>
            <a:r>
              <a:rPr lang="en-US" sz="3100" spc="200" dirty="0">
                <a:solidFill>
                  <a:srgbClr val="FFFFFF"/>
                </a:solidFill>
              </a:rPr>
              <a:t>Ane-Kathrine Petersen </a:t>
            </a:r>
            <a:br>
              <a:rPr lang="en-US" sz="3100" spc="200" dirty="0">
                <a:solidFill>
                  <a:srgbClr val="FFFFFF"/>
                </a:solidFill>
              </a:rPr>
            </a:br>
            <a:br>
              <a:rPr lang="en-US" sz="3100" spc="200" dirty="0">
                <a:solidFill>
                  <a:srgbClr val="FFFFFF"/>
                </a:solidFill>
              </a:rPr>
            </a:br>
            <a:r>
              <a:rPr lang="en-US" sz="3100" spc="200" dirty="0" err="1">
                <a:solidFill>
                  <a:srgbClr val="FFFFFF"/>
                </a:solidFill>
              </a:rPr>
              <a:t>Ilinniartitaanermut</a:t>
            </a:r>
            <a:r>
              <a:rPr lang="en-US" sz="3100" spc="200" dirty="0">
                <a:solidFill>
                  <a:srgbClr val="FFFFFF"/>
                </a:solidFill>
              </a:rPr>
              <a:t> </a:t>
            </a:r>
            <a:r>
              <a:rPr lang="en-US" sz="3100" spc="200" dirty="0" err="1">
                <a:solidFill>
                  <a:srgbClr val="FFFFFF"/>
                </a:solidFill>
              </a:rPr>
              <a:t>Aqutsisoqarfik</a:t>
            </a:r>
            <a:r>
              <a:rPr lang="en-US" sz="3100" spc="200" dirty="0">
                <a:solidFill>
                  <a:srgbClr val="FFFFFF"/>
                </a:solidFill>
              </a:rPr>
              <a:t> / Uddannelsesstyrelsen</a:t>
            </a:r>
            <a:br>
              <a:rPr lang="en-US" sz="3100" spc="200" dirty="0">
                <a:solidFill>
                  <a:srgbClr val="FFFFFF"/>
                </a:solidFill>
              </a:rPr>
            </a:br>
            <a:endParaRPr lang="en-US" sz="3100" spc="200" dirty="0">
              <a:solidFill>
                <a:srgbClr val="FFFFFF"/>
              </a:solidFill>
            </a:endParaRPr>
          </a:p>
        </p:txBody>
      </p:sp>
      <p:sp>
        <p:nvSpPr>
          <p:cNvPr id="20" name="Undertitel 19">
            <a:extLst>
              <a:ext uri="{FF2B5EF4-FFF2-40B4-BE49-F238E27FC236}">
                <a16:creationId xmlns:a16="http://schemas.microsoft.com/office/drawing/2014/main" id="{35E6FB68-BA70-4F6F-9874-1F349422D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315017"/>
            <a:ext cx="4015009" cy="18939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FFFFFF"/>
                </a:solidFill>
              </a:rPr>
              <a:t>Webinar 3: </a:t>
            </a:r>
            <a:r>
              <a:rPr lang="en-US" sz="1600" dirty="0" err="1">
                <a:solidFill>
                  <a:srgbClr val="FFFFFF"/>
                </a:solidFill>
              </a:rPr>
              <a:t>Inuusuttut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ilinniarfiini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ilinniartitsisunut</a:t>
            </a:r>
            <a:r>
              <a:rPr lang="en-US" sz="1600" dirty="0">
                <a:solidFill>
                  <a:srgbClr val="FFFFFF"/>
                </a:solidFill>
              </a:rPr>
              <a:t> ’</a:t>
            </a:r>
            <a:r>
              <a:rPr lang="en-US" sz="1600" dirty="0" err="1">
                <a:solidFill>
                  <a:srgbClr val="FFFFFF"/>
                </a:solidFill>
              </a:rPr>
              <a:t>Inuusuttut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akornanni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pimmatiginnittarneq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atugarissaarnerlu</a:t>
            </a:r>
            <a:r>
              <a:rPr lang="en-US" sz="1600" dirty="0">
                <a:solidFill>
                  <a:srgbClr val="FFFFFF"/>
                </a:solidFill>
              </a:rPr>
              <a:t>’. /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FFFFFF"/>
                </a:solidFill>
              </a:rPr>
              <a:t>Til </a:t>
            </a:r>
            <a:r>
              <a:rPr lang="en-US" sz="1600" dirty="0" err="1">
                <a:solidFill>
                  <a:srgbClr val="FFFFFF"/>
                </a:solidFill>
              </a:rPr>
              <a:t>lærere</a:t>
            </a:r>
            <a:r>
              <a:rPr lang="en-US" sz="1600" dirty="0">
                <a:solidFill>
                  <a:srgbClr val="FFFFFF"/>
                </a:solidFill>
              </a:rPr>
              <a:t> og </a:t>
            </a:r>
            <a:r>
              <a:rPr lang="en-US" sz="1600" dirty="0" err="1">
                <a:solidFill>
                  <a:srgbClr val="FFFFFF"/>
                </a:solidFill>
              </a:rPr>
              <a:t>undervisere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på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ungdomsuddannelserne</a:t>
            </a:r>
            <a:r>
              <a:rPr lang="en-US" sz="1600" dirty="0">
                <a:solidFill>
                  <a:srgbClr val="FFFFFF"/>
                </a:solidFill>
              </a:rPr>
              <a:t> ’</a:t>
            </a:r>
            <a:r>
              <a:rPr lang="en-US" sz="1600" dirty="0" err="1">
                <a:solidFill>
                  <a:srgbClr val="FFFFFF"/>
                </a:solidFill>
              </a:rPr>
              <a:t>Mobning</a:t>
            </a:r>
            <a:r>
              <a:rPr lang="en-US" sz="1600" dirty="0">
                <a:solidFill>
                  <a:srgbClr val="FFFFFF"/>
                </a:solidFill>
              </a:rPr>
              <a:t> og </a:t>
            </a:r>
            <a:r>
              <a:rPr lang="en-US" sz="1600" dirty="0" err="1">
                <a:solidFill>
                  <a:srgbClr val="FFFFFF"/>
                </a:solidFill>
              </a:rPr>
              <a:t>trivsel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blandt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unge</a:t>
            </a:r>
            <a:r>
              <a:rPr lang="en-US" sz="1600" dirty="0">
                <a:solidFill>
                  <a:srgbClr val="FFFFFF"/>
                </a:solidFill>
              </a:rPr>
              <a:t>’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E4CA735-62CB-4665-AA7D-4A259E3F7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9130" y="4156010"/>
            <a:ext cx="356616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3915B512-930A-40F0-82A6-4895B71A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396" y="0"/>
            <a:ext cx="6909991" cy="6858000"/>
          </a:xfrm>
          <a:prstGeom prst="rect">
            <a:avLst/>
          </a:prstGeom>
          <a:blipFill dpi="0"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401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754DC-4D3B-E9E2-5C27-15BDD7AB4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Mobbesager – hvordan? 4 afsnit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DE4E80-D26E-6F9A-A023-8646A9B13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sz="4000" dirty="0"/>
              <a:t>”I opdager mobning” – eller måske mobning.</a:t>
            </a:r>
          </a:p>
          <a:p>
            <a:pPr marL="514350" indent="-514350">
              <a:buAutoNum type="arabicParenR"/>
            </a:pPr>
            <a:r>
              <a:rPr lang="da-DK" sz="4000" dirty="0"/>
              <a:t>Tre trin til håndtering af mobning – og begyndende mobning</a:t>
            </a:r>
          </a:p>
          <a:p>
            <a:pPr marL="514350" indent="-514350">
              <a:buAutoNum type="arabicParenR"/>
            </a:pPr>
            <a:r>
              <a:rPr lang="da-DK" sz="4000" dirty="0"/>
              <a:t>Opfølgning og forebyggelsesideer</a:t>
            </a:r>
          </a:p>
          <a:p>
            <a:pPr marL="514350" indent="-514350">
              <a:buAutoNum type="arabicParenR"/>
            </a:pPr>
            <a:r>
              <a:rPr lang="da-DK" sz="4000" dirty="0"/>
              <a:t>Didaktikvejen</a:t>
            </a:r>
          </a:p>
        </p:txBody>
      </p:sp>
    </p:spTree>
    <p:extLst>
      <p:ext uri="{BB962C8B-B14F-4D97-AF65-F5344CB8AC3E}">
        <p14:creationId xmlns:p14="http://schemas.microsoft.com/office/powerpoint/2010/main" val="2231291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8C5A4-393E-E4BA-7D2A-8ACC91E8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Der findes ikke én men mange opskrifter…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145123-5307-6847-B9B5-33DF38045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8" y="2027583"/>
            <a:ext cx="11092070" cy="4303642"/>
          </a:xfrm>
        </p:spPr>
        <p:txBody>
          <a:bodyPr/>
          <a:lstStyle/>
          <a:p>
            <a:r>
              <a:rPr lang="da-DK" dirty="0"/>
              <a:t>Der findes </a:t>
            </a:r>
            <a:r>
              <a:rPr lang="da-DK" dirty="0">
                <a:solidFill>
                  <a:srgbClr val="FF0000"/>
                </a:solidFill>
              </a:rPr>
              <a:t>ikke en fast opskrift </a:t>
            </a:r>
            <a:r>
              <a:rPr lang="da-DK" dirty="0"/>
              <a:t>på, hvordan konkrete sager om mobning skal håndteres. Det afhænger helt af situationen. </a:t>
            </a:r>
          </a:p>
          <a:p>
            <a:r>
              <a:rPr lang="da-DK" dirty="0"/>
              <a:t>Der er indhøstet </a:t>
            </a:r>
            <a:r>
              <a:rPr lang="da-DK" dirty="0">
                <a:solidFill>
                  <a:srgbClr val="FF0000"/>
                </a:solidFill>
              </a:rPr>
              <a:t>erfaringer fra </a:t>
            </a:r>
            <a:r>
              <a:rPr lang="da-DK" dirty="0" err="1">
                <a:solidFill>
                  <a:srgbClr val="FF0000"/>
                </a:solidFill>
              </a:rPr>
              <a:t>antimobbearbejdet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i Norden – og herfra er dette oplæg bygget op.</a:t>
            </a:r>
          </a:p>
          <a:p>
            <a:r>
              <a:rPr lang="da-DK" dirty="0"/>
              <a:t>VIGTIG: det er ikke altid, at en mobbesag er en hel tydelig mobbesag. Der kan være mange krydsende perspektiver. DERFOR….</a:t>
            </a:r>
          </a:p>
          <a:p>
            <a:r>
              <a:rPr lang="da-DK" dirty="0"/>
              <a:t>HUSK at voksne sidder med ‘magten’ i sidste ende. Gå med det </a:t>
            </a:r>
            <a:r>
              <a:rPr lang="da-DK" dirty="0">
                <a:solidFill>
                  <a:srgbClr val="FF0000"/>
                </a:solidFill>
              </a:rPr>
              <a:t>kærlige børnesyn.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7891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D6643-1FE9-23DF-C102-E1A65BEE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/>
              <a:t>Afsnit 1)  I opdager mobning (eller begyndende mobning) fx på denne måde…..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27C8CA-0412-75B5-9B64-6784B4E38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4357"/>
            <a:ext cx="10515600" cy="3622606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sz="3200" dirty="0"/>
              <a:t>En elev klager over mobning = I har en sag.</a:t>
            </a:r>
          </a:p>
          <a:p>
            <a:pPr marL="514350" indent="-514350">
              <a:buAutoNum type="arabicParenR"/>
            </a:pPr>
            <a:r>
              <a:rPr lang="da-DK" sz="3200" dirty="0"/>
              <a:t>Du/I har set mobning blandt eleverne i en klasse (eller på tværs af klasser),</a:t>
            </a:r>
          </a:p>
          <a:p>
            <a:pPr marL="514350" indent="-514350">
              <a:buAutoNum type="arabicParenR"/>
            </a:pPr>
            <a:r>
              <a:rPr lang="da-DK" sz="3200" dirty="0"/>
              <a:t>I har hørt kollegaer, der har set mobning.</a:t>
            </a:r>
          </a:p>
        </p:txBody>
      </p:sp>
    </p:spTree>
    <p:extLst>
      <p:ext uri="{BB962C8B-B14F-4D97-AF65-F5344CB8AC3E}">
        <p14:creationId xmlns:p14="http://schemas.microsoft.com/office/powerpoint/2010/main" val="2404791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671BD-1AB2-3F76-E239-82DF47E68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322"/>
            <a:ext cx="10515600" cy="1152939"/>
          </a:xfrm>
        </p:spPr>
        <p:txBody>
          <a:bodyPr>
            <a:normAutofit fontScale="90000"/>
          </a:bodyPr>
          <a:lstStyle/>
          <a:p>
            <a:r>
              <a:rPr lang="da-DK" b="1" dirty="0"/>
              <a:t>Afsnit 2)</a:t>
            </a:r>
            <a:r>
              <a:rPr lang="da-DK" sz="4400" b="1" dirty="0"/>
              <a:t> Tre trin til håndtering af mobning – og begyndende mobning</a:t>
            </a:r>
            <a:br>
              <a:rPr lang="da-DK" sz="4400" dirty="0"/>
            </a:br>
            <a:r>
              <a:rPr lang="da-DK" dirty="0"/>
              <a:t> 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32B316-7B97-F1D8-1620-5B4297C8A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590261"/>
            <a:ext cx="10876722" cy="4586702"/>
          </a:xfrm>
        </p:spPr>
        <p:txBody>
          <a:bodyPr/>
          <a:lstStyle/>
          <a:p>
            <a:pPr marL="0" indent="0">
              <a:buNone/>
            </a:pPr>
            <a:endParaRPr lang="da-DK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Trin nr. 1: Hvad er der sket?</a:t>
            </a:r>
          </a:p>
          <a:p>
            <a:r>
              <a:rPr lang="da-DK" dirty="0"/>
              <a:t>Vær ‘øre’. Lyt til hvad eleverne eller kollegaer fortæller.</a:t>
            </a:r>
          </a:p>
          <a:p>
            <a:r>
              <a:rPr lang="da-DK" dirty="0"/>
              <a:t>`Spørg: ‘</a:t>
            </a:r>
            <a:r>
              <a:rPr lang="da-DK" i="1" dirty="0" err="1"/>
              <a:t>hvad</a:t>
            </a:r>
            <a:r>
              <a:rPr lang="da-DK" dirty="0" err="1"/>
              <a:t>’-spørgsmål</a:t>
            </a:r>
            <a:r>
              <a:rPr lang="da-DK" dirty="0"/>
              <a:t>.</a:t>
            </a:r>
          </a:p>
          <a:p>
            <a:r>
              <a:rPr lang="da-DK" dirty="0"/>
              <a:t>Konkludér ikke fra start af om det er mobning/ikke mobning.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Trin nr. 2: (Sæt en parentes om de enkelte elever i sagen = parentesmetoden)</a:t>
            </a:r>
          </a:p>
          <a:p>
            <a:r>
              <a:rPr lang="da-DK" dirty="0"/>
              <a:t>Ret blikket mod klassen. Hvor ser i udfordringer?</a:t>
            </a:r>
          </a:p>
        </p:txBody>
      </p:sp>
    </p:spTree>
    <p:extLst>
      <p:ext uri="{BB962C8B-B14F-4D97-AF65-F5344CB8AC3E}">
        <p14:creationId xmlns:p14="http://schemas.microsoft.com/office/powerpoint/2010/main" val="1588573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FCA1AE-225F-6A2C-AF8C-C5B1A413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sz="3600" b="1" dirty="0"/>
            </a:br>
            <a:r>
              <a:rPr lang="da-DK" sz="3600" b="1" dirty="0"/>
              <a:t>Ret blikket mod klassen. Hvor ser I udfordringer? (stadig trin 2)</a:t>
            </a:r>
            <a:br>
              <a:rPr lang="da-DK" sz="3600" b="1" dirty="0"/>
            </a:br>
            <a:br>
              <a:rPr lang="da-DK" sz="2700" dirty="0"/>
            </a:br>
            <a:endParaRPr lang="da-DK" sz="2700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9AA3DB93-72DC-E13B-2360-CC1EF9AB0A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527939"/>
              </p:ext>
            </p:extLst>
          </p:nvPr>
        </p:nvGraphicFramePr>
        <p:xfrm>
          <a:off x="630314" y="1651247"/>
          <a:ext cx="10474911" cy="502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4911">
                  <a:extLst>
                    <a:ext uri="{9D8B030D-6E8A-4147-A177-3AD203B41FA5}">
                      <a16:colId xmlns:a16="http://schemas.microsoft.com/office/drawing/2014/main" val="3431366566"/>
                    </a:ext>
                  </a:extLst>
                </a:gridCol>
              </a:tblGrid>
              <a:tr h="529005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Klassens sociale portræt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5669"/>
                  </a:ext>
                </a:extLst>
              </a:tr>
              <a:tr h="662867">
                <a:tc>
                  <a:txBody>
                    <a:bodyPr/>
                    <a:lstStyle/>
                    <a:p>
                      <a:r>
                        <a:rPr lang="da-DK" sz="2000" dirty="0"/>
                        <a:t>a) Hvordan kom klassen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fra start</a:t>
                      </a:r>
                      <a:r>
                        <a:rPr lang="da-DK" sz="20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70216"/>
                  </a:ext>
                </a:extLst>
              </a:tr>
              <a:tr h="662867">
                <a:tc>
                  <a:txBody>
                    <a:bodyPr/>
                    <a:lstStyle/>
                    <a:p>
                      <a:r>
                        <a:rPr lang="da-DK" sz="2000" dirty="0"/>
                        <a:t>b)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ensomme</a:t>
                      </a:r>
                      <a:r>
                        <a:rPr lang="da-DK" sz="2000" dirty="0"/>
                        <a:t> elever i klassen?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56627"/>
                  </a:ext>
                </a:extLst>
              </a:tr>
              <a:tr h="662867">
                <a:tc>
                  <a:txBody>
                    <a:bodyPr/>
                    <a:lstStyle/>
                    <a:p>
                      <a:r>
                        <a:rPr lang="da-DK" sz="2000" dirty="0"/>
                        <a:t>c) Er der et samlet 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fællesskab </a:t>
                      </a:r>
                      <a:r>
                        <a:rPr lang="da-DK" sz="2000" dirty="0"/>
                        <a:t>om det at gå i klasse sammen?</a:t>
                      </a:r>
                      <a:endParaRPr lang="da-DK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18346"/>
                  </a:ext>
                </a:extLst>
              </a:tr>
              <a:tr h="1144126">
                <a:tc>
                  <a:txBody>
                    <a:bodyPr/>
                    <a:lstStyle/>
                    <a:p>
                      <a:r>
                        <a:rPr lang="da-DK" sz="2000" dirty="0"/>
                        <a:t>d) Hvordan er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 relationerne </a:t>
                      </a:r>
                      <a:r>
                        <a:rPr lang="da-DK" sz="2000" dirty="0"/>
                        <a:t>mellem </a:t>
                      </a:r>
                    </a:p>
                    <a:p>
                      <a:r>
                        <a:rPr lang="da-DK" sz="2000" dirty="0"/>
                        <a:t>lærergruppen og elevgruppen?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293302"/>
                  </a:ext>
                </a:extLst>
              </a:tr>
              <a:tr h="6645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SKOLEGLÆDE?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47339"/>
                  </a:ext>
                </a:extLst>
              </a:tr>
              <a:tr h="662867">
                <a:tc>
                  <a:txBody>
                    <a:bodyPr/>
                    <a:lstStyle/>
                    <a:p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329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FF518-8372-6235-9941-5AC04470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b="1" i="1" dirty="0">
                <a:solidFill>
                  <a:srgbClr val="FF0000"/>
                </a:solidFill>
              </a:rPr>
              <a:t>Trin nr. 3: Handlinger der retter sig mod hele klassen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69DFD56-04BB-BAB1-205C-E36CDD380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7294"/>
              </p:ext>
            </p:extLst>
          </p:nvPr>
        </p:nvGraphicFramePr>
        <p:xfrm>
          <a:off x="887766" y="1701280"/>
          <a:ext cx="1071891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6606">
                  <a:extLst>
                    <a:ext uri="{9D8B030D-6E8A-4147-A177-3AD203B41FA5}">
                      <a16:colId xmlns:a16="http://schemas.microsoft.com/office/drawing/2014/main" val="2772995119"/>
                    </a:ext>
                  </a:extLst>
                </a:gridCol>
                <a:gridCol w="5192311">
                  <a:extLst>
                    <a:ext uri="{9D8B030D-6E8A-4147-A177-3AD203B41FA5}">
                      <a16:colId xmlns:a16="http://schemas.microsoft.com/office/drawing/2014/main" val="513426898"/>
                    </a:ext>
                  </a:extLst>
                </a:gridCol>
              </a:tblGrid>
              <a:tr h="956871">
                <a:tc>
                  <a:txBody>
                    <a:bodyPr/>
                    <a:lstStyle/>
                    <a:p>
                      <a:r>
                        <a:rPr lang="da-DK" sz="2000" dirty="0"/>
                        <a:t>a) Hvordan kom klassen fra start?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Genstart klassen med nye rutiner: Vi hilser på hinanden / fælles sociale aktiviteter /vise hinanden undervisningsrespekt.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711776"/>
                  </a:ext>
                </a:extLst>
              </a:tr>
              <a:tr h="1793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b)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ensomme</a:t>
                      </a:r>
                      <a:r>
                        <a:rPr lang="da-DK" sz="2000" dirty="0"/>
                        <a:t> elever i klassen?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Bryd ensomheden ved at opfindsomhed i undervisningsaktiviteterne.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Opfordre grupper/kliker i klassen til at invitere ind.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Opfordre enkelte elever i klassen – til at invitere ind.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27632"/>
                  </a:ext>
                </a:extLst>
              </a:tr>
              <a:tr h="1826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c) Er der et samlet 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fællesskab </a:t>
                      </a:r>
                      <a:r>
                        <a:rPr lang="da-DK" sz="2000" dirty="0"/>
                        <a:t>om det at gå i klasse sammen?</a:t>
                      </a:r>
                      <a:endParaRPr lang="da-DK" sz="20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Gør undervisningen til det, der samler elevgruppen. INDDRAG eleverne mest muligt i undervisningen.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Lad eleverne undervise hinanden – og lave regler for, hvordan man roser hinanden.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Hvordan gøres klassen stolt af klassen?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904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1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1E64E-0EFF-4518-EDF6-E3DD5859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i="1" dirty="0">
                <a:solidFill>
                  <a:srgbClr val="FF0000"/>
                </a:solidFill>
              </a:rPr>
              <a:t>Trin 3 fortsat…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F0747EE-CC8F-C6DF-7E33-F071095EC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753932"/>
              </p:ext>
            </p:extLst>
          </p:nvPr>
        </p:nvGraphicFramePr>
        <p:xfrm>
          <a:off x="1023938" y="2286000"/>
          <a:ext cx="9720262" cy="3333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9149">
                  <a:extLst>
                    <a:ext uri="{9D8B030D-6E8A-4147-A177-3AD203B41FA5}">
                      <a16:colId xmlns:a16="http://schemas.microsoft.com/office/drawing/2014/main" val="997212262"/>
                    </a:ext>
                  </a:extLst>
                </a:gridCol>
                <a:gridCol w="4901113">
                  <a:extLst>
                    <a:ext uri="{9D8B030D-6E8A-4147-A177-3AD203B41FA5}">
                      <a16:colId xmlns:a16="http://schemas.microsoft.com/office/drawing/2014/main" val="3632152736"/>
                    </a:ext>
                  </a:extLst>
                </a:gridCol>
              </a:tblGrid>
              <a:tr h="1595053">
                <a:tc>
                  <a:txBody>
                    <a:bodyPr/>
                    <a:lstStyle/>
                    <a:p>
                      <a:r>
                        <a:rPr lang="da-DK" sz="2000" dirty="0"/>
                        <a:t>d) Hvordan er</a:t>
                      </a:r>
                      <a:r>
                        <a:rPr lang="da-DK" sz="2000" dirty="0">
                          <a:solidFill>
                            <a:schemeClr val="bg1"/>
                          </a:solidFill>
                        </a:rPr>
                        <a:t> relationerne </a:t>
                      </a:r>
                      <a:r>
                        <a:rPr lang="da-DK" sz="2000" dirty="0"/>
                        <a:t>mellem </a:t>
                      </a:r>
                    </a:p>
                    <a:p>
                      <a:r>
                        <a:rPr lang="da-DK" sz="2000" dirty="0"/>
                        <a:t>lærergruppen og elevgruppen?</a:t>
                      </a:r>
                    </a:p>
                    <a:p>
                      <a:endParaRPr lang="da-DK" sz="2000" dirty="0"/>
                    </a:p>
                  </a:txBody>
                  <a:tcPr marL="84524" marR="845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Opbyg dynamisk og positiv relation mellem den enkelte lærer og elevgruppen.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HUSK VIDEN FRA MØNSTERBRUDSFORSKNING!</a:t>
                      </a:r>
                    </a:p>
                    <a:p>
                      <a:endParaRPr lang="da-DK" sz="2000" dirty="0"/>
                    </a:p>
                  </a:txBody>
                  <a:tcPr marL="84524" marR="84524"/>
                </a:tc>
                <a:extLst>
                  <a:ext uri="{0D108BD9-81ED-4DB2-BD59-A6C34878D82A}">
                    <a16:rowId xmlns:a16="http://schemas.microsoft.com/office/drawing/2014/main" val="2757407449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SKOLEGLÆDE?</a:t>
                      </a:r>
                    </a:p>
                    <a:p>
                      <a:endParaRPr lang="da-DK" sz="2000" dirty="0"/>
                    </a:p>
                  </a:txBody>
                  <a:tcPr marL="84524" marR="84524"/>
                </a:tc>
                <a:tc>
                  <a:txBody>
                    <a:bodyPr/>
                    <a:lstStyle/>
                    <a:p>
                      <a:r>
                        <a:rPr lang="da-DK" sz="2000" dirty="0"/>
                        <a:t>Overvej hvordan den enkelte elev får et stærkere skoletilhør (INDDRAG mest muligt)</a:t>
                      </a:r>
                    </a:p>
                  </a:txBody>
                  <a:tcPr marL="84524" marR="84524"/>
                </a:tc>
                <a:extLst>
                  <a:ext uri="{0D108BD9-81ED-4DB2-BD59-A6C34878D82A}">
                    <a16:rowId xmlns:a16="http://schemas.microsoft.com/office/drawing/2014/main" val="1282664541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000" dirty="0"/>
                    </a:p>
                  </a:txBody>
                  <a:tcPr marL="84524" marR="84524"/>
                </a:tc>
                <a:tc>
                  <a:txBody>
                    <a:bodyPr/>
                    <a:lstStyle/>
                    <a:p>
                      <a:endParaRPr lang="da-DK" sz="2000" dirty="0"/>
                    </a:p>
                  </a:txBody>
                  <a:tcPr marL="84524" marR="84524"/>
                </a:tc>
                <a:extLst>
                  <a:ext uri="{0D108BD9-81ED-4DB2-BD59-A6C34878D82A}">
                    <a16:rowId xmlns:a16="http://schemas.microsoft.com/office/drawing/2014/main" val="644725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11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7217C-2B9C-92AF-4A2B-E683E7D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9" y="365125"/>
            <a:ext cx="10658061" cy="1095927"/>
          </a:xfrm>
        </p:spPr>
        <p:txBody>
          <a:bodyPr>
            <a:noAutofit/>
          </a:bodyPr>
          <a:lstStyle/>
          <a:p>
            <a:br>
              <a:rPr lang="da-DK" sz="4000" b="1" dirty="0"/>
            </a:br>
            <a:r>
              <a:rPr lang="da-DK" sz="4000" b="1" dirty="0"/>
              <a:t>Tilbage til aktørerne i mobbesagen. Forslag til startsætninger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1A5964-11B1-643C-FB83-D3210FD2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51" y="1699565"/>
            <a:ext cx="10863349" cy="4486275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da-DK" sz="4000" dirty="0"/>
              <a:t>Samtale med eleven der bliver mobbet – </a:t>
            </a:r>
            <a:r>
              <a:rPr lang="da-DK" sz="4000" i="1" dirty="0">
                <a:solidFill>
                  <a:srgbClr val="FF0000"/>
                </a:solidFill>
              </a:rPr>
              <a:t>”Vi sætter handlinger i gang”. ”Vi støtter dig”. ”Kom og ta fat i mig, hvis du har brug for det”…</a:t>
            </a:r>
          </a:p>
          <a:p>
            <a:pPr marL="514350" indent="-514350">
              <a:buAutoNum type="arabicParenR"/>
            </a:pPr>
            <a:r>
              <a:rPr lang="da-DK" sz="4000" dirty="0"/>
              <a:t>Samtale med de mest aktive mobbeudøvere </a:t>
            </a:r>
            <a:r>
              <a:rPr lang="da-DK" sz="4000" i="1" dirty="0">
                <a:solidFill>
                  <a:srgbClr val="FF0000"/>
                </a:solidFill>
              </a:rPr>
              <a:t>– ”I skal STOPPE nu”. ”Kom med ideer til, hvad I kan gøre for klassens kammeratskab?”</a:t>
            </a:r>
          </a:p>
          <a:p>
            <a:pPr marL="514350" indent="-514350">
              <a:buAutoNum type="arabicParenR"/>
            </a:pPr>
            <a:r>
              <a:rPr lang="da-DK" sz="4000" dirty="0"/>
              <a:t>Samtale med….</a:t>
            </a:r>
            <a:r>
              <a:rPr lang="da-DK" sz="4000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rabicParenR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24148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52BD2-7293-16CE-0C69-2BA55853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/>
              <a:t>Samtale med tilskuerne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528D51-F10D-2895-02E1-866B762C4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mest effektive hjælp en mobbet elev kan få – er hjælpen fra en anden elev.</a:t>
            </a:r>
          </a:p>
          <a:p>
            <a:r>
              <a:rPr lang="da-DK" dirty="0"/>
              <a:t>Opfordre, opmuntre jeres elever til at gribe ind og blande sig, når de ser andre elever, der bliver mobbet.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Forslag til startsætninger:</a:t>
            </a: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”Hvorfor blander I jer ikke, når I ser Ivalo bliver mobbet?”</a:t>
            </a: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”Jeg har tillid til, at I næste gang blander jer”</a:t>
            </a:r>
          </a:p>
        </p:txBody>
      </p:sp>
    </p:spTree>
    <p:extLst>
      <p:ext uri="{BB962C8B-B14F-4D97-AF65-F5344CB8AC3E}">
        <p14:creationId xmlns:p14="http://schemas.microsoft.com/office/powerpoint/2010/main" val="1141195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97D507-7339-5B1D-EFDE-891A0925A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Fra passiv til aktiv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7A6136-944D-836A-AFEA-F5AD1109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i="1" dirty="0"/>
              <a:t>”Først blev jeg sådan lidt overrasket, for jeg kan jo ikke gøre noget, når en gruppe drenge bare sådan er efter en eller anden.</a:t>
            </a:r>
          </a:p>
          <a:p>
            <a:pPr marL="0" indent="0">
              <a:buNone/>
            </a:pPr>
            <a:r>
              <a:rPr lang="da-DK" i="1" dirty="0"/>
              <a:t>Men efter vi har haft om mobning, og hørt hvor vigtige os der kigger på faktisk </a:t>
            </a:r>
            <a:r>
              <a:rPr lang="da-DK" i="1" dirty="0" err="1"/>
              <a:t>er…at</a:t>
            </a:r>
            <a:r>
              <a:rPr lang="da-DK" i="1" dirty="0"/>
              <a:t> vi faktisk kan være med til at stoppe mobning, så er jeg begyndt at sige fra på andres vegne”</a:t>
            </a:r>
          </a:p>
          <a:p>
            <a:pPr marL="0" indent="0">
              <a:buNone/>
            </a:pPr>
            <a:r>
              <a:rPr lang="da-DK" dirty="0"/>
              <a:t>			(Sofie, 15 år)</a:t>
            </a:r>
          </a:p>
        </p:txBody>
      </p:sp>
    </p:spTree>
    <p:extLst>
      <p:ext uri="{BB962C8B-B14F-4D97-AF65-F5344CB8AC3E}">
        <p14:creationId xmlns:p14="http://schemas.microsoft.com/office/powerpoint/2010/main" val="1164299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87BD4-FF44-4235-A44A-E4C6B1FA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a-DK" dirty="0"/>
              <a:t>Intro – velkommen 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5B316D-66CA-451F-A4EB-CB7AA60BB0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6702" y="5340096"/>
            <a:ext cx="1944824" cy="594360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Helle R. Hansen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161D729-79F6-40AF-9351-EF2BBC4281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99131" y="5564410"/>
            <a:ext cx="1828800" cy="594360"/>
          </a:xfrm>
        </p:spPr>
        <p:txBody>
          <a:bodyPr rtlCol="0">
            <a:normAutofit/>
          </a:bodyPr>
          <a:lstStyle/>
          <a:p>
            <a:pPr rtl="0"/>
            <a:r>
              <a:rPr lang="da-DK" b="1" dirty="0"/>
              <a:t>Ane-Kathrine P.</a:t>
            </a:r>
          </a:p>
        </p:txBody>
      </p:sp>
      <p:sp>
        <p:nvSpPr>
          <p:cNvPr id="25" name="Pladsholder til slidenummer 24">
            <a:extLst>
              <a:ext uri="{FF2B5EF4-FFF2-40B4-BE49-F238E27FC236}">
                <a16:creationId xmlns:a16="http://schemas.microsoft.com/office/drawing/2014/main" id="{F0BE1471-7BBE-4F39-A9A6-15B2692F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smtClean="0"/>
              <a:pPr rtl="0"/>
              <a:t>2</a:t>
            </a:fld>
            <a:endParaRPr lang="da-DK"/>
          </a:p>
        </p:txBody>
      </p:sp>
      <p:pic>
        <p:nvPicPr>
          <p:cNvPr id="7" name="Billede 6" descr="Et billede, der indeholder statuette, tegneserie, actionfigur, Animation&#10;&#10;Automatisk genereret beskrivelse">
            <a:extLst>
              <a:ext uri="{FF2B5EF4-FFF2-40B4-BE49-F238E27FC236}">
                <a16:creationId xmlns:a16="http://schemas.microsoft.com/office/drawing/2014/main" id="{846F461B-54AD-61A4-1AE5-8D8CF9ABF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456" y="2152871"/>
            <a:ext cx="1177567" cy="2962911"/>
          </a:xfrm>
          <a:prstGeom prst="rect">
            <a:avLst/>
          </a:prstGeom>
        </p:spPr>
      </p:pic>
      <p:sp>
        <p:nvSpPr>
          <p:cNvPr id="11" name="Pladsholder til tekst 4">
            <a:extLst>
              <a:ext uri="{FF2B5EF4-FFF2-40B4-BE49-F238E27FC236}">
                <a16:creationId xmlns:a16="http://schemas.microsoft.com/office/drawing/2014/main" id="{2FBBDC1E-783E-670E-488F-52B69839C2A1}"/>
              </a:ext>
            </a:extLst>
          </p:cNvPr>
          <p:cNvSpPr txBox="1">
            <a:spLocks/>
          </p:cNvSpPr>
          <p:nvPr/>
        </p:nvSpPr>
        <p:spPr>
          <a:xfrm>
            <a:off x="5066275" y="5340096"/>
            <a:ext cx="2047256" cy="5943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marL="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6576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6576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008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12648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pic>
        <p:nvPicPr>
          <p:cNvPr id="13" name="Billede 12" descr="Et billede, der indeholder tegning, illustration/afbildning, Animation, skitse&#10;&#10;Automatisk genereret beskrivelse">
            <a:extLst>
              <a:ext uri="{FF2B5EF4-FFF2-40B4-BE49-F238E27FC236}">
                <a16:creationId xmlns:a16="http://schemas.microsoft.com/office/drawing/2014/main" id="{710373FC-D7B7-BE3C-0B8F-24D191B758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7231" y="2172517"/>
            <a:ext cx="1198180" cy="294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03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7228DB-477C-A518-7982-FB47BEE3C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Case arbejde i grupper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F413CB9-730D-24B7-CB21-9F84D95152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9251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894B4-29B1-4BA5-983D-1458B3D32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 arbejde praktisk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1D2C32-7AB1-3C05-43F8-2CA610F02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Hver gruppe skal have en:</a:t>
            </a:r>
          </a:p>
          <a:p>
            <a:r>
              <a:rPr lang="da-DK" dirty="0"/>
              <a:t>Referent</a:t>
            </a:r>
          </a:p>
          <a:p>
            <a:r>
              <a:rPr lang="da-DK" dirty="0"/>
              <a:t>Tidtager</a:t>
            </a:r>
          </a:p>
          <a:p>
            <a:r>
              <a:rPr lang="da-DK" dirty="0"/>
              <a:t>Ordstyrer</a:t>
            </a:r>
          </a:p>
          <a:p>
            <a:r>
              <a:rPr lang="da-DK" dirty="0"/>
              <a:t>Til fremlæggelsen, Helle og Ane-Kathrine vælger grupper der skal fremlægge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87252A-7898-4E54-A308-465A9B12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DC8325-0954-07F1-05ED-05A51C0A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102BA5-C3AD-3238-7208-880FA32B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21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965398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B35C3-DE0F-E275-5F19-EA1AE56B2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b="1" dirty="0"/>
              <a:t>Caroline er ensom – og udsat for tavs mobning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88A117-C53A-E6EB-68EC-4A9190204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3" y="1825625"/>
            <a:ext cx="10817087" cy="4667250"/>
          </a:xfrm>
        </p:spPr>
        <p:txBody>
          <a:bodyPr>
            <a:normAutofit/>
          </a:bodyPr>
          <a:lstStyle/>
          <a:p>
            <a:r>
              <a:rPr lang="da-DK" dirty="0"/>
              <a:t>Efter sommerferien har 2. x på GUX svært ved at finde det sammenhold, der var på tværs af klassen året før.  Eleverne har inddelt sig i ‘kliker’ (grupper) – og der er to elever som ikke er inviteret ind i nogen af grupperne.</a:t>
            </a:r>
          </a:p>
          <a:p>
            <a:r>
              <a:rPr lang="da-DK" dirty="0"/>
              <a:t>Caroline begynder at have meget fravær. Da hun til samtale med rektor- får en advarsel – fortæller hun, at hun overvejer at gå ud, fordi hun bliver holdt udenfor.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Rektor beder lærergruppen om at gå ind i sagen – Hvilke tre tiltag vil I råde lærerne til?</a:t>
            </a:r>
          </a:p>
          <a:p>
            <a:endParaRPr lang="da-DK" b="1" i="1" dirty="0">
              <a:solidFill>
                <a:srgbClr val="FF0000"/>
              </a:solidFill>
            </a:endParaRPr>
          </a:p>
          <a:p>
            <a:endParaRPr lang="da-DK" b="1" i="1" dirty="0">
              <a:solidFill>
                <a:srgbClr val="FF0000"/>
              </a:solidFill>
            </a:endParaRPr>
          </a:p>
          <a:p>
            <a:endParaRPr lang="da-DK" b="1" i="1" dirty="0">
              <a:solidFill>
                <a:srgbClr val="FF0000"/>
              </a:solidFill>
            </a:endParaRPr>
          </a:p>
          <a:p>
            <a:endParaRPr lang="da-DK" b="1" i="1" dirty="0">
              <a:solidFill>
                <a:srgbClr val="FF0000"/>
              </a:solidFill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33223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6C532E-0838-EAD0-9B58-ADC7E2B8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56D48F-5D73-47E9-B7C9-F08485E7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8800" b="1" dirty="0"/>
              <a:t>PLENUM</a:t>
            </a:r>
          </a:p>
        </p:txBody>
      </p:sp>
    </p:spTree>
    <p:extLst>
      <p:ext uri="{BB962C8B-B14F-4D97-AF65-F5344CB8AC3E}">
        <p14:creationId xmlns:p14="http://schemas.microsoft.com/office/powerpoint/2010/main" val="11656598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3CB86-9A2D-D5E5-2F49-6CC5B6C97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3) Opfølgning (og forebyggelsesideer)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3F52D2-1929-B9A2-9D82-B3B1E544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HUSK at opfølgning på mobbesager skaber tillid mellem lærere og elever. Opfølgningsopgaver:</a:t>
            </a:r>
          </a:p>
          <a:p>
            <a:pPr marL="0" indent="0">
              <a:buNone/>
            </a:pPr>
            <a:endParaRPr lang="da-DK" dirty="0"/>
          </a:p>
          <a:p>
            <a:pPr marL="514350" indent="-514350">
              <a:buAutoNum type="arabicParenR"/>
            </a:pPr>
            <a:r>
              <a:rPr lang="da-DK" dirty="0"/>
              <a:t>Samtaler/snakke med en elev der er blevet mobbet</a:t>
            </a:r>
            <a:r>
              <a:rPr lang="da-DK" i="1" dirty="0">
                <a:solidFill>
                  <a:srgbClr val="FF0000"/>
                </a:solidFill>
              </a:rPr>
              <a:t>. ”Hvordan går det nu? ”Er mobningen stopper?”. ”Har du fået kontakt med nogen klassekammerater?”</a:t>
            </a:r>
          </a:p>
          <a:p>
            <a:pPr marL="514350" indent="-514350">
              <a:buAutoNum type="arabicParenR"/>
            </a:pPr>
            <a:r>
              <a:rPr lang="da-DK" dirty="0"/>
              <a:t>Fælles drøftelser i lærergruppen/klasseteamet. </a:t>
            </a:r>
            <a:r>
              <a:rPr lang="da-DK" i="1" dirty="0">
                <a:solidFill>
                  <a:srgbClr val="FF0000"/>
                </a:solidFill>
              </a:rPr>
              <a:t>”Hvad er observeret? Er mobningen stoppet? Går det bedre med klassen som samlet fællesskab?”</a:t>
            </a:r>
          </a:p>
        </p:txBody>
      </p:sp>
    </p:spTree>
    <p:extLst>
      <p:ext uri="{BB962C8B-B14F-4D97-AF65-F5344CB8AC3E}">
        <p14:creationId xmlns:p14="http://schemas.microsoft.com/office/powerpoint/2010/main" val="2861226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7421F-A544-064C-6835-5BB1E273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Forebyggelsesideer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E04AB-2E49-466A-9A95-CE793A6A2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1825624"/>
            <a:ext cx="10707757" cy="4575175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dirty="0"/>
              <a:t>Gør jeres mobbepolitik meget synlig og levende.</a:t>
            </a:r>
          </a:p>
          <a:p>
            <a:pPr marL="514350" indent="-514350">
              <a:buAutoNum type="arabicParenR"/>
            </a:pPr>
            <a:r>
              <a:rPr lang="da-DK" dirty="0"/>
              <a:t>Inddrag eleverne i </a:t>
            </a:r>
            <a:r>
              <a:rPr lang="da-DK" dirty="0" err="1"/>
              <a:t>antimobbearbejdet</a:t>
            </a:r>
            <a:r>
              <a:rPr lang="da-DK" dirty="0"/>
              <a:t>. Brug deres udtryk og ideer.</a:t>
            </a:r>
          </a:p>
          <a:p>
            <a:pPr marL="514350" indent="-514350">
              <a:buAutoNum type="arabicParenR"/>
            </a:pPr>
            <a:r>
              <a:rPr lang="da-DK" dirty="0"/>
              <a:t>Brug skoleårets højtider til at markere jeres fællesskabsværdier (skolestart, juleafslutning, uddannelsesstedets fødselsdag mm)</a:t>
            </a:r>
          </a:p>
          <a:p>
            <a:pPr marL="514350" indent="-514350">
              <a:buAutoNum type="arabicParenR"/>
            </a:pPr>
            <a:r>
              <a:rPr lang="da-DK" dirty="0"/>
              <a:t>Arbejd med at gøre fællesskaberne i klassen tolerante og demokratiske. </a:t>
            </a:r>
          </a:p>
          <a:p>
            <a:pPr marL="514350" indent="-514350">
              <a:buAutoNum type="arabicParenR"/>
            </a:pPr>
            <a:r>
              <a:rPr lang="da-DK" dirty="0"/>
              <a:t>Når der er mobning eller mistanke om mobning – lærerteamet arbejder sammen om opgaven.</a:t>
            </a:r>
          </a:p>
          <a:p>
            <a:pPr marL="514350" indent="-514350">
              <a:buAutoNum type="arabicParenR"/>
            </a:pPr>
            <a:r>
              <a:rPr lang="da-DK" dirty="0"/>
              <a:t>Bring mobbetemaet ind i undervisningen (Grønlandsk, dansk, engelsk og samfundsfag)</a:t>
            </a:r>
          </a:p>
          <a:p>
            <a:pPr marL="514350" indent="-514350">
              <a:buAutoNum type="arabicParenR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2226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3C67D-8E78-024D-FD90-89CFEDAFE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4) Didaktikvejen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FDC80E-38C7-278B-F3E3-6F4BA0B8A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5625"/>
            <a:ext cx="11380304" cy="466725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da-DK" dirty="0"/>
              <a:t>Mobning som samfundsfagligt tematik</a:t>
            </a:r>
            <a:r>
              <a:rPr lang="da-DK" i="1" dirty="0">
                <a:solidFill>
                  <a:srgbClr val="FF0000"/>
                </a:solidFill>
              </a:rPr>
              <a:t>: Hvorfor, hvornår og hvordan opstår der mobning? Mobbeteori.</a:t>
            </a:r>
          </a:p>
          <a:p>
            <a:pPr marL="514350" indent="-514350">
              <a:buAutoNum type="arabicParenR"/>
            </a:pPr>
            <a:r>
              <a:rPr lang="da-DK" dirty="0"/>
              <a:t>Mobning som psykologisk tematik. </a:t>
            </a:r>
            <a:r>
              <a:rPr lang="da-DK" i="1" dirty="0">
                <a:solidFill>
                  <a:srgbClr val="FF0000"/>
                </a:solidFill>
              </a:rPr>
              <a:t>Mobning forstås i dag som et socialpsykologisk fænomen – hvordan?</a:t>
            </a:r>
          </a:p>
          <a:p>
            <a:pPr marL="514350" indent="-514350">
              <a:buAutoNum type="arabicParenR"/>
            </a:pPr>
            <a:r>
              <a:rPr lang="da-DK" dirty="0"/>
              <a:t>Mobning som analytisk tematik i sprogfagene. </a:t>
            </a:r>
            <a:r>
              <a:rPr lang="da-DK" i="1" dirty="0">
                <a:solidFill>
                  <a:srgbClr val="FF0000"/>
                </a:solidFill>
              </a:rPr>
              <a:t>Fortællinger om mobning / mobbeteori / opgaveskrivning / faglig debat i klassen.</a:t>
            </a:r>
          </a:p>
          <a:p>
            <a:pPr marL="514350" indent="-514350">
              <a:buAutoNum type="arabicParenR"/>
            </a:pPr>
            <a:r>
              <a:rPr lang="da-DK" dirty="0"/>
              <a:t>Brug </a:t>
            </a:r>
            <a:r>
              <a:rPr lang="da-DK" dirty="0" err="1"/>
              <a:t>shortmovies</a:t>
            </a:r>
            <a:r>
              <a:rPr lang="da-DK" dirty="0"/>
              <a:t>/musik om mobning fx: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https://www.youtube.com/watch?v=abHLfwNhyss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>
                <a:hlinkClick r:id="rId3"/>
              </a:rPr>
              <a:t>https://www.youtube.com/watch?v=t8n9RQiTyqo</a:t>
            </a:r>
            <a:r>
              <a:rPr lang="da-DK" dirty="0"/>
              <a:t>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514350" indent="-514350">
              <a:buAutoNum type="arabicParenR"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55171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tekst, plakat, logo, cirkel&#10;&#10;Automatisk genereret beskrivelse">
            <a:extLst>
              <a:ext uri="{FF2B5EF4-FFF2-40B4-BE49-F238E27FC236}">
                <a16:creationId xmlns:a16="http://schemas.microsoft.com/office/drawing/2014/main" id="{0E6A102E-28B7-CD16-D1B0-175AD2BBB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814" y="804333"/>
            <a:ext cx="3976368" cy="524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94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plakat, logo, Font/skrifttype&#10;&#10;Automatisk genereret beskrivelse">
            <a:extLst>
              <a:ext uri="{FF2B5EF4-FFF2-40B4-BE49-F238E27FC236}">
                <a16:creationId xmlns:a16="http://schemas.microsoft.com/office/drawing/2014/main" id="{C2F40E9B-AE24-281E-58BA-6D939E10D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22" y="804333"/>
            <a:ext cx="3910752" cy="524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94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3483E5-A505-A0B8-8B38-5B3C0326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praktiske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2E6154-C4FE-E91C-3F59-DB40452E0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 - Webinar </a:t>
            </a:r>
            <a:r>
              <a:rPr lang="da-DK" dirty="0" err="1">
                <a:sym typeface="Wingdings" panose="05000000000000000000" pitchFamily="2" charset="2"/>
              </a:rPr>
              <a:t>immiunneqassaaq</a:t>
            </a:r>
            <a:r>
              <a:rPr lang="da-DK" dirty="0">
                <a:sym typeface="Wingdings" panose="05000000000000000000" pitchFamily="2" charset="2"/>
              </a:rPr>
              <a:t>, </a:t>
            </a:r>
            <a:r>
              <a:rPr lang="da-DK" dirty="0" err="1">
                <a:sym typeface="Wingdings" panose="05000000000000000000" pitchFamily="2" charset="2"/>
              </a:rPr>
              <a:t>takutikkusunngikkussi</a:t>
            </a:r>
            <a:r>
              <a:rPr lang="da-DK" dirty="0">
                <a:sym typeface="Wingdings" panose="05000000000000000000" pitchFamily="2" charset="2"/>
              </a:rPr>
              <a:t> kamera </a:t>
            </a:r>
            <a:r>
              <a:rPr lang="da-DK" dirty="0" err="1">
                <a:sym typeface="Wingdings" panose="05000000000000000000" pitchFamily="2" charset="2"/>
              </a:rPr>
              <a:t>qamiinnassavarsi</a:t>
            </a:r>
            <a:r>
              <a:rPr lang="da-DK" dirty="0">
                <a:sym typeface="Wingdings" panose="05000000000000000000" pitchFamily="2" charset="2"/>
              </a:rPr>
              <a:t> /  </a:t>
            </a:r>
            <a:r>
              <a:rPr lang="da-DK" dirty="0"/>
              <a:t>webinaret vil blive optaget, sluk kameraet hvis I ikke vil optages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- </a:t>
            </a:r>
            <a:r>
              <a:rPr lang="da-DK" dirty="0" err="1">
                <a:sym typeface="Wingdings" panose="05000000000000000000" pitchFamily="2" charset="2"/>
              </a:rPr>
              <a:t>Saqqummiineq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aallartippat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nipaarutissaasi</a:t>
            </a:r>
            <a:r>
              <a:rPr lang="da-DK" dirty="0">
                <a:sym typeface="Wingdings" panose="05000000000000000000" pitchFamily="2" charset="2"/>
              </a:rPr>
              <a:t>, </a:t>
            </a:r>
            <a:r>
              <a:rPr lang="da-DK" dirty="0" err="1">
                <a:sym typeface="Wingdings" panose="05000000000000000000" pitchFamily="2" charset="2"/>
              </a:rPr>
              <a:t>apeqqutissaqarussili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nippassavarsi</a:t>
            </a:r>
            <a:r>
              <a:rPr lang="da-DK" dirty="0">
                <a:sym typeface="Wingdings" panose="05000000000000000000" pitchFamily="2" charset="2"/>
              </a:rPr>
              <a:t> / </a:t>
            </a:r>
            <a:r>
              <a:rPr lang="da-DK" dirty="0"/>
              <a:t>Alle deltagere skal være lydløse, sæt lyd til hvis der er spørgsmål </a:t>
            </a:r>
          </a:p>
          <a:p>
            <a:endParaRPr lang="da-DK" dirty="0"/>
          </a:p>
          <a:p>
            <a:r>
              <a:rPr lang="da-DK" dirty="0"/>
              <a:t>- </a:t>
            </a:r>
            <a:r>
              <a:rPr lang="da-DK" dirty="0" err="1"/>
              <a:t>Qaaqqusissutip</a:t>
            </a:r>
            <a:r>
              <a:rPr lang="da-DK" dirty="0"/>
              <a:t> </a:t>
            </a:r>
            <a:r>
              <a:rPr lang="da-DK" dirty="0" err="1"/>
              <a:t>iluani</a:t>
            </a:r>
            <a:r>
              <a:rPr lang="da-DK" dirty="0"/>
              <a:t> </a:t>
            </a:r>
            <a:r>
              <a:rPr lang="da-DK" dirty="0" err="1"/>
              <a:t>caseq</a:t>
            </a:r>
            <a:r>
              <a:rPr lang="da-DK" dirty="0"/>
              <a:t> </a:t>
            </a:r>
            <a:r>
              <a:rPr lang="da-DK" dirty="0" err="1"/>
              <a:t>kakkiunnikuuarput</a:t>
            </a:r>
            <a:r>
              <a:rPr lang="da-DK" dirty="0"/>
              <a:t>, </a:t>
            </a:r>
            <a:r>
              <a:rPr lang="da-DK" dirty="0" err="1"/>
              <a:t>eqimattani</a:t>
            </a:r>
            <a:r>
              <a:rPr lang="da-DK" dirty="0"/>
              <a:t> </a:t>
            </a:r>
            <a:r>
              <a:rPr lang="da-DK" dirty="0" err="1"/>
              <a:t>sulilerussi</a:t>
            </a:r>
            <a:r>
              <a:rPr lang="da-DK" dirty="0"/>
              <a:t> </a:t>
            </a:r>
            <a:r>
              <a:rPr lang="da-DK" dirty="0" err="1"/>
              <a:t>taanna</a:t>
            </a:r>
            <a:r>
              <a:rPr lang="da-DK" dirty="0"/>
              <a:t> </a:t>
            </a:r>
            <a:r>
              <a:rPr lang="da-DK" dirty="0" err="1"/>
              <a:t>aallaavigalugu</a:t>
            </a:r>
            <a:r>
              <a:rPr lang="da-DK" dirty="0"/>
              <a:t> </a:t>
            </a:r>
            <a:r>
              <a:rPr lang="da-DK" dirty="0" err="1"/>
              <a:t>suliaqassaasi</a:t>
            </a:r>
            <a:r>
              <a:rPr lang="da-DK" dirty="0"/>
              <a:t> / i mødeindkaldelsen er der vedhæftet en case, den skal I bruge når I kommer i gang med gruppearbejdet</a:t>
            </a:r>
          </a:p>
          <a:p>
            <a:endParaRPr lang="da-DK" dirty="0"/>
          </a:p>
          <a:p>
            <a:r>
              <a:rPr lang="da-DK" dirty="0"/>
              <a:t>- Webinar </a:t>
            </a:r>
            <a:r>
              <a:rPr lang="da-DK" dirty="0" err="1"/>
              <a:t>piareerpat</a:t>
            </a:r>
            <a:r>
              <a:rPr lang="da-DK" dirty="0"/>
              <a:t> PowerPoint </a:t>
            </a:r>
            <a:r>
              <a:rPr lang="da-DK" dirty="0" err="1"/>
              <a:t>nassiunneqassapput</a:t>
            </a:r>
            <a:r>
              <a:rPr lang="da-DK" dirty="0"/>
              <a:t> / efter Webinaret sendes PowerPoint </a:t>
            </a:r>
            <a:r>
              <a:rPr lang="da-DK" dirty="0" err="1"/>
              <a:t>slides’ene</a:t>
            </a:r>
            <a:endParaRPr lang="da-DK" dirty="0"/>
          </a:p>
          <a:p>
            <a:endParaRPr lang="da-DK" dirty="0"/>
          </a:p>
          <a:p>
            <a:r>
              <a:rPr lang="da-DK" dirty="0"/>
              <a:t>- Ane-Kathrine </a:t>
            </a:r>
            <a:r>
              <a:rPr lang="da-DK" dirty="0" err="1"/>
              <a:t>kalaallisut</a:t>
            </a:r>
            <a:r>
              <a:rPr lang="da-DK" dirty="0"/>
              <a:t> </a:t>
            </a:r>
            <a:r>
              <a:rPr lang="da-DK" dirty="0" err="1"/>
              <a:t>saqqummiissooq</a:t>
            </a:r>
            <a:r>
              <a:rPr lang="da-DK" dirty="0"/>
              <a:t> Helle </a:t>
            </a:r>
            <a:r>
              <a:rPr lang="da-DK" dirty="0" err="1"/>
              <a:t>qallunaatut</a:t>
            </a:r>
            <a:r>
              <a:rPr lang="da-DK" dirty="0"/>
              <a:t> </a:t>
            </a:r>
            <a:r>
              <a:rPr lang="da-DK" dirty="0" err="1"/>
              <a:t>powerpoint</a:t>
            </a:r>
            <a:r>
              <a:rPr lang="da-DK" dirty="0"/>
              <a:t> </a:t>
            </a:r>
            <a:r>
              <a:rPr lang="da-DK" dirty="0" err="1"/>
              <a:t>nutserneqassapput</a:t>
            </a:r>
            <a:r>
              <a:rPr lang="da-DK" dirty="0"/>
              <a:t> </a:t>
            </a:r>
            <a:r>
              <a:rPr lang="da-DK" dirty="0" err="1"/>
              <a:t>nassiunneqarlutillu</a:t>
            </a:r>
            <a:r>
              <a:rPr lang="da-DK" dirty="0"/>
              <a:t> 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CA70B4-5956-52FD-F67B-29CFD5B52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9A3084-C66C-1F24-A554-F1EEBA48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09B203-C552-744F-510B-83F5E1FF8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3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93796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D8548AB-83D9-BB44-3DA6-275B8F21D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436924-9D5B-FAFC-6C4A-B6E956EB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6F64A93-22D5-E756-FD2D-E8421CA1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4</a:t>
            </a:fld>
            <a:endParaRPr lang="da-DK" sz="1000" noProof="0"/>
          </a:p>
        </p:txBody>
      </p:sp>
      <p:pic>
        <p:nvPicPr>
          <p:cNvPr id="6" name="Billede 5" descr="Et billede, der indeholder tekst, skærmbillede, linje/række, Font/skrifttype&#10;&#10;Automatisk genereret beskrivelse">
            <a:extLst>
              <a:ext uri="{FF2B5EF4-FFF2-40B4-BE49-F238E27FC236}">
                <a16:creationId xmlns:a16="http://schemas.microsoft.com/office/drawing/2014/main" id="{B30DF4CD-5DC7-898D-546D-EFE66E1A1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018" y="736844"/>
            <a:ext cx="8439393" cy="529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18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9BA1C-2B90-D61B-3F51-DAC6E14CD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Webinarip</a:t>
            </a:r>
            <a:r>
              <a:rPr lang="da-DK" dirty="0"/>
              <a:t> </a:t>
            </a:r>
            <a:r>
              <a:rPr lang="da-DK" dirty="0" err="1"/>
              <a:t>ingerlanga</a:t>
            </a:r>
            <a:r>
              <a:rPr lang="da-DK" dirty="0"/>
              <a:t> / Processen over webinaret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446976-EB40-CE10-5289-E2F7853DF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900" dirty="0"/>
              <a:t>- Ane-Kathrine: </a:t>
            </a:r>
            <a:r>
              <a:rPr lang="da-DK" sz="1900" dirty="0" err="1"/>
              <a:t>Isiginnittaaseq</a:t>
            </a:r>
            <a:r>
              <a:rPr lang="da-DK" sz="1900" dirty="0"/>
              <a:t> </a:t>
            </a:r>
            <a:r>
              <a:rPr lang="da-DK" sz="1900" dirty="0" err="1"/>
              <a:t>nutaaq</a:t>
            </a:r>
            <a:r>
              <a:rPr lang="da-DK" sz="1900" dirty="0"/>
              <a:t> / </a:t>
            </a:r>
            <a:r>
              <a:rPr lang="da-DK" sz="1900" i="1" dirty="0">
                <a:solidFill>
                  <a:schemeClr val="accent2"/>
                </a:solidFill>
              </a:rPr>
              <a:t>introducerer den nye mobbesyn</a:t>
            </a:r>
          </a:p>
          <a:p>
            <a:r>
              <a:rPr lang="da-DK" sz="1900" dirty="0"/>
              <a:t>- Helle: </a:t>
            </a:r>
            <a:r>
              <a:rPr lang="da-DK" sz="1900" dirty="0" err="1"/>
              <a:t>qulequttat</a:t>
            </a:r>
            <a:r>
              <a:rPr lang="da-DK" sz="1900" dirty="0"/>
              <a:t> </a:t>
            </a:r>
            <a:r>
              <a:rPr lang="da-DK" sz="1900" dirty="0" err="1"/>
              <a:t>assigiinngitsut</a:t>
            </a:r>
            <a:r>
              <a:rPr lang="da-DK" sz="1900" dirty="0"/>
              <a:t> / </a:t>
            </a:r>
            <a:r>
              <a:rPr lang="da-DK" sz="1900" i="1" dirty="0">
                <a:solidFill>
                  <a:schemeClr val="accent2"/>
                </a:solidFill>
              </a:rPr>
              <a:t>forskellige emner</a:t>
            </a:r>
          </a:p>
          <a:p>
            <a:r>
              <a:rPr lang="da-DK" sz="1900" i="1" dirty="0">
                <a:solidFill>
                  <a:schemeClr val="accent2"/>
                </a:solidFill>
              </a:rPr>
              <a:t> </a:t>
            </a:r>
          </a:p>
          <a:p>
            <a:pPr lvl="1"/>
            <a:r>
              <a:rPr lang="da-DK" dirty="0"/>
              <a:t>Om ungdom i 2024</a:t>
            </a:r>
          </a:p>
          <a:p>
            <a:pPr lvl="1"/>
            <a:r>
              <a:rPr lang="da-DK" dirty="0"/>
              <a:t>Mobbesager – hvordan? 4 afsnit</a:t>
            </a:r>
          </a:p>
          <a:p>
            <a:pPr lvl="1"/>
            <a:r>
              <a:rPr lang="da-DK" dirty="0"/>
              <a:t>Der findes ikke én men mange opskrifter…</a:t>
            </a:r>
          </a:p>
          <a:p>
            <a:pPr lvl="1"/>
            <a:r>
              <a:rPr lang="da-DK" dirty="0"/>
              <a:t>Afsnit 1)  I opdager mobning (eller begyndende mobning) fx på denne måde….. </a:t>
            </a:r>
          </a:p>
          <a:p>
            <a:pPr lvl="1"/>
            <a:r>
              <a:rPr lang="da-DK" dirty="0"/>
              <a:t>Afsnit 2) Tre trin til håndtering af mobning – og begyndende mobning</a:t>
            </a:r>
          </a:p>
          <a:p>
            <a:pPr lvl="1"/>
            <a:r>
              <a:rPr lang="da-DK" dirty="0"/>
              <a:t>Tilbage til aktørerne i mobbesagen. Forslag til startsætninger</a:t>
            </a:r>
            <a:endParaRPr lang="da-DK" i="1" dirty="0">
              <a:solidFill>
                <a:schemeClr val="accent2"/>
              </a:solidFill>
            </a:endParaRP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F594092-3F30-68BD-D767-ACB75B94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7C24EA-8206-D3D1-AA4D-2013C117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D0B5EB-2B50-E01D-03FE-9E6FCFA9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5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350425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A643BC-F824-68B8-4C67-78FD06DF3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Webinarip</a:t>
            </a:r>
            <a:r>
              <a:rPr lang="da-DK" dirty="0"/>
              <a:t> </a:t>
            </a:r>
            <a:r>
              <a:rPr lang="da-DK" dirty="0" err="1"/>
              <a:t>ingerlanga</a:t>
            </a:r>
            <a:r>
              <a:rPr lang="da-DK" dirty="0"/>
              <a:t> / Processen over webinaret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6EEE6B-2106-4E4F-A3AF-80F5F4ABA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a-DK" dirty="0"/>
              <a:t>Gruppearbejde</a:t>
            </a:r>
          </a:p>
          <a:p>
            <a:pPr lvl="1"/>
            <a:r>
              <a:rPr lang="da-DK" dirty="0"/>
              <a:t>Fælles plenum </a:t>
            </a:r>
          </a:p>
          <a:p>
            <a:pPr lvl="1"/>
            <a:r>
              <a:rPr lang="da-DK" dirty="0"/>
              <a:t>3) Opfølgning (og forebyggelsesideer)</a:t>
            </a:r>
          </a:p>
          <a:p>
            <a:pPr lvl="1"/>
            <a:r>
              <a:rPr lang="da-DK" dirty="0"/>
              <a:t>4) Didaktikvejen</a:t>
            </a:r>
          </a:p>
          <a:p>
            <a:pPr lvl="1"/>
            <a:r>
              <a:rPr lang="da-DK" dirty="0"/>
              <a:t>Kompasset</a:t>
            </a:r>
          </a:p>
          <a:p>
            <a:pPr marL="128016" lvl="1" indent="0">
              <a:buNone/>
            </a:pPr>
            <a:endParaRPr lang="da-DK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92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272EF-9346-722E-576B-E60FBEA3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l-GL" dirty="0"/>
              <a:t>Ane-Kathrine: </a:t>
            </a:r>
            <a:br>
              <a:rPr lang="kl-GL" dirty="0"/>
            </a:br>
            <a:r>
              <a:rPr lang="kl-GL" dirty="0"/>
              <a:t>Pimmatiginninnermut isiginnittaaseq nutaaq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379146-70BC-D3CA-C29D-D4130B751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meeqqat inuusuttuaqqallu kisimik ajornartorsiutiginngilaat – inuiaqatigiilli ajornartorsiutigaat. Meeqqat inussuttuaqqallu inersimasut ilaartarpaat (kopeertarpaat)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solidFill>
                  <a:srgbClr val="FF0000"/>
                </a:solidFill>
                <a:latin typeface="Tw Cen MT" panose="020B0602020104020603" pitchFamily="34" charset="0"/>
              </a:rPr>
              <a:t>Pimmatiginninneq ataatsimoorfinni ajattuineruvoq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pilersarpoq, inooqatigiinni ataqatigiinneq  amigaataappat 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Tw Cen MT" panose="020B0602020104020603" pitchFamily="34" charset="0"/>
              </a:rPr>
              <a:t>	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KIKKUT TAMARMIK pimmatigineqarsinnaapput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appartinneqarsinnaavoq, akiorneqarsinnaavoq, millisarneqarsinnaavoq aamma piujunaartinneqarsinnaavoq </a:t>
            </a:r>
            <a:endParaRPr lang="da-DK" sz="2400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FE67689-7EBD-0C0F-1BBA-AAF0EECB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39691E-19C2-39BE-1839-A261B0DD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398F36-50D5-1C0A-1A29-FAE9529A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7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41651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53E3B8-8500-3104-64D4-7ABDA7CE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/>
              <a:t>Ane-Kathrine: Nye øjne på mobning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0A1088-BF6E-877D-171E-C5E56B428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er IKKE et børne &amp; ungeproblem – men et samfundsproblem. Børn &amp; Unge kopierer voksne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solidFill>
                  <a:srgbClr val="FF0000"/>
                </a:solidFill>
                <a:latin typeface="Tw Cen MT" panose="020B0602020104020603" pitchFamily="34" charset="0"/>
              </a:rPr>
              <a:t>Mobning er fællesskabsudstødelse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opstår især der, hvor der mangler sammenhængskraft og meningsfuldhed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ALLE kan blive ramt af mobning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kan nedbringes, udfordres, minimieres og opløses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930F89-0689-45A0-EB0D-BFD7C157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22CCF3-E4D5-C8B9-9CFA-6B338151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13EA441-C9C9-1302-E628-A1BBCCE5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8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714009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6FD47-A1E5-654E-6C64-03060AB4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Om ungdom i 2024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D54E05-78D0-A95B-5BF7-EA5F8E306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26" y="1600200"/>
            <a:ext cx="10966174" cy="4576763"/>
          </a:xfrm>
        </p:spPr>
        <p:txBody>
          <a:bodyPr/>
          <a:lstStyle/>
          <a:p>
            <a:endParaRPr lang="da-DK" dirty="0"/>
          </a:p>
          <a:p>
            <a:r>
              <a:rPr lang="da-DK" dirty="0"/>
              <a:t>I </a:t>
            </a:r>
            <a:r>
              <a:rPr lang="da-DK" dirty="0" err="1"/>
              <a:t>antimobbearbejdet</a:t>
            </a:r>
            <a:r>
              <a:rPr lang="da-DK" dirty="0"/>
              <a:t> skal vi have øje for unges særlige rolle mellem barndom og voksenhed.</a:t>
            </a:r>
          </a:p>
          <a:p>
            <a:r>
              <a:rPr lang="da-DK" dirty="0"/>
              <a:t>Mange unge i Grønland og Danmark oplever, at de står meget alene i at skulle klare det relationelle liv. </a:t>
            </a:r>
          </a:p>
          <a:p>
            <a:r>
              <a:rPr lang="da-DK" dirty="0"/>
              <a:t>Et </a:t>
            </a:r>
            <a:r>
              <a:rPr lang="da-DK" dirty="0" err="1"/>
              <a:t>antimobbearbejde</a:t>
            </a:r>
            <a:r>
              <a:rPr lang="da-DK" dirty="0"/>
              <a:t> på ungdomsuddannelserne er OGSÅ et fællesskabsarbejde. At arbejde for at de unge føler – de hører til i elevfællesskabet.</a:t>
            </a:r>
          </a:p>
          <a:p>
            <a:r>
              <a:rPr lang="da-DK" dirty="0"/>
              <a:t>At høre til skabes, når man sammen med sine studiekammerater – oplever at det faglige og det sociale liv på uddannelsen er meningsfuld.</a:t>
            </a:r>
          </a:p>
        </p:txBody>
      </p:sp>
    </p:spTree>
    <p:extLst>
      <p:ext uri="{BB962C8B-B14F-4D97-AF65-F5344CB8AC3E}">
        <p14:creationId xmlns:p14="http://schemas.microsoft.com/office/powerpoint/2010/main" val="3499613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2579</TotalTime>
  <Words>1587</Words>
  <Application>Microsoft Office PowerPoint</Application>
  <PresentationFormat>Widescreen</PresentationFormat>
  <Paragraphs>173</Paragraphs>
  <Slides>28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28</vt:i4>
      </vt:variant>
    </vt:vector>
  </HeadingPairs>
  <TitlesOfParts>
    <vt:vector size="35" baseType="lpstr">
      <vt:lpstr>Aptos</vt:lpstr>
      <vt:lpstr>Arial</vt:lpstr>
      <vt:lpstr>Tw Cen MT</vt:lpstr>
      <vt:lpstr>Tw Cen MT Condensed</vt:lpstr>
      <vt:lpstr>Wingdings</vt:lpstr>
      <vt:lpstr>Wingdings 3</vt:lpstr>
      <vt:lpstr>Integral</vt:lpstr>
      <vt:lpstr>Helle R. Hansen Ane-Kathrine Petersen   Ilinniartitaanermut Aqutsisoqarfik / Uddannelsesstyrelsen </vt:lpstr>
      <vt:lpstr>Intro – velkommen </vt:lpstr>
      <vt:lpstr>De praktiske </vt:lpstr>
      <vt:lpstr>PowerPoint-præsentation</vt:lpstr>
      <vt:lpstr>Webinarip ingerlanga / Processen over webinaret 1</vt:lpstr>
      <vt:lpstr>Webinarip ingerlanga / Processen over webinaret 2</vt:lpstr>
      <vt:lpstr>Ane-Kathrine:  Pimmatiginninnermut isiginnittaaseq nutaaq </vt:lpstr>
      <vt:lpstr>Ane-Kathrine: Nye øjne på mobning </vt:lpstr>
      <vt:lpstr>Om ungdom i 2024</vt:lpstr>
      <vt:lpstr>Mobbesager – hvordan? 4 afsnit</vt:lpstr>
      <vt:lpstr>Der findes ikke én men mange opskrifter…</vt:lpstr>
      <vt:lpstr>Afsnit 1)  I opdager mobning (eller begyndende mobning) fx på denne måde….. </vt:lpstr>
      <vt:lpstr>Afsnit 2) Tre trin til håndtering af mobning – og begyndende mobning   </vt:lpstr>
      <vt:lpstr> Ret blikket mod klassen. Hvor ser I udfordringer? (stadig trin 2)  </vt:lpstr>
      <vt:lpstr>Trin nr. 3: Handlinger der retter sig mod hele klassen</vt:lpstr>
      <vt:lpstr>Trin 3 fortsat…</vt:lpstr>
      <vt:lpstr> Tilbage til aktørerne i mobbesagen. Forslag til startsætninger</vt:lpstr>
      <vt:lpstr>Samtale med tilskuerne</vt:lpstr>
      <vt:lpstr>Fra passiv til aktiv</vt:lpstr>
      <vt:lpstr>Case arbejde i grupper</vt:lpstr>
      <vt:lpstr>Gruppe arbejde praktisk</vt:lpstr>
      <vt:lpstr>Caroline er ensom – og udsat for tavs mobning</vt:lpstr>
      <vt:lpstr>PowerPoint-præsentation</vt:lpstr>
      <vt:lpstr>3) Opfølgning (og forebyggelsesideer)</vt:lpstr>
      <vt:lpstr>Forebyggelsesideer</vt:lpstr>
      <vt:lpstr>4) Didaktikvejen</vt:lpstr>
      <vt:lpstr>PowerPoint-præsentation</vt:lpstr>
      <vt:lpstr>PowerPoint-præsentation</vt:lpstr>
    </vt:vector>
  </TitlesOfParts>
  <Company>Aarhus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Mobbesager – hvordan? 4 afsnit</dc:title>
  <dc:creator>Helle Rabøl Hansen</dc:creator>
  <cp:lastModifiedBy>Ane-Kathrine Petersen</cp:lastModifiedBy>
  <cp:revision>11</cp:revision>
  <dcterms:created xsi:type="dcterms:W3CDTF">2024-02-20T14:34:11Z</dcterms:created>
  <dcterms:modified xsi:type="dcterms:W3CDTF">2024-02-28T17:28:46Z</dcterms:modified>
</cp:coreProperties>
</file>