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6" r:id="rId4"/>
  </p:sldMasterIdLst>
  <p:notesMasterIdLst>
    <p:notesMasterId r:id="rId48"/>
  </p:notesMasterIdLst>
  <p:handoutMasterIdLst>
    <p:handoutMasterId r:id="rId49"/>
  </p:handoutMasterIdLst>
  <p:sldIdLst>
    <p:sldId id="539" r:id="rId5"/>
    <p:sldId id="553" r:id="rId6"/>
    <p:sldId id="578" r:id="rId7"/>
    <p:sldId id="584" r:id="rId8"/>
    <p:sldId id="583" r:id="rId9"/>
    <p:sldId id="580" r:id="rId10"/>
    <p:sldId id="579" r:id="rId11"/>
    <p:sldId id="588" r:id="rId12"/>
    <p:sldId id="257" r:id="rId13"/>
    <p:sldId id="589" r:id="rId14"/>
    <p:sldId id="258" r:id="rId15"/>
    <p:sldId id="590" r:id="rId16"/>
    <p:sldId id="259" r:id="rId17"/>
    <p:sldId id="591" r:id="rId18"/>
    <p:sldId id="260" r:id="rId19"/>
    <p:sldId id="592" r:id="rId20"/>
    <p:sldId id="261" r:id="rId21"/>
    <p:sldId id="593" r:id="rId22"/>
    <p:sldId id="262" r:id="rId23"/>
    <p:sldId id="594" r:id="rId24"/>
    <p:sldId id="263" r:id="rId25"/>
    <p:sldId id="595" r:id="rId26"/>
    <p:sldId id="264" r:id="rId27"/>
    <p:sldId id="596" r:id="rId28"/>
    <p:sldId id="266" r:id="rId29"/>
    <p:sldId id="597" r:id="rId30"/>
    <p:sldId id="270" r:id="rId31"/>
    <p:sldId id="598" r:id="rId32"/>
    <p:sldId id="267" r:id="rId33"/>
    <p:sldId id="581" r:id="rId34"/>
    <p:sldId id="599" r:id="rId35"/>
    <p:sldId id="268" r:id="rId36"/>
    <p:sldId id="269" r:id="rId37"/>
    <p:sldId id="600" r:id="rId38"/>
    <p:sldId id="271" r:id="rId39"/>
    <p:sldId id="601" r:id="rId40"/>
    <p:sldId id="273" r:id="rId41"/>
    <p:sldId id="470" r:id="rId42"/>
    <p:sldId id="471" r:id="rId43"/>
    <p:sldId id="272" r:id="rId44"/>
    <p:sldId id="256" r:id="rId45"/>
    <p:sldId id="586" r:id="rId46"/>
    <p:sldId id="587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82108" autoAdjust="0"/>
  </p:normalViewPr>
  <p:slideViewPr>
    <p:cSldViewPr snapToGrid="0">
      <p:cViewPr varScale="1">
        <p:scale>
          <a:sx n="70" d="100"/>
          <a:sy n="70" d="100"/>
        </p:scale>
        <p:origin x="1118" y="58"/>
      </p:cViewPr>
      <p:guideLst/>
    </p:cSldViewPr>
  </p:slideViewPr>
  <p:outlineViewPr>
    <p:cViewPr>
      <p:scale>
        <a:sx n="33" d="100"/>
        <a:sy n="33" d="100"/>
      </p:scale>
      <p:origin x="0" y="-144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364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>
            <a:extLst>
              <a:ext uri="{FF2B5EF4-FFF2-40B4-BE49-F238E27FC236}">
                <a16:creationId xmlns:a16="http://schemas.microsoft.com/office/drawing/2014/main" id="{492FDDB8-9CC4-4C8A-83DF-0F91F8EA6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55FA279-CBCE-4F39-B095-B2ABAE6CC43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4C1EF01-7113-44A3-8C48-69C94BAC2ECC}" type="datetime1">
              <a:rPr lang="da-DK" smtClean="0"/>
              <a:t>04-03-2024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2CC949D-5BAB-4E39-8E0B-64D5D6F377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1A72378C-27B4-40DC-91D7-70C358C820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83824B-BCCD-4CC8-B0D1-87ED5DB3605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45073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A053C-E14D-40EB-9371-C2FC5FFB2F64}" type="datetime1">
              <a:rPr lang="da-DK" smtClean="0"/>
              <a:pPr/>
              <a:t>04-03-2024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C3B2649-7BD8-4005-A99E-30D13769A8BD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44481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303401A8-3220-413E-B964-4A8659985FD3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4187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0172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da-DK" noProof="0" smtClean="0"/>
              <a:t>34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83469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4C3B2649-7BD8-4005-A99E-30D13769A8BD}" type="slidenum">
              <a:rPr lang="da-DK" noProof="0" smtClean="0"/>
              <a:t>35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83469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GL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BC1A6C-EB4E-40B7-ACB2-4AFA21A6B30D}" type="slidenum">
              <a:rPr lang="da-DK" smtClean="0"/>
              <a:t>36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560167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1873CF-30E2-4F4F-ABEA-870D4C94DDB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0045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81873CF-30E2-4F4F-ABEA-870D4C94DDB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931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547740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69736412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977798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>
            <a:extLst>
              <a:ext uri="{FF2B5EF4-FFF2-40B4-BE49-F238E27FC236}">
                <a16:creationId xmlns:a16="http://schemas.microsoft.com/office/drawing/2014/main" id="{751A4182-6276-41ED-8EAF-0C6A4D8FF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 useBgFill="1">
        <p:nvSpPr>
          <p:cNvPr id="7" name="Rektangel 6">
            <a:extLst>
              <a:ext uri="{FF2B5EF4-FFF2-40B4-BE49-F238E27FC236}">
                <a16:creationId xmlns:a16="http://schemas.microsoft.com/office/drawing/2014/main" id="{EF4B644F-A23D-409C-9540-B41AC18DB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334003" cy="6175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8" name="Titel 18">
            <a:extLst>
              <a:ext uri="{FF2B5EF4-FFF2-40B4-BE49-F238E27FC236}">
                <a16:creationId xmlns:a16="http://schemas.microsoft.com/office/drawing/2014/main" id="{580AE1ED-3577-4808-86BF-CCD1223492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2000" y="839336"/>
            <a:ext cx="4123899" cy="3475513"/>
          </a:xfrm>
        </p:spPr>
        <p:txBody>
          <a:bodyPr rtlCol="0" anchor="ctr">
            <a:normAutofit/>
          </a:bodyPr>
          <a:lstStyle>
            <a:lvl1pPr>
              <a:defRPr sz="5200"/>
            </a:lvl1pPr>
          </a:lstStyle>
          <a:p>
            <a:pPr algn="l" rtl="0"/>
            <a:r>
              <a:rPr lang="da-DK" sz="4800" noProof="0"/>
              <a:t>Klik for at tilføje titel</a:t>
            </a:r>
          </a:p>
        </p:txBody>
      </p:sp>
      <p:sp>
        <p:nvSpPr>
          <p:cNvPr id="9" name="Undertitel 19">
            <a:extLst>
              <a:ext uri="{FF2B5EF4-FFF2-40B4-BE49-F238E27FC236}">
                <a16:creationId xmlns:a16="http://schemas.microsoft.com/office/drawing/2014/main" id="{E8F46CAD-D4FF-4BBC-937E-CBBD034A18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2000" y="4570807"/>
            <a:ext cx="4123899" cy="1524000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da-DK" noProof="0"/>
              <a:t>Klik for at tilføje undertitel</a:t>
            </a:r>
          </a:p>
        </p:txBody>
      </p:sp>
      <p:sp>
        <p:nvSpPr>
          <p:cNvPr id="15" name="Pladsholder til billede 14">
            <a:extLst>
              <a:ext uri="{FF2B5EF4-FFF2-40B4-BE49-F238E27FC236}">
                <a16:creationId xmlns:a16="http://schemas.microsoft.com/office/drawing/2014/main" id="{A2750E7C-D01B-4533-A0B8-2E7EF2B168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30952" y="754711"/>
            <a:ext cx="6099048" cy="5340096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</p:spTree>
    <p:extLst>
      <p:ext uri="{BB962C8B-B14F-4D97-AF65-F5344CB8AC3E}">
        <p14:creationId xmlns:p14="http://schemas.microsoft.com/office/powerpoint/2010/main" val="2687784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29" name="Pladsholder til billede 28">
            <a:extLst>
              <a:ext uri="{FF2B5EF4-FFF2-40B4-BE49-F238E27FC236}">
                <a16:creationId xmlns:a16="http://schemas.microsoft.com/office/drawing/2014/main" id="{26E6BD11-82A7-4729-AD05-B0676F9B1F5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04950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9" name="Pladsholder til tekst 18">
            <a:extLst>
              <a:ext uri="{FF2B5EF4-FFF2-40B4-BE49-F238E27FC236}">
                <a16:creationId xmlns:a16="http://schemas.microsoft.com/office/drawing/2014/main" id="{6E08135B-D6D5-401C-B151-CDCB20550F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8760" y="4855464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1" name="Pladsholder til tekst 20">
            <a:extLst>
              <a:ext uri="{FF2B5EF4-FFF2-40B4-BE49-F238E27FC236}">
                <a16:creationId xmlns:a16="http://schemas.microsoft.com/office/drawing/2014/main" id="{FA587696-63FF-4232-8879-488DFE1C31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4950" y="5468112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30" name="Pladsholder til billede 28">
            <a:extLst>
              <a:ext uri="{FF2B5EF4-FFF2-40B4-BE49-F238E27FC236}">
                <a16:creationId xmlns:a16="http://schemas.microsoft.com/office/drawing/2014/main" id="{96507A97-E180-468F-B641-141DBA73864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953511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2" name="Pladsholder til tekst 18">
            <a:extLst>
              <a:ext uri="{FF2B5EF4-FFF2-40B4-BE49-F238E27FC236}">
                <a16:creationId xmlns:a16="http://schemas.microsoft.com/office/drawing/2014/main" id="{49BB8F01-AE51-4455-BE0F-8972415A0C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42757" y="4854889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3" name="Pladsholder til tekst 20">
            <a:extLst>
              <a:ext uri="{FF2B5EF4-FFF2-40B4-BE49-F238E27FC236}">
                <a16:creationId xmlns:a16="http://schemas.microsoft.com/office/drawing/2014/main" id="{759D2442-D209-4F87-9F2C-19D73A2412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42757" y="5462491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31" name="Pladsholder til billede 28">
            <a:extLst>
              <a:ext uri="{FF2B5EF4-FFF2-40B4-BE49-F238E27FC236}">
                <a16:creationId xmlns:a16="http://schemas.microsoft.com/office/drawing/2014/main" id="{A850442C-9915-406C-83D9-8EBE8AD3C24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91656" y="2861595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4" name="Pladsholder til tekst 18">
            <a:extLst>
              <a:ext uri="{FF2B5EF4-FFF2-40B4-BE49-F238E27FC236}">
                <a16:creationId xmlns:a16="http://schemas.microsoft.com/office/drawing/2014/main" id="{A596F3D1-5D97-4111-B3D6-FE37290A6B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1656" y="4855464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5" name="Pladsholder til tekst 20">
            <a:extLst>
              <a:ext uri="{FF2B5EF4-FFF2-40B4-BE49-F238E27FC236}">
                <a16:creationId xmlns:a16="http://schemas.microsoft.com/office/drawing/2014/main" id="{2D25C272-C21E-4078-818F-B12E10F182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91656" y="5468112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32" name="Pladsholder til billede 28">
            <a:extLst>
              <a:ext uri="{FF2B5EF4-FFF2-40B4-BE49-F238E27FC236}">
                <a16:creationId xmlns:a16="http://schemas.microsoft.com/office/drawing/2014/main" id="{05393806-4E48-45A2-8BD7-0BA36566F3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833104" y="2862072"/>
            <a:ext cx="1828800" cy="19933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6" name="Pladsholder til tekst 18">
            <a:extLst>
              <a:ext uri="{FF2B5EF4-FFF2-40B4-BE49-F238E27FC236}">
                <a16:creationId xmlns:a16="http://schemas.microsoft.com/office/drawing/2014/main" id="{DD19656C-C87E-4938-A66D-D6836DBC65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25653" y="4855651"/>
            <a:ext cx="1828800" cy="594360"/>
          </a:xfrm>
        </p:spPr>
        <p:txBody>
          <a:bodyPr rtlCol="0"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 rtl="0"/>
            <a:r>
              <a:rPr lang="da-DK" noProof="0"/>
              <a:t>Navn</a:t>
            </a:r>
          </a:p>
        </p:txBody>
      </p:sp>
      <p:sp>
        <p:nvSpPr>
          <p:cNvPr id="27" name="Pladsholder til tekst 20">
            <a:extLst>
              <a:ext uri="{FF2B5EF4-FFF2-40B4-BE49-F238E27FC236}">
                <a16:creationId xmlns:a16="http://schemas.microsoft.com/office/drawing/2014/main" id="{DF55E1E1-7FB8-465C-B720-E39D43FFE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25653" y="5468299"/>
            <a:ext cx="1828800" cy="594360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 rtl="0"/>
            <a:r>
              <a:rPr lang="da-DK" noProof="0"/>
              <a:t>Titel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79225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gsord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ktangel 4">
            <a:extLst>
              <a:ext uri="{FF2B5EF4-FFF2-40B4-BE49-F238E27FC236}">
                <a16:creationId xmlns:a16="http://schemas.microsoft.com/office/drawing/2014/main" id="{FAC5ABB9-3EAC-446C-B128-CFDB09B24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70DED2D7-7BC9-473D-8241-8289B5821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 useBgFill="1">
        <p:nvSpPr>
          <p:cNvPr id="7" name="Rektangel 6">
            <a:extLst>
              <a:ext uri="{FF2B5EF4-FFF2-40B4-BE49-F238E27FC236}">
                <a16:creationId xmlns:a16="http://schemas.microsoft.com/office/drawing/2014/main" id="{19C2616F-4436-4A60-BB08-54EC762C5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762001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8" name="Titel 12">
            <a:extLst>
              <a:ext uri="{FF2B5EF4-FFF2-40B4-BE49-F238E27FC236}">
                <a16:creationId xmlns:a16="http://schemas.microsoft.com/office/drawing/2014/main" id="{D6F9523F-1BD5-4832-8B13-FA0BE3E6F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2"/>
            <a:ext cx="5998059" cy="1344613"/>
          </a:xfrm>
        </p:spPr>
        <p:txBody>
          <a:bodyPr rtlCol="0"/>
          <a:lstStyle/>
          <a:p>
            <a:pPr rtl="0"/>
            <a:r>
              <a:rPr lang="da-DK" noProof="0"/>
              <a:t>Klik for at redigere titeltypografien i masteren</a:t>
            </a:r>
          </a:p>
        </p:txBody>
      </p:sp>
      <p:sp>
        <p:nvSpPr>
          <p:cNvPr id="17" name="Pladsholder til billede 16">
            <a:extLst>
              <a:ext uri="{FF2B5EF4-FFF2-40B4-BE49-F238E27FC236}">
                <a16:creationId xmlns:a16="http://schemas.microsoft.com/office/drawing/2014/main" id="{FA83160D-9929-4C5C-B741-192DF7639B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293" y="1517652"/>
            <a:ext cx="1947672" cy="229514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8" name="Pladsholder til billede 16">
            <a:extLst>
              <a:ext uri="{FF2B5EF4-FFF2-40B4-BE49-F238E27FC236}">
                <a16:creationId xmlns:a16="http://schemas.microsoft.com/office/drawing/2014/main" id="{D97EB8C6-CD91-4F0C-A719-5079DB8D32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15768" y="1517904"/>
            <a:ext cx="1947672" cy="229514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20" name="Pladsholder til billede 19">
            <a:extLst>
              <a:ext uri="{FF2B5EF4-FFF2-40B4-BE49-F238E27FC236}">
                <a16:creationId xmlns:a16="http://schemas.microsoft.com/office/drawing/2014/main" id="{A7347AC5-7F3A-4E62-AE18-744B6A756E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8096" y="3800858"/>
            <a:ext cx="3895344" cy="2295144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2" name="Pladsholder til indhold 13">
            <a:extLst>
              <a:ext uri="{FF2B5EF4-FFF2-40B4-BE49-F238E27FC236}">
                <a16:creationId xmlns:a16="http://schemas.microsoft.com/office/drawing/2014/main" id="{CC904223-D55A-40A9-AA1D-5687C89BE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940" y="2970215"/>
            <a:ext cx="5998059" cy="3125787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408973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k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ktangel 9">
            <a:extLst>
              <a:ext uri="{FF2B5EF4-FFF2-40B4-BE49-F238E27FC236}">
                <a16:creationId xmlns:a16="http://schemas.microsoft.com/office/drawing/2014/main" id="{924A1CC7-4419-4A64-9DC9-AE157407A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8A2F8EC6-DD66-475C-B129-22B374F49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 useBgFill="1">
        <p:nvSpPr>
          <p:cNvPr id="12" name="Kombinationstegning: Figur 11">
            <a:extLst>
              <a:ext uri="{FF2B5EF4-FFF2-40B4-BE49-F238E27FC236}">
                <a16:creationId xmlns:a16="http://schemas.microsoft.com/office/drawing/2014/main" id="{86FA963F-8B94-469B-B1A5-890D9134F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1430001" cy="6168789"/>
          </a:xfrm>
          <a:custGeom>
            <a:avLst/>
            <a:gdLst>
              <a:gd name="connsiteX0" fmla="*/ 0 w 11430001"/>
              <a:gd name="connsiteY0" fmla="*/ 0 h 6168789"/>
              <a:gd name="connsiteX1" fmla="*/ 5334002 w 11430001"/>
              <a:gd name="connsiteY1" fmla="*/ 0 h 6168789"/>
              <a:gd name="connsiteX2" fmla="*/ 5334002 w 11430001"/>
              <a:gd name="connsiteY2" fmla="*/ 771523 h 6168789"/>
              <a:gd name="connsiteX3" fmla="*/ 11430001 w 11430001"/>
              <a:gd name="connsiteY3" fmla="*/ 771523 h 6168789"/>
              <a:gd name="connsiteX4" fmla="*/ 11430001 w 11430001"/>
              <a:gd name="connsiteY4" fmla="*/ 6168789 h 6168789"/>
              <a:gd name="connsiteX5" fmla="*/ 0 w 11430001"/>
              <a:gd name="connsiteY5" fmla="*/ 6168789 h 616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30001" h="6168789">
                <a:moveTo>
                  <a:pt x="0" y="0"/>
                </a:moveTo>
                <a:lnTo>
                  <a:pt x="5334002" y="0"/>
                </a:lnTo>
                <a:lnTo>
                  <a:pt x="5334002" y="771523"/>
                </a:lnTo>
                <a:lnTo>
                  <a:pt x="11430001" y="771523"/>
                </a:lnTo>
                <a:lnTo>
                  <a:pt x="11430001" y="6168789"/>
                </a:lnTo>
                <a:lnTo>
                  <a:pt x="0" y="6168789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a-DK" noProof="0"/>
          </a:p>
        </p:txBody>
      </p:sp>
      <p:sp>
        <p:nvSpPr>
          <p:cNvPr id="13" name="Titel 5">
            <a:extLst>
              <a:ext uri="{FF2B5EF4-FFF2-40B4-BE49-F238E27FC236}">
                <a16:creationId xmlns:a16="http://schemas.microsoft.com/office/drawing/2014/main" id="{4CD44A43-6E39-4FE6-87BB-C65CE8FC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517650"/>
            <a:ext cx="4565650" cy="1344613"/>
          </a:xfrm>
        </p:spPr>
        <p:txBody>
          <a:bodyPr rtlCol="0">
            <a:normAutofit/>
          </a:bodyPr>
          <a:lstStyle/>
          <a:p>
            <a:pPr rtl="0"/>
            <a:r>
              <a:rPr lang="da-DK" noProof="0"/>
              <a:t>Klik for at redigere titeltypografien i masteren</a:t>
            </a:r>
          </a:p>
        </p:txBody>
      </p:sp>
      <p:sp>
        <p:nvSpPr>
          <p:cNvPr id="18" name="Pladsholder til billede 17">
            <a:extLst>
              <a:ext uri="{FF2B5EF4-FFF2-40B4-BE49-F238E27FC236}">
                <a16:creationId xmlns:a16="http://schemas.microsoft.com/office/drawing/2014/main" id="{5229EB0D-B986-4E26-BDF3-305AE3233E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883487"/>
            <a:ext cx="4562856" cy="24414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9" name="Pladsholder til billede 17">
            <a:extLst>
              <a:ext uri="{FF2B5EF4-FFF2-40B4-BE49-F238E27FC236}">
                <a16:creationId xmlns:a16="http://schemas.microsoft.com/office/drawing/2014/main" id="{37E21EC2-9A85-4522-B6AD-3FF227CACDD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" y="3593592"/>
            <a:ext cx="4562856" cy="24414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6" name="Pladsholder til indhold 1">
            <a:extLst>
              <a:ext uri="{FF2B5EF4-FFF2-40B4-BE49-F238E27FC236}">
                <a16:creationId xmlns:a16="http://schemas.microsoft.com/office/drawing/2014/main" id="{9F9D0834-E38A-4C71-95D5-A8A2B973A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2970213"/>
            <a:ext cx="4565651" cy="3125787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8835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tionssk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ombinationstegning: Figur 7">
            <a:extLst>
              <a:ext uri="{FF2B5EF4-FFF2-40B4-BE49-F238E27FC236}">
                <a16:creationId xmlns:a16="http://schemas.microsoft.com/office/drawing/2014/main" id="{1D03AAFC-F6FA-4A24-BE1D-34AE6AD64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a-DK" noProof="0"/>
          </a:p>
        </p:txBody>
      </p:sp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82190B39-D040-425A-9AD6-58A7533FEA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6760" y="756284"/>
            <a:ext cx="10698480" cy="534924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5" name="Titel 16">
            <a:extLst>
              <a:ext uri="{FF2B5EF4-FFF2-40B4-BE49-F238E27FC236}">
                <a16:creationId xmlns:a16="http://schemas.microsoft.com/office/drawing/2014/main" id="{8950CCE3-163E-46A1-B489-395F3F75F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3488" y="1517904"/>
            <a:ext cx="3749040" cy="2796945"/>
          </a:xfrm>
        </p:spPr>
        <p:txBody>
          <a:bodyPr rtlCol="0" anchor="ctr">
            <a:normAutofit/>
          </a:bodyPr>
          <a:lstStyle>
            <a:lvl1pPr>
              <a:defRPr sz="6000"/>
            </a:lvl1pPr>
          </a:lstStyle>
          <a:p>
            <a:pPr algn="l" rtl="0"/>
            <a:r>
              <a:rPr lang="da-DK" noProof="0"/>
              <a:t>Klik for at redigere titeltypografien i masteren</a:t>
            </a:r>
          </a:p>
        </p:txBody>
      </p:sp>
      <p:sp>
        <p:nvSpPr>
          <p:cNvPr id="16" name="Undertitel 17">
            <a:extLst>
              <a:ext uri="{FF2B5EF4-FFF2-40B4-BE49-F238E27FC236}">
                <a16:creationId xmlns:a16="http://schemas.microsoft.com/office/drawing/2014/main" id="{81E38157-454C-44D5-8D2B-A220A53D7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3488" y="4479368"/>
            <a:ext cx="3666744" cy="1616631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730548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8EDA639-2F5C-4255-BE42-C41A5ABBC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67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 rtl="0"/>
            <a:endParaRPr lang="da-DK" noProof="0"/>
          </a:p>
        </p:txBody>
      </p:sp>
      <p:sp useBgFill="1">
        <p:nvSpPr>
          <p:cNvPr id="6" name="Rektangel 5">
            <a:extLst>
              <a:ext uri="{FF2B5EF4-FFF2-40B4-BE49-F238E27FC236}">
                <a16:creationId xmlns:a16="http://schemas.microsoft.com/office/drawing/2014/main" id="{E96D6DC8-1218-45DD-BCD3-DF21DFA5B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2000" y="766762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12" name="Pladsholder til billede 11">
            <a:extLst>
              <a:ext uri="{FF2B5EF4-FFF2-40B4-BE49-F238E27FC236}">
                <a16:creationId xmlns:a16="http://schemas.microsoft.com/office/drawing/2014/main" id="{8A58F504-65F1-4BFD-A987-54F78AD52D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49808"/>
            <a:ext cx="10744200" cy="5394960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3" name="Titel 16">
            <a:extLst>
              <a:ext uri="{FF2B5EF4-FFF2-40B4-BE49-F238E27FC236}">
                <a16:creationId xmlns:a16="http://schemas.microsoft.com/office/drawing/2014/main" id="{0B9261BF-90C7-41A0-8711-97168C747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1112" y="1517904"/>
            <a:ext cx="4480560" cy="2796945"/>
          </a:xfrm>
        </p:spPr>
        <p:txBody>
          <a:bodyPr rtlCol="0" anchor="ctr">
            <a:normAutofit/>
          </a:bodyPr>
          <a:lstStyle>
            <a:lvl1pPr>
              <a:defRPr sz="4400"/>
            </a:lvl1pPr>
          </a:lstStyle>
          <a:p>
            <a:pPr algn="l" rtl="0"/>
            <a:r>
              <a:rPr lang="da-DK" noProof="0"/>
              <a:t>Klik for at redigere titeltypografien i masteren</a:t>
            </a:r>
          </a:p>
        </p:txBody>
      </p:sp>
      <p:sp>
        <p:nvSpPr>
          <p:cNvPr id="14" name="Undertitel 17">
            <a:extLst>
              <a:ext uri="{FF2B5EF4-FFF2-40B4-BE49-F238E27FC236}">
                <a16:creationId xmlns:a16="http://schemas.microsoft.com/office/drawing/2014/main" id="{305C0D07-994F-4143-B88E-32EED69E7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1112" y="4425696"/>
            <a:ext cx="4059936" cy="1189912"/>
          </a:xfrm>
        </p:spPr>
        <p:txBody>
          <a:bodyPr rtlCol="0"/>
          <a:lstStyle>
            <a:lvl1pPr marL="0" indent="0">
              <a:buNone/>
              <a:defRPr/>
            </a:lvl1pPr>
          </a:lstStyle>
          <a:p>
            <a:pPr algn="l" rtl="0"/>
            <a:r>
              <a:rPr lang="da-DK" noProof="0"/>
              <a:t>Klik for at redigere undertiteltypografien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da-DK" noProof="0"/>
              <a:t>1/3/20XX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25260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dsli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10" name="Pladsholder til indhold 9">
            <a:extLst>
              <a:ext uri="{FF2B5EF4-FFF2-40B4-BE49-F238E27FC236}">
                <a16:creationId xmlns:a16="http://schemas.microsoft.com/office/drawing/2014/main" id="{B0FFFD15-4D1A-45CA-9374-373A700D366B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181225"/>
            <a:ext cx="10515600" cy="3876675"/>
          </a:xfrm>
        </p:spPr>
        <p:txBody>
          <a:bodyPr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3183768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3-k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7904" y="1517904"/>
            <a:ext cx="9144000" cy="786384"/>
          </a:xfrm>
        </p:spPr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17905" y="2697480"/>
            <a:ext cx="2971800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517904" y="3401568"/>
            <a:ext cx="2971800" cy="2449645"/>
          </a:xfrm>
        </p:spPr>
        <p:txBody>
          <a:bodyPr rtlCol="0"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11" name="Pladsholder til tekst 4">
            <a:extLst>
              <a:ext uri="{FF2B5EF4-FFF2-40B4-BE49-F238E27FC236}">
                <a16:creationId xmlns:a16="http://schemas.microsoft.com/office/drawing/2014/main" id="{D13F3BC3-6D4F-4A91-9397-DEB976DF5B5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22292" y="2697480"/>
            <a:ext cx="2971800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12" name="Pladsholder til indhold 5">
            <a:extLst>
              <a:ext uri="{FF2B5EF4-FFF2-40B4-BE49-F238E27FC236}">
                <a16:creationId xmlns:a16="http://schemas.microsoft.com/office/drawing/2014/main" id="{A336BAA8-288D-4A65-AF12-E44ED08AF83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622292" y="3401568"/>
            <a:ext cx="2971800" cy="2449645"/>
          </a:xfrm>
        </p:spPr>
        <p:txBody>
          <a:bodyPr rtlCol="0"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698867" y="2697480"/>
            <a:ext cx="2971800" cy="606026"/>
          </a:xfrm>
        </p:spPr>
        <p:txBody>
          <a:bodyPr rtlCol="0"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698867" y="3401568"/>
            <a:ext cx="2971800" cy="2449645"/>
          </a:xfrm>
        </p:spPr>
        <p:txBody>
          <a:bodyPr rtlCol="0"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242720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856185844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sig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C85388F8-94ED-41CA-A4EE-E0FA1CAC0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"/>
            <a:ext cx="12192000" cy="609905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 useBgFill="1">
        <p:nvSpPr>
          <p:cNvPr id="6" name="Rektangel 5">
            <a:extLst>
              <a:ext uri="{FF2B5EF4-FFF2-40B4-BE49-F238E27FC236}">
                <a16:creationId xmlns:a16="http://schemas.microsoft.com/office/drawing/2014/main" id="{62753702-3230-4BA6-A3F8-5783540BC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2000" y="758951"/>
            <a:ext cx="10668000" cy="555041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da-DK" noProof="0"/>
          </a:p>
        </p:txBody>
      </p:sp>
      <p:sp>
        <p:nvSpPr>
          <p:cNvPr id="7" name="Titel 12">
            <a:extLst>
              <a:ext uri="{FF2B5EF4-FFF2-40B4-BE49-F238E27FC236}">
                <a16:creationId xmlns:a16="http://schemas.microsoft.com/office/drawing/2014/main" id="{22B9C48D-0714-4941-A2BB-36340F69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 rtlCol="0"/>
          <a:lstStyle/>
          <a:p>
            <a:pPr rtl="0"/>
            <a:r>
              <a:rPr lang="da-DK" noProof="0"/>
              <a:t>Klik for at redigere titeltypografien i masteren</a:t>
            </a:r>
          </a:p>
        </p:txBody>
      </p:sp>
      <p:sp>
        <p:nvSpPr>
          <p:cNvPr id="14" name="Pladsholder til billede 13">
            <a:extLst>
              <a:ext uri="{FF2B5EF4-FFF2-40B4-BE49-F238E27FC236}">
                <a16:creationId xmlns:a16="http://schemas.microsoft.com/office/drawing/2014/main" id="{3A478133-AD69-45A3-8FE5-EBD28FD2FA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58952"/>
            <a:ext cx="1947672" cy="26700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6" name="Pladsholder til billede 13">
            <a:extLst>
              <a:ext uri="{FF2B5EF4-FFF2-40B4-BE49-F238E27FC236}">
                <a16:creationId xmlns:a16="http://schemas.microsoft.com/office/drawing/2014/main" id="{F2E72FA7-6D23-4F38-9A7B-A0EB41E5341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" y="3424237"/>
            <a:ext cx="1947672" cy="26791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5" name="Pladsholder til billede 13">
            <a:extLst>
              <a:ext uri="{FF2B5EF4-FFF2-40B4-BE49-F238E27FC236}">
                <a16:creationId xmlns:a16="http://schemas.microsoft.com/office/drawing/2014/main" id="{27DAE17D-48FA-4EE7-9630-D657273438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06624" y="758952"/>
            <a:ext cx="1947672" cy="2670048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7" name="Pladsholder til billede 13">
            <a:extLst>
              <a:ext uri="{FF2B5EF4-FFF2-40B4-BE49-F238E27FC236}">
                <a16:creationId xmlns:a16="http://schemas.microsoft.com/office/drawing/2014/main" id="{093DB7BE-4947-4B5D-B8E4-59505E49A0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06624" y="3424237"/>
            <a:ext cx="1947672" cy="2679192"/>
          </a:xfrm>
          <a:solidFill>
            <a:schemeClr val="accent6"/>
          </a:solidFill>
        </p:spPr>
        <p:txBody>
          <a:bodyPr rtlCol="0"/>
          <a:lstStyle/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12" name="Pladsholder til indhold 13">
            <a:extLst>
              <a:ext uri="{FF2B5EF4-FFF2-40B4-BE49-F238E27FC236}">
                <a16:creationId xmlns:a16="http://schemas.microsoft.com/office/drawing/2014/main" id="{D0C77CEA-908E-4A02-B347-F376CEC25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874" y="2970222"/>
            <a:ext cx="5250030" cy="3128826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/>
            </a:lvl1pPr>
          </a:lstStyle>
          <a:p>
            <a:pPr lvl="0" rtl="0"/>
            <a:r>
              <a:rPr lang="da-DK" noProof="0"/>
              <a:t>Klik for at redigere teksttypografierne i masteren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Eksempel på fodnotetekst</a:t>
            </a:r>
          </a:p>
        </p:txBody>
      </p:sp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da-DK" noProof="0"/>
              <a:t>1/3/20XX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noProof="0" smtClean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30131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391912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388060728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3085212710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404860426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4087068550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4190658452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575523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CB1E4CB7-CB13-4810-BF18-BE31AFC64F93}" type="slidenum">
              <a:rPr lang="da-DK" noProof="0" smtClean="0"/>
              <a:pPr rtl="0"/>
              <a:t>‹nr.›</a:t>
            </a:fld>
            <a:endParaRPr lang="da-DK" sz="1000" noProof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93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661" r:id="rId14"/>
    <p:sldLayoutId id="2147483665" r:id="rId15"/>
    <p:sldLayoutId id="2147483663" r:id="rId16"/>
    <p:sldLayoutId id="2147483664" r:id="rId17"/>
    <p:sldLayoutId id="2147483654" r:id="rId18"/>
    <p:sldLayoutId id="2147483670" r:id="rId19"/>
    <p:sldLayoutId id="2147483662" r:id="rId20"/>
  </p:sldLayoutIdLst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bHLfwNhyss?si=EBkfJfvaCvnzCBGd" TargetMode="Externa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fif"/><Relationship Id="rId2" Type="http://schemas.openxmlformats.org/officeDocument/2006/relationships/hyperlink" Target="https://www.dafoloforlag.dk/dk/skole/indskoling/parentesmetoden--6869" TargetMode="Externa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unipress.dk/udgivelser/m/mobning-(1)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4">
            <a:extLst>
              <a:ext uri="{FF2B5EF4-FFF2-40B4-BE49-F238E27FC236}">
                <a16:creationId xmlns:a16="http://schemas.microsoft.com/office/drawing/2014/main" id="{B821C225-5C4D-4168-90AF-3D263D72CB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6">
            <a:extLst>
              <a:ext uri="{FF2B5EF4-FFF2-40B4-BE49-F238E27FC236}">
                <a16:creationId xmlns:a16="http://schemas.microsoft.com/office/drawing/2014/main" id="{0E7A3056-9B88-444B-94DA-40B0F2C6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el 18">
            <a:extLst>
              <a:ext uri="{FF2B5EF4-FFF2-40B4-BE49-F238E27FC236}">
                <a16:creationId xmlns:a16="http://schemas.microsoft.com/office/drawing/2014/main" id="{C60B4E40-ED59-4DFA-97D2-04570E280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4129" y="585215"/>
            <a:ext cx="3630168" cy="1677467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400" dirty="0"/>
              <a:t>Helle R. Hansen</a:t>
            </a:r>
            <a:br>
              <a:rPr lang="en-US" sz="2400" dirty="0"/>
            </a:br>
            <a:r>
              <a:rPr lang="en-US" sz="2400" dirty="0"/>
              <a:t>Karen </a:t>
            </a:r>
            <a:r>
              <a:rPr lang="en-US" sz="2400" dirty="0" err="1"/>
              <a:t>MAthiesen</a:t>
            </a:r>
            <a:br>
              <a:rPr lang="en-US" sz="2400" dirty="0"/>
            </a:br>
            <a:r>
              <a:rPr lang="en-US" sz="2400" dirty="0"/>
              <a:t>Ane-Kathrine Petersen 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 err="1"/>
              <a:t>Ilinniartitaanermut</a:t>
            </a:r>
            <a:r>
              <a:rPr lang="en-US" sz="2400" dirty="0"/>
              <a:t> </a:t>
            </a:r>
            <a:r>
              <a:rPr lang="en-US" sz="2400" dirty="0" err="1"/>
              <a:t>Aqutsisoqarfik</a:t>
            </a:r>
            <a:r>
              <a:rPr lang="en-US" sz="2400" dirty="0"/>
              <a:t> / Uddannelsesstyrelsen</a:t>
            </a:r>
            <a:br>
              <a:rPr lang="en-US" sz="2400" dirty="0"/>
            </a:br>
            <a:endParaRPr lang="en-US" sz="2100" dirty="0"/>
          </a:p>
        </p:txBody>
      </p:sp>
      <p:cxnSp>
        <p:nvCxnSpPr>
          <p:cNvPr id="24" name="Straight Connector 28">
            <a:extLst>
              <a:ext uri="{FF2B5EF4-FFF2-40B4-BE49-F238E27FC236}">
                <a16:creationId xmlns:a16="http://schemas.microsoft.com/office/drawing/2014/main" id="{6820BD55-A71A-48C6-B0F7-235147F39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039130" y="2423548"/>
            <a:ext cx="356616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Undertitel 19">
            <a:extLst>
              <a:ext uri="{FF2B5EF4-FFF2-40B4-BE49-F238E27FC236}">
                <a16:creationId xmlns:a16="http://schemas.microsoft.com/office/drawing/2014/main" id="{35E6FB68-BA70-4F6F-9874-1F349422D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24129" y="2584415"/>
            <a:ext cx="4110002" cy="3724944"/>
          </a:xfrm>
        </p:spPr>
        <p:txBody>
          <a:bodyPr vert="horz" lIns="45720" tIns="45720" rIns="45720" bIns="45720" rtlCol="0">
            <a:normAutofit/>
          </a:bodyPr>
          <a:lstStyle/>
          <a:p>
            <a:r>
              <a:rPr lang="en-US" sz="2800" dirty="0"/>
              <a:t>PIMMATIGINNITTARNEQ </a:t>
            </a:r>
            <a:r>
              <a:rPr lang="en-US" sz="2800" dirty="0" err="1"/>
              <a:t>pillugu</a:t>
            </a:r>
            <a:r>
              <a:rPr lang="en-US" sz="2800" dirty="0"/>
              <a:t> </a:t>
            </a:r>
            <a:r>
              <a:rPr lang="en-US" sz="2800" dirty="0" err="1"/>
              <a:t>paaqqinnittarfinni</a:t>
            </a:r>
            <a:r>
              <a:rPr lang="en-US" sz="2800" dirty="0"/>
              <a:t> </a:t>
            </a:r>
            <a:r>
              <a:rPr lang="en-US" sz="2800" dirty="0" err="1"/>
              <a:t>sulisunut</a:t>
            </a:r>
            <a:r>
              <a:rPr lang="en-US" sz="2800" dirty="0"/>
              <a:t> </a:t>
            </a:r>
            <a:r>
              <a:rPr lang="en-US" sz="2800" dirty="0" err="1"/>
              <a:t>webinari</a:t>
            </a:r>
            <a:r>
              <a:rPr lang="en-US" sz="2800" dirty="0"/>
              <a:t> / </a:t>
            </a:r>
          </a:p>
          <a:p>
            <a:r>
              <a:rPr lang="da-DK" sz="2800" dirty="0"/>
              <a:t>Webinar om MOBNING i daginstitutionerne til pædagoger</a:t>
            </a:r>
            <a:endParaRPr lang="en-US" sz="2800" dirty="0"/>
          </a:p>
        </p:txBody>
      </p:sp>
      <p:sp>
        <p:nvSpPr>
          <p:cNvPr id="26" name="Rectangle 30">
            <a:extLst>
              <a:ext uri="{FF2B5EF4-FFF2-40B4-BE49-F238E27FC236}">
                <a16:creationId xmlns:a16="http://schemas.microsoft.com/office/drawing/2014/main" id="{DA215CF0-5E5E-4D2E-B3AE-366652A36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396" y="0"/>
            <a:ext cx="6909991" cy="6858000"/>
          </a:xfrm>
          <a:prstGeom prst="rect">
            <a:avLst/>
          </a:prstGeom>
          <a:blipFill dpi="0" rotWithShape="1">
            <a:blip r:embed="rId3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4015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48C5A4-393E-E4BA-7D2A-8ACC91E8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l-GL" b="1" dirty="0"/>
              <a:t>Malittassaq ataasiinnaanngilaq, amerlasoorpassuuppulli…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145123-5307-6847-B9B5-33DF38045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8" y="2027583"/>
            <a:ext cx="11092070" cy="4303642"/>
          </a:xfrm>
        </p:spPr>
        <p:txBody>
          <a:bodyPr>
            <a:normAutofit/>
          </a:bodyPr>
          <a:lstStyle/>
          <a:p>
            <a:r>
              <a:rPr lang="kl-GL" dirty="0"/>
              <a:t>Pimmatiginninnernut aalajangersimasunut qanoq iliuuseqartoqarnissaanut </a:t>
            </a:r>
            <a:r>
              <a:rPr lang="kl-GL" dirty="0">
                <a:solidFill>
                  <a:srgbClr val="FF0000"/>
                </a:solidFill>
              </a:rPr>
              <a:t>aalajangersimasumik malitassaqanngilaq. </a:t>
            </a:r>
            <a:r>
              <a:rPr lang="kl-GL" dirty="0"/>
              <a:t>Pisoq apeqqutaalluinnarpoq.</a:t>
            </a:r>
          </a:p>
          <a:p>
            <a:r>
              <a:rPr lang="kl-GL" dirty="0"/>
              <a:t>Nunani avannarlerni </a:t>
            </a:r>
            <a:r>
              <a:rPr lang="kl-GL" dirty="0">
                <a:solidFill>
                  <a:srgbClr val="FF0000"/>
                </a:solidFill>
              </a:rPr>
              <a:t>pimmatiginninneq akiorniarlugu suliniutinit misilittakkat</a:t>
            </a:r>
            <a:r>
              <a:rPr lang="kl-GL" dirty="0"/>
              <a:t> katersorneqarput – taakkulu tunngavigalugit una saqqummiussaq suliarineqarpoq.</a:t>
            </a:r>
          </a:p>
          <a:p>
            <a:r>
              <a:rPr lang="kl-GL" dirty="0"/>
              <a:t>PINGAARUTEQARPOQ: pimmatiginnittarnermut suliassaq ersarissumik pimmatiginnittarnermut tunngasuujuaannanngilaq. Assigiinngitsorpassuit pissutaasinnaapput. TAAMAATTUMIK ….</a:t>
            </a:r>
          </a:p>
          <a:p>
            <a:r>
              <a:rPr lang="kl-GL" dirty="0"/>
              <a:t>EQQAAMALLUGU inersimasut ‘pissaanermik’ tigumminnittuaannarput. </a:t>
            </a:r>
            <a:r>
              <a:rPr lang="kl-GL" dirty="0">
                <a:solidFill>
                  <a:srgbClr val="FF0000"/>
                </a:solidFill>
              </a:rPr>
              <a:t>Asannittumik meeqqanik isiginnittariaaseq aallaavigiuk</a:t>
            </a:r>
            <a:r>
              <a:rPr lang="kl-G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16808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48C5A4-393E-E4BA-7D2A-8ACC91E8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Der findes ikke én men mange opskrifter…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5145123-5307-6847-B9B5-33DF38045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408" y="2027583"/>
            <a:ext cx="11092070" cy="4303642"/>
          </a:xfrm>
        </p:spPr>
        <p:txBody>
          <a:bodyPr/>
          <a:lstStyle/>
          <a:p>
            <a:r>
              <a:rPr lang="da-DK" dirty="0"/>
              <a:t>Der findes </a:t>
            </a:r>
            <a:r>
              <a:rPr lang="da-DK" dirty="0">
                <a:solidFill>
                  <a:srgbClr val="FF0000"/>
                </a:solidFill>
              </a:rPr>
              <a:t>ikke en fast opskrift </a:t>
            </a:r>
            <a:r>
              <a:rPr lang="da-DK" dirty="0"/>
              <a:t>på, hvordan konkrete sager om mobning skal håndteres. Det afhænger helt af situationen. </a:t>
            </a:r>
          </a:p>
          <a:p>
            <a:r>
              <a:rPr lang="da-DK" dirty="0"/>
              <a:t>Der er indhøstet </a:t>
            </a:r>
            <a:r>
              <a:rPr lang="da-DK" dirty="0">
                <a:solidFill>
                  <a:srgbClr val="FF0000"/>
                </a:solidFill>
              </a:rPr>
              <a:t>erfaringer fra </a:t>
            </a:r>
            <a:r>
              <a:rPr lang="da-DK" dirty="0" err="1">
                <a:solidFill>
                  <a:srgbClr val="FF0000"/>
                </a:solidFill>
              </a:rPr>
              <a:t>antimobbearbejdet</a:t>
            </a:r>
            <a:r>
              <a:rPr lang="da-DK" dirty="0">
                <a:solidFill>
                  <a:srgbClr val="FF0000"/>
                </a:solidFill>
              </a:rPr>
              <a:t> </a:t>
            </a:r>
            <a:r>
              <a:rPr lang="da-DK" dirty="0"/>
              <a:t>i Norden – og herfra er dette oplæg bygget op.</a:t>
            </a:r>
          </a:p>
          <a:p>
            <a:r>
              <a:rPr lang="da-DK" dirty="0"/>
              <a:t>VIGTIG: det er ikke altid, at en mobbesag er en hel tydelig mobbesag. Der kan være mange krydsende perspektiver. DERFOR….</a:t>
            </a:r>
          </a:p>
          <a:p>
            <a:r>
              <a:rPr lang="da-DK" dirty="0"/>
              <a:t>HUSK at voksne sidder med ‘magten’ i sidste ende. Gå med det </a:t>
            </a:r>
            <a:r>
              <a:rPr lang="da-DK" dirty="0">
                <a:solidFill>
                  <a:srgbClr val="FF0000"/>
                </a:solidFill>
              </a:rPr>
              <a:t>kærlige børnesyn.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7891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D6643-1FE9-23DF-C102-E1A65BEE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l-GL" sz="2800" b="1" dirty="0"/>
              <a:t>Immikkoortoq 1) Pimmatiginnittoqartoq paasivarsi (imaluunniit pimmatiginnittoqalernera) assersuutigalugu imatut ….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27C8CA-0412-75B5-9B64-6784B4E38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2325757"/>
            <a:ext cx="10866783" cy="3851206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l-GL" sz="3200" dirty="0"/>
              <a:t>Meeraq imaluunniit meeqqap ilaqutai pimmatiginnittoqarneranik naammagittaalliuuteqarput = suliassaqarpusi.</a:t>
            </a:r>
          </a:p>
          <a:p>
            <a:pPr marL="514350" indent="-514350">
              <a:buAutoNum type="arabicParenR"/>
            </a:pPr>
            <a:r>
              <a:rPr lang="kl-GL" sz="3200" dirty="0"/>
              <a:t>Illit/ilissi klassimi atuartut akornanni (imaluunniit klassit akornanni) pimmatiginnittoqartoq takuat/arsi</a:t>
            </a:r>
          </a:p>
          <a:p>
            <a:pPr marL="514350" indent="-514350">
              <a:buAutoNum type="arabicParenR"/>
            </a:pPr>
            <a:r>
              <a:rPr lang="kl-GL" sz="3200" dirty="0"/>
              <a:t>Suleqatisi pimmatiginnittoqarneranik takunnissimallutik oqaluttuartut tusarnaarsimavasi</a:t>
            </a:r>
          </a:p>
        </p:txBody>
      </p:sp>
    </p:spTree>
    <p:extLst>
      <p:ext uri="{BB962C8B-B14F-4D97-AF65-F5344CB8AC3E}">
        <p14:creationId xmlns:p14="http://schemas.microsoft.com/office/powerpoint/2010/main" val="419142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7D6643-1FE9-23DF-C102-E1A65BEE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800" b="1" dirty="0"/>
              <a:t>Afsnit 1)  I opdager mobning (eller begyndende mobning) fx på denne måde…..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027C8CA-0412-75B5-9B64-6784B4E38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2325757"/>
            <a:ext cx="10866783" cy="3851206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da-DK" sz="3200" dirty="0"/>
              <a:t>Et barn eller barnets familie klager over mobning = I har en sag.</a:t>
            </a:r>
          </a:p>
          <a:p>
            <a:pPr marL="514350" indent="-514350">
              <a:buAutoNum type="arabicParenR"/>
            </a:pPr>
            <a:r>
              <a:rPr lang="da-DK" sz="3200" dirty="0"/>
              <a:t>Du/I har set mobning blandt eleverne i en klasse (eller på tværs af klasser)</a:t>
            </a:r>
          </a:p>
          <a:p>
            <a:pPr marL="514350" indent="-514350">
              <a:buAutoNum type="arabicParenR"/>
            </a:pPr>
            <a:r>
              <a:rPr lang="da-DK" sz="3200" dirty="0"/>
              <a:t>I har hørt kollegaer, der har set mobning</a:t>
            </a:r>
          </a:p>
        </p:txBody>
      </p:sp>
    </p:spTree>
    <p:extLst>
      <p:ext uri="{BB962C8B-B14F-4D97-AF65-F5344CB8AC3E}">
        <p14:creationId xmlns:p14="http://schemas.microsoft.com/office/powerpoint/2010/main" val="24047915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671BD-1AB2-3F76-E239-82DF47E68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322"/>
            <a:ext cx="10515600" cy="1366078"/>
          </a:xfrm>
        </p:spPr>
        <p:txBody>
          <a:bodyPr>
            <a:normAutofit fontScale="90000"/>
          </a:bodyPr>
          <a:lstStyle/>
          <a:p>
            <a:r>
              <a:rPr lang="kl-GL" b="1" dirty="0"/>
              <a:t>Immikkoortoq 2) Pimmatiginninnermik iliuuseqarnissamut alloriarnerit pingasut - </a:t>
            </a:r>
            <a:r>
              <a:rPr lang="kl-GL" b="1" dirty="0" err="1"/>
              <a:t>pimmagitiginnittoqalerneralu</a:t>
            </a:r>
            <a:br>
              <a:rPr lang="kl-GL" b="1" dirty="0"/>
            </a:br>
            <a:endParaRPr lang="kl-GL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32B316-7B97-F1D8-1620-5B4297C8A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590261"/>
            <a:ext cx="10876722" cy="45867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l-GL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kl-GL" i="1" dirty="0">
                <a:solidFill>
                  <a:srgbClr val="FF0000"/>
                </a:solidFill>
              </a:rPr>
              <a:t>Alloriarneq nr. 1: Susoqarami?</a:t>
            </a:r>
          </a:p>
          <a:p>
            <a:r>
              <a:rPr lang="kl-GL" dirty="0"/>
              <a:t>Tusarnaarit. Atuartut, angajoqqaat suleqatilluunniit oqaluttuartut tusarnaakkit.</a:t>
            </a:r>
          </a:p>
          <a:p>
            <a:r>
              <a:rPr lang="kl-GL" dirty="0"/>
              <a:t>Aperigit: </a:t>
            </a:r>
            <a:r>
              <a:rPr lang="kl-GL" i="1" dirty="0"/>
              <a:t>‘qanoq’ –</a:t>
            </a:r>
            <a:r>
              <a:rPr lang="kl-GL" dirty="0"/>
              <a:t> atorlugu apeqquteqarit.</a:t>
            </a:r>
          </a:p>
          <a:p>
            <a:r>
              <a:rPr lang="kl-GL" dirty="0"/>
              <a:t>Aallarniutigalugu pimmatiginninneq/pimmatiginninnginneq pillugu inerniliussereernak.</a:t>
            </a:r>
          </a:p>
          <a:p>
            <a:pPr marL="0" indent="0">
              <a:buNone/>
            </a:pPr>
            <a:r>
              <a:rPr lang="kl-GL" i="1" dirty="0">
                <a:solidFill>
                  <a:srgbClr val="FF0000"/>
                </a:solidFill>
              </a:rPr>
              <a:t>Alloriarneq nr. 2 (pisumi meeqqat ataasiakkaat ungaluusersukkit = atuagaq – parantesmetoden uani pineqarpoq)</a:t>
            </a:r>
          </a:p>
          <a:p>
            <a:r>
              <a:rPr lang="kl-GL" dirty="0"/>
              <a:t>Klasse qimerloorsiuk. Unammillernartut sumiittut takusinnaavisigit?</a:t>
            </a:r>
          </a:p>
        </p:txBody>
      </p:sp>
    </p:spTree>
    <p:extLst>
      <p:ext uri="{BB962C8B-B14F-4D97-AF65-F5344CB8AC3E}">
        <p14:creationId xmlns:p14="http://schemas.microsoft.com/office/powerpoint/2010/main" val="3954466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7671BD-1AB2-3F76-E239-82DF47E68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37322"/>
            <a:ext cx="10515600" cy="1152939"/>
          </a:xfrm>
        </p:spPr>
        <p:txBody>
          <a:bodyPr>
            <a:normAutofit fontScale="90000"/>
          </a:bodyPr>
          <a:lstStyle/>
          <a:p>
            <a:r>
              <a:rPr lang="da-DK" b="1" dirty="0"/>
              <a:t>Afsnit 2)</a:t>
            </a:r>
            <a:r>
              <a:rPr lang="da-DK" sz="4400" b="1" dirty="0"/>
              <a:t> Tre trin til håndtering af mobning – og begyndende mobning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732B316-7B97-F1D8-1620-5B4297C8A3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078" y="1590261"/>
            <a:ext cx="10876722" cy="4586702"/>
          </a:xfrm>
        </p:spPr>
        <p:txBody>
          <a:bodyPr/>
          <a:lstStyle/>
          <a:p>
            <a:pPr marL="0" indent="0">
              <a:buNone/>
            </a:pPr>
            <a:endParaRPr lang="da-DK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Trin nr. 1: Hvad er der sket?</a:t>
            </a:r>
          </a:p>
          <a:p>
            <a:r>
              <a:rPr lang="da-DK" dirty="0"/>
              <a:t>Vær ‘øre’. Lyt til hvad eleverne, forældre eller kollegaer fortæller.</a:t>
            </a:r>
          </a:p>
          <a:p>
            <a:r>
              <a:rPr lang="da-DK" dirty="0"/>
              <a:t>`Spørg: ‘</a:t>
            </a:r>
            <a:r>
              <a:rPr lang="da-DK" i="1" dirty="0" err="1"/>
              <a:t>hvad</a:t>
            </a:r>
            <a:r>
              <a:rPr lang="da-DK" dirty="0" err="1"/>
              <a:t>’-spørgsmål</a:t>
            </a:r>
            <a:r>
              <a:rPr lang="da-DK" dirty="0"/>
              <a:t>.</a:t>
            </a:r>
          </a:p>
          <a:p>
            <a:r>
              <a:rPr lang="da-DK" dirty="0"/>
              <a:t>Konkludér ikke fra start af om det er mobning/ikke mobning.</a:t>
            </a:r>
          </a:p>
          <a:p>
            <a:endParaRPr lang="da-DK" dirty="0"/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Trin nr. 2: (Sæt en parentes om de enkelte børn i sagen = parentesmetoden)</a:t>
            </a:r>
          </a:p>
          <a:p>
            <a:r>
              <a:rPr lang="da-DK" dirty="0"/>
              <a:t>Ret blikket mod klassen. Hvor ser i udfordringer?</a:t>
            </a:r>
          </a:p>
        </p:txBody>
      </p:sp>
    </p:spTree>
    <p:extLst>
      <p:ext uri="{BB962C8B-B14F-4D97-AF65-F5344CB8AC3E}">
        <p14:creationId xmlns:p14="http://schemas.microsoft.com/office/powerpoint/2010/main" val="1588573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FCA1AE-225F-6A2C-AF8C-C5B1A413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l-GL" sz="3200" b="1" dirty="0"/>
              <a:t>Klasse qimerloorsiuk. Unammillernartut sumiittut takusinnaavisigit? (suli alloriarneq 2)</a:t>
            </a:r>
            <a:endParaRPr lang="kl-GL" sz="2400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9AA3DB93-72DC-E13B-2360-CC1EF9AB0A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9274928"/>
              </p:ext>
            </p:extLst>
          </p:nvPr>
        </p:nvGraphicFramePr>
        <p:xfrm>
          <a:off x="729343" y="1807029"/>
          <a:ext cx="10624457" cy="4572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4457">
                  <a:extLst>
                    <a:ext uri="{9D8B030D-6E8A-4147-A177-3AD203B41FA5}">
                      <a16:colId xmlns:a16="http://schemas.microsoft.com/office/drawing/2014/main" val="3431366566"/>
                    </a:ext>
                  </a:extLst>
                </a:gridCol>
              </a:tblGrid>
              <a:tr h="5516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800" noProof="0" dirty="0"/>
                        <a:t>Klassip akunnerminni pissusaat pillugu nassuiaat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5669"/>
                  </a:ext>
                </a:extLst>
              </a:tr>
              <a:tr h="634881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a) Klasse qanoq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aallartikkami ippa</a:t>
                      </a:r>
                      <a:r>
                        <a:rPr lang="kl-GL" sz="2000" noProof="0" dirty="0"/>
                        <a:t>? (assersuut ferie kingorna, sommerferie, juleferie il.il.)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70216"/>
                  </a:ext>
                </a:extLst>
              </a:tr>
              <a:tr h="634881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b) Klassimi meeqqanik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kiserliortoqarpa</a:t>
                      </a:r>
                      <a:r>
                        <a:rPr lang="kl-GL" sz="2000" noProof="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456627"/>
                  </a:ext>
                </a:extLst>
              </a:tr>
              <a:tr h="634881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c) Klasse atuaqatigiittut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ataatsimoorfeqarpat</a:t>
                      </a:r>
                      <a:r>
                        <a:rPr lang="kl-GL" sz="2000" noProof="0" dirty="0"/>
                        <a:t>?</a:t>
                      </a:r>
                      <a:endParaRPr lang="kl-GL" sz="20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118346"/>
                  </a:ext>
                </a:extLst>
              </a:tr>
              <a:tr h="735345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d) Ilinniartitsisoqatigiit atuartoqatigiillu </a:t>
                      </a:r>
                      <a:r>
                        <a:rPr lang="kl-GL" sz="2000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atassuteqarnerat</a:t>
                      </a:r>
                      <a:r>
                        <a:rPr lang="kl-GL" sz="2000" noProof="0" dirty="0"/>
                        <a:t> qanoq ippa?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293302"/>
                  </a:ext>
                </a:extLst>
              </a:tr>
              <a:tr h="7463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e)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ATUARUSUSSUSEQARTOQARPA</a:t>
                      </a:r>
                      <a:r>
                        <a:rPr lang="kl-GL" sz="2000" b="1" noProof="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  <a:p>
                      <a:endParaRPr lang="kl-GL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347339"/>
                  </a:ext>
                </a:extLst>
              </a:tr>
              <a:tr h="634881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f)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Angajoqqaaqatigiit</a:t>
                      </a:r>
                      <a:r>
                        <a:rPr lang="kl-GL" sz="2000" noProof="0" dirty="0"/>
                        <a:t> gruppitut qanoq ingerlappat?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8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5100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FCA1AE-225F-6A2C-AF8C-C5B1A413F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sz="3600" b="1" dirty="0"/>
              <a:t>Ret blikket mod klassen. Hvor ser I udfordringer? (stadig trin 2)</a:t>
            </a:r>
            <a:br>
              <a:rPr lang="da-DK" sz="3600" b="1" dirty="0"/>
            </a:br>
            <a:br>
              <a:rPr lang="da-DK" sz="2700" dirty="0"/>
            </a:br>
            <a:endParaRPr lang="da-DK" sz="2700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9AA3DB93-72DC-E13B-2360-CC1EF9AB0A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011038"/>
              </p:ext>
            </p:extLst>
          </p:nvPr>
        </p:nvGraphicFramePr>
        <p:xfrm>
          <a:off x="729343" y="1643743"/>
          <a:ext cx="10624457" cy="5001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4457">
                  <a:extLst>
                    <a:ext uri="{9D8B030D-6E8A-4147-A177-3AD203B41FA5}">
                      <a16:colId xmlns:a16="http://schemas.microsoft.com/office/drawing/2014/main" val="3431366566"/>
                    </a:ext>
                  </a:extLst>
                </a:gridCol>
              </a:tblGrid>
              <a:tr h="526036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Klassens sociale portræt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5669"/>
                  </a:ext>
                </a:extLst>
              </a:tr>
              <a:tr h="659146">
                <a:tc>
                  <a:txBody>
                    <a:bodyPr/>
                    <a:lstStyle/>
                    <a:p>
                      <a:r>
                        <a:rPr lang="da-DK" sz="2000" dirty="0"/>
                        <a:t>a) Hvordan kom klassen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fra start</a:t>
                      </a:r>
                      <a:r>
                        <a:rPr lang="da-DK" sz="20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70216"/>
                  </a:ext>
                </a:extLst>
              </a:tr>
              <a:tr h="659146">
                <a:tc>
                  <a:txBody>
                    <a:bodyPr/>
                    <a:lstStyle/>
                    <a:p>
                      <a:r>
                        <a:rPr lang="da-DK" sz="2000" dirty="0"/>
                        <a:t>b)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ensomme</a:t>
                      </a:r>
                      <a:r>
                        <a:rPr lang="da-DK" sz="2000" dirty="0"/>
                        <a:t> børn i klassen?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456627"/>
                  </a:ext>
                </a:extLst>
              </a:tr>
              <a:tr h="659146">
                <a:tc>
                  <a:txBody>
                    <a:bodyPr/>
                    <a:lstStyle/>
                    <a:p>
                      <a:r>
                        <a:rPr lang="da-DK" sz="2000" dirty="0"/>
                        <a:t>c) Er der et samlet 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fællesskab </a:t>
                      </a:r>
                      <a:r>
                        <a:rPr lang="da-DK" sz="2000" dirty="0"/>
                        <a:t>om det at gå i klasse sammen?</a:t>
                      </a:r>
                      <a:endParaRPr lang="da-DK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118346"/>
                  </a:ext>
                </a:extLst>
              </a:tr>
              <a:tr h="1137704">
                <a:tc>
                  <a:txBody>
                    <a:bodyPr/>
                    <a:lstStyle/>
                    <a:p>
                      <a:r>
                        <a:rPr lang="da-DK" sz="2000" dirty="0"/>
                        <a:t>d) Hvordan er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 relationerne </a:t>
                      </a:r>
                      <a:r>
                        <a:rPr lang="da-DK" sz="2000" dirty="0"/>
                        <a:t>mellem </a:t>
                      </a:r>
                    </a:p>
                    <a:p>
                      <a:r>
                        <a:rPr lang="da-DK" sz="2000" dirty="0"/>
                        <a:t>lærergruppen og elevgruppen?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293302"/>
                  </a:ext>
                </a:extLst>
              </a:tr>
              <a:tr h="6608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e)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SKOLEGLÆDE?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347339"/>
                  </a:ext>
                </a:extLst>
              </a:tr>
              <a:tr h="659146">
                <a:tc>
                  <a:txBody>
                    <a:bodyPr/>
                    <a:lstStyle/>
                    <a:p>
                      <a:r>
                        <a:rPr lang="da-DK" sz="2000" dirty="0"/>
                        <a:t>f) Hvordan fungerer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forældregruppen</a:t>
                      </a:r>
                      <a:r>
                        <a:rPr lang="da-DK" sz="2000" dirty="0"/>
                        <a:t> som gruppe?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8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329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5FF518-8372-6235-9941-5AC044705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529821"/>
          </a:xfrm>
        </p:spPr>
        <p:txBody>
          <a:bodyPr>
            <a:normAutofit/>
          </a:bodyPr>
          <a:lstStyle/>
          <a:p>
            <a:r>
              <a:rPr lang="kl-GL" sz="3200" b="1" i="1" dirty="0">
                <a:solidFill>
                  <a:srgbClr val="FF0000"/>
                </a:solidFill>
              </a:rPr>
              <a:t>3) Alloriarneq nr. 3: Iliuutsit klassimut tamarmut sammisut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69DFD56-04BB-BAB1-205C-E36CDD3805C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187777" y="1036949"/>
          <a:ext cx="9144865" cy="8849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15034">
                  <a:extLst>
                    <a:ext uri="{9D8B030D-6E8A-4147-A177-3AD203B41FA5}">
                      <a16:colId xmlns:a16="http://schemas.microsoft.com/office/drawing/2014/main" val="2772995119"/>
                    </a:ext>
                  </a:extLst>
                </a:gridCol>
                <a:gridCol w="4429831">
                  <a:extLst>
                    <a:ext uri="{9D8B030D-6E8A-4147-A177-3AD203B41FA5}">
                      <a16:colId xmlns:a16="http://schemas.microsoft.com/office/drawing/2014/main" val="513426898"/>
                    </a:ext>
                  </a:extLst>
                </a:gridCol>
              </a:tblGrid>
              <a:tr h="1929061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a) Klasse qanoq aallartikkami ippa??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Ileqqut nutaat atorlugit klasse aallaqqaataaneertissiuk: Immitsinnut ilassisarpugut / ataatsimut sammisaqarneq / atuartitsinermi immitsinnut ataqqilluta.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711776"/>
                  </a:ext>
                </a:extLst>
              </a:tr>
              <a:tr h="31538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b) Klassimi meeqqanik </a:t>
                      </a:r>
                      <a:r>
                        <a:rPr lang="kl-GL" sz="2000" b="1" noProof="0" dirty="0">
                          <a:solidFill>
                            <a:srgbClr val="FF0000"/>
                          </a:solidFill>
                        </a:rPr>
                        <a:t>kiserliortoqarpa</a:t>
                      </a:r>
                      <a:r>
                        <a:rPr lang="kl-GL" sz="2000" noProof="0" dirty="0"/>
                        <a:t>?</a:t>
                      </a:r>
                    </a:p>
                    <a:p>
                      <a:endParaRPr lang="kl-GL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Atuartitsinermi sammisaqartitsinikkut isumassarsiornikkut kiserliortoqarnera taamaatissiuk.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Klassimi gruppit/ilagiittartut allanik ilanngutsitsinissaannut kaammattorsigit.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Klassimi atuartut ataasiakkaat kaammattorneqassapput - ilanngutsitsiniarnermik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327632"/>
                  </a:ext>
                </a:extLst>
              </a:tr>
              <a:tr h="37662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c) </a:t>
                      </a:r>
                      <a:r>
                        <a:rPr lang="da-DK" sz="2000" dirty="0"/>
                        <a:t>Klasse </a:t>
                      </a:r>
                      <a:r>
                        <a:rPr lang="kl-GL" sz="2000" noProof="0" dirty="0"/>
                        <a:t>atuaqatigiittut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ataatsimoorfeqarpat</a:t>
                      </a:r>
                      <a:r>
                        <a:rPr lang="kl-GL" sz="2000" noProof="0" dirty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Atuartitsineq atuartoqatigiinnik ataatsimoortitsisunngortissiuk. Atuartitsinermi sapinngisamik atuartut PEQATAATISSIGIT.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Atuartut namminneq atuartitsineq ingerlannissaannut periarfissiigitsi- qanoq imminnut nersualaartarnissaat pillugu malittarisassaliortissigit.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kl-GL" sz="2000" noProof="0" dirty="0"/>
                        <a:t>Qanoq iliornikkut klasse klassiminnik </a:t>
                      </a:r>
                      <a:r>
                        <a:rPr lang="kl-GL" sz="2000" noProof="0" dirty="0" err="1"/>
                        <a:t>tulluusimaarinnilersinneqassappat</a:t>
                      </a:r>
                      <a:r>
                        <a:rPr lang="kl-GL" sz="2000" noProof="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904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8199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5FF518-8372-6235-9941-5AC04470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3200" b="1" i="1" dirty="0">
                <a:solidFill>
                  <a:srgbClr val="FF0000"/>
                </a:solidFill>
              </a:rPr>
              <a:t>3) Trin nr. 3: Handlinger der retter sig mod hele klassen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69DFD56-04BB-BAB1-205C-E36CDD3805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069958"/>
              </p:ext>
            </p:extLst>
          </p:nvPr>
        </p:nvGraphicFramePr>
        <p:xfrm>
          <a:off x="664028" y="1767229"/>
          <a:ext cx="10629189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0343">
                  <a:extLst>
                    <a:ext uri="{9D8B030D-6E8A-4147-A177-3AD203B41FA5}">
                      <a16:colId xmlns:a16="http://schemas.microsoft.com/office/drawing/2014/main" val="2772995119"/>
                    </a:ext>
                  </a:extLst>
                </a:gridCol>
                <a:gridCol w="5148846">
                  <a:extLst>
                    <a:ext uri="{9D8B030D-6E8A-4147-A177-3AD203B41FA5}">
                      <a16:colId xmlns:a16="http://schemas.microsoft.com/office/drawing/2014/main" val="513426898"/>
                    </a:ext>
                  </a:extLst>
                </a:gridCol>
              </a:tblGrid>
              <a:tr h="885699">
                <a:tc>
                  <a:txBody>
                    <a:bodyPr/>
                    <a:lstStyle/>
                    <a:p>
                      <a:r>
                        <a:rPr lang="da-DK" sz="2000" dirty="0"/>
                        <a:t>a) Hvordan kom klassen fra start?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Genstart klassen med nye rutiner: Vi hilser på hinanden / fælles sociale aktiviteter /vise hinanden undervisningsrespekt.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4711776"/>
                  </a:ext>
                </a:extLst>
              </a:tr>
              <a:tr h="169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b)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ensomme</a:t>
                      </a:r>
                      <a:r>
                        <a:rPr lang="da-DK" sz="2000" dirty="0"/>
                        <a:t> børn i klassen?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Bryd ensomheden ved at opfindsomhed i undervisningsaktiviteterne.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Opfordre grupper/kliker i klassen til at invitere ind.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Opfordre enkelte elever i klassen – til at invitere ind.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0327632"/>
                  </a:ext>
                </a:extLst>
              </a:tr>
              <a:tr h="16908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c) Er der et samlet 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fællesskab </a:t>
                      </a:r>
                      <a:r>
                        <a:rPr lang="da-DK" sz="2000" dirty="0"/>
                        <a:t>om det at gå i klasse sammen?</a:t>
                      </a:r>
                      <a:endParaRPr lang="da-DK" sz="20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Gør undervisningen til det, der samler elevgruppen. INDDRAG eleverne mest muligt i undervisningen.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Lad eleverne undervise hinanden – og lave regler for, hvordan man roser hinanden.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da-DK" sz="2000" dirty="0"/>
                        <a:t>Hvordan gøres klassen stolt af klassen?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4904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1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87BD4-FF44-4235-A44A-E4C6B1FA0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da-DK" dirty="0"/>
              <a:t>Intro – velkommen 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5B316D-66CA-451F-A4EB-CB7AA60BB0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17904" y="5340096"/>
            <a:ext cx="1944824" cy="594360"/>
          </a:xfrm>
        </p:spPr>
        <p:txBody>
          <a:bodyPr rtlCol="0">
            <a:normAutofit/>
          </a:bodyPr>
          <a:lstStyle/>
          <a:p>
            <a:pPr rtl="0"/>
            <a:r>
              <a:rPr lang="da-DK" dirty="0"/>
              <a:t>Helle R. Hansen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6161D729-79F6-40AF-9351-EF2BBC42819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833104" y="5340096"/>
            <a:ext cx="1828800" cy="594360"/>
          </a:xfrm>
        </p:spPr>
        <p:txBody>
          <a:bodyPr rtlCol="0">
            <a:normAutofit/>
          </a:bodyPr>
          <a:lstStyle/>
          <a:p>
            <a:pPr rtl="0"/>
            <a:r>
              <a:rPr lang="da-DK" dirty="0"/>
              <a:t>Ane-Kathrine P.</a:t>
            </a:r>
          </a:p>
        </p:txBody>
      </p:sp>
      <p:sp>
        <p:nvSpPr>
          <p:cNvPr id="25" name="Pladsholder til slidenummer 24">
            <a:extLst>
              <a:ext uri="{FF2B5EF4-FFF2-40B4-BE49-F238E27FC236}">
                <a16:creationId xmlns:a16="http://schemas.microsoft.com/office/drawing/2014/main" id="{F0BE1471-7BBE-4F39-A9A6-15B2692F1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B1E4CB7-CB13-4810-BF18-BE31AFC64F93}" type="slidenum">
              <a:rPr lang="da-DK" smtClean="0"/>
              <a:pPr rtl="0"/>
              <a:t>2</a:t>
            </a:fld>
            <a:endParaRPr lang="da-DK"/>
          </a:p>
        </p:txBody>
      </p:sp>
      <p:pic>
        <p:nvPicPr>
          <p:cNvPr id="7" name="Billede 6" descr="Et billede, der indeholder statuette, tegneserie, actionfigur, Animation&#10;&#10;Automatisk genereret beskrivelse">
            <a:extLst>
              <a:ext uri="{FF2B5EF4-FFF2-40B4-BE49-F238E27FC236}">
                <a16:creationId xmlns:a16="http://schemas.microsoft.com/office/drawing/2014/main" id="{846F461B-54AD-61A4-1AE5-8D8CF9ABF4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8369" y="2252416"/>
            <a:ext cx="1177567" cy="2962911"/>
          </a:xfrm>
          <a:prstGeom prst="rect">
            <a:avLst/>
          </a:prstGeom>
        </p:spPr>
      </p:pic>
      <p:pic>
        <p:nvPicPr>
          <p:cNvPr id="10" name="Billede 9" descr="Et billede, der indeholder tegneserie, Animation, tøj, statuette&#10;&#10;Automatisk genereret beskrivelse">
            <a:extLst>
              <a:ext uri="{FF2B5EF4-FFF2-40B4-BE49-F238E27FC236}">
                <a16:creationId xmlns:a16="http://schemas.microsoft.com/office/drawing/2014/main" id="{8B1A4750-2D37-A7E0-2447-23C8F02166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2932" y="2252416"/>
            <a:ext cx="1293943" cy="2943265"/>
          </a:xfrm>
          <a:prstGeom prst="rect">
            <a:avLst/>
          </a:prstGeom>
        </p:spPr>
      </p:pic>
      <p:sp>
        <p:nvSpPr>
          <p:cNvPr id="11" name="Pladsholder til tekst 4">
            <a:extLst>
              <a:ext uri="{FF2B5EF4-FFF2-40B4-BE49-F238E27FC236}">
                <a16:creationId xmlns:a16="http://schemas.microsoft.com/office/drawing/2014/main" id="{2FBBDC1E-783E-670E-488F-52B69839C2A1}"/>
              </a:ext>
            </a:extLst>
          </p:cNvPr>
          <p:cNvSpPr txBox="1">
            <a:spLocks/>
          </p:cNvSpPr>
          <p:nvPr/>
        </p:nvSpPr>
        <p:spPr>
          <a:xfrm>
            <a:off x="5066275" y="5340096"/>
            <a:ext cx="2047256" cy="59436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marL="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2000" b="1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65760" indent="0" algn="l" defTabSz="914400" rtl="0" eaLnBrk="1" latinLnBrk="0" hangingPunct="1">
              <a:lnSpc>
                <a:spcPct val="105000"/>
              </a:lnSpc>
              <a:spcBef>
                <a:spcPts val="9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365760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40080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Font typeface="Arial" panose="020B0604020202020204" pitchFamily="34" charset="0"/>
              <a:buNone/>
              <a:defRPr sz="1800" i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12648" indent="0" algn="l" defTabSz="914400" rtl="0" eaLnBrk="1" latinLnBrk="0" hangingPunct="1">
              <a:lnSpc>
                <a:spcPct val="105000"/>
              </a:lnSpc>
              <a:spcBef>
                <a:spcPts val="600"/>
              </a:spcBef>
              <a:buClr>
                <a:schemeClr val="accent5"/>
              </a:buClr>
              <a:buFont typeface="Avenir Next LT Pro" panose="020B05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Karen Mathiesen</a:t>
            </a:r>
          </a:p>
        </p:txBody>
      </p:sp>
      <p:pic>
        <p:nvPicPr>
          <p:cNvPr id="13" name="Billede 12" descr="Et billede, der indeholder tegning, illustration/afbildning, Animation, skitse&#10;&#10;Automatisk genereret beskrivelse">
            <a:extLst>
              <a:ext uri="{FF2B5EF4-FFF2-40B4-BE49-F238E27FC236}">
                <a16:creationId xmlns:a16="http://schemas.microsoft.com/office/drawing/2014/main" id="{710373FC-D7B7-BE3C-0B8F-24D191B758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0532" y="2252416"/>
            <a:ext cx="1198180" cy="2943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3033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1E64E-0EFF-4518-EDF6-E3DD5859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b="1" i="1" dirty="0">
                <a:solidFill>
                  <a:srgbClr val="FF0000"/>
                </a:solidFill>
              </a:rPr>
              <a:t>Alloriarneq 3 nangillugu …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F0747EE-CC8F-C6DF-7E33-F071095ECD2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59082" y="1590404"/>
          <a:ext cx="105156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3465">
                  <a:extLst>
                    <a:ext uri="{9D8B030D-6E8A-4147-A177-3AD203B41FA5}">
                      <a16:colId xmlns:a16="http://schemas.microsoft.com/office/drawing/2014/main" val="997212262"/>
                    </a:ext>
                  </a:extLst>
                </a:gridCol>
                <a:gridCol w="5302135">
                  <a:extLst>
                    <a:ext uri="{9D8B030D-6E8A-4147-A177-3AD203B41FA5}">
                      <a16:colId xmlns:a16="http://schemas.microsoft.com/office/drawing/2014/main" val="3632152736"/>
                    </a:ext>
                  </a:extLst>
                </a:gridCol>
              </a:tblGrid>
              <a:tr h="1595053"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d) </a:t>
                      </a:r>
                      <a:r>
                        <a:rPr lang="kl-GL" sz="2000" b="1" kern="1200" noProof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Ilinniartitsisoqatigiit atuartoqatigiillu atassuteqarnerat qanoq ippa?</a:t>
                      </a:r>
                      <a:endParaRPr lang="kl-GL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Ilinniartitsisut ataasiakkaat atuartooqatigiillu akornanni uummaarissumik pitsaasumillu atassuteqarneq ineriartortissiuk.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KINGUAARIINNI ALLANNGUINEQ PILLUGU ILISIMATUSARNERMIT ILISIMASAT EQQAAMAKKIT!!</a:t>
                      </a:r>
                    </a:p>
                    <a:p>
                      <a:endParaRPr lang="kl-GL" sz="20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407449"/>
                  </a:ext>
                </a:extLst>
              </a:tr>
              <a:tr h="858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e)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ATUARUSUSSUSEQARTOQARPA</a:t>
                      </a:r>
                      <a:r>
                        <a:rPr lang="kl-GL" sz="2000" b="1" noProof="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Atuartut ataasiakkaat qanoq atuarfimmut ilaanerulersinnaanerat eqqarsaatigiuk (SAPINNGISAMIK PEQATAATITSIGIT)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664541"/>
                  </a:ext>
                </a:extLst>
              </a:tr>
              <a:tr h="858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l-GL" sz="2000" noProof="0" dirty="0"/>
                        <a:t>f) </a:t>
                      </a:r>
                      <a:r>
                        <a:rPr lang="kl-GL" sz="2000" b="1" noProof="0" dirty="0">
                          <a:solidFill>
                            <a:srgbClr val="FF0000"/>
                          </a:solidFill>
                        </a:rPr>
                        <a:t>Angajoqqaaqatigiit </a:t>
                      </a:r>
                      <a:r>
                        <a:rPr lang="kl-GL" sz="2000" noProof="0" dirty="0"/>
                        <a:t>gruppitut qanoq ingerlappat?</a:t>
                      </a:r>
                    </a:p>
                    <a:p>
                      <a:endParaRPr lang="kl-GL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l-GL" sz="2000" noProof="0" dirty="0"/>
                        <a:t> Angajoqqaaqatigiit klasse TAMARMI ikinngutigiinnissaannut tapersersuinissaat kaammattorneqassapput.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725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9945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71E64E-0EFF-4518-EDF6-E3DD5859A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i="1" dirty="0">
                <a:solidFill>
                  <a:srgbClr val="FF0000"/>
                </a:solidFill>
              </a:rPr>
              <a:t>Trin 3 fortsat…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BF0747EE-CC8F-C6DF-7E33-F071095ECD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657744"/>
              </p:ext>
            </p:extLst>
          </p:nvPr>
        </p:nvGraphicFramePr>
        <p:xfrm>
          <a:off x="740229" y="2391682"/>
          <a:ext cx="10515600" cy="3480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3465">
                  <a:extLst>
                    <a:ext uri="{9D8B030D-6E8A-4147-A177-3AD203B41FA5}">
                      <a16:colId xmlns:a16="http://schemas.microsoft.com/office/drawing/2014/main" val="997212262"/>
                    </a:ext>
                  </a:extLst>
                </a:gridCol>
                <a:gridCol w="5302135">
                  <a:extLst>
                    <a:ext uri="{9D8B030D-6E8A-4147-A177-3AD203B41FA5}">
                      <a16:colId xmlns:a16="http://schemas.microsoft.com/office/drawing/2014/main" val="3632152736"/>
                    </a:ext>
                  </a:extLst>
                </a:gridCol>
              </a:tblGrid>
              <a:tr h="1595053">
                <a:tc>
                  <a:txBody>
                    <a:bodyPr/>
                    <a:lstStyle/>
                    <a:p>
                      <a:r>
                        <a:rPr lang="da-DK" sz="2000" dirty="0"/>
                        <a:t>d) Hvordan er</a:t>
                      </a:r>
                      <a:r>
                        <a:rPr lang="da-DK" sz="2000" dirty="0">
                          <a:solidFill>
                            <a:schemeClr val="bg1"/>
                          </a:solidFill>
                        </a:rPr>
                        <a:t> relationerne </a:t>
                      </a:r>
                      <a:r>
                        <a:rPr lang="da-DK" sz="2000" dirty="0"/>
                        <a:t>mellem </a:t>
                      </a:r>
                    </a:p>
                    <a:p>
                      <a:r>
                        <a:rPr lang="da-DK" sz="2000" dirty="0"/>
                        <a:t>lærergruppen og elevgruppen?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Opbyg dynamisk og positiv relation mellem den enkelte lærer og elevgruppen.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HUSK VIDEN FRA MØNSTERBRUDSFORSKNING!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7407449"/>
                  </a:ext>
                </a:extLst>
              </a:tr>
              <a:tr h="858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e)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SKOLEGLÆDE?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/>
                        <a:t>Overvej hvordan den enkelte elev får et stærkere skoletilhør (INDDRAG mest muligt)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664541"/>
                  </a:ext>
                </a:extLst>
              </a:tr>
              <a:tr h="858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f) Hvordan fungerer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forældregruppen</a:t>
                      </a:r>
                      <a:r>
                        <a:rPr lang="da-DK" sz="2000" dirty="0"/>
                        <a:t> som gruppe?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sz="2000" dirty="0"/>
                        <a:t>Opfordre forældregruppen til at støtte kammeratskabet i HELE klassen.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7257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118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7217C-2B9C-92AF-4A2B-E683E7D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39" y="594761"/>
            <a:ext cx="10658061" cy="1095927"/>
          </a:xfrm>
        </p:spPr>
        <p:txBody>
          <a:bodyPr>
            <a:noAutofit/>
          </a:bodyPr>
          <a:lstStyle/>
          <a:p>
            <a:r>
              <a:rPr lang="kl-GL" sz="4000" b="1" dirty="0"/>
              <a:t>Pimmatiginninnermi pineqartut uterfigalugit. Aallarniutitut oqaaseqatigiinnik siunnersuutit.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1A5964-11B1-643C-FB83-D3210FD2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51" y="1690688"/>
            <a:ext cx="10863349" cy="448627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kl-GL" sz="4000" dirty="0"/>
              <a:t>Atuartumik pimmatigineqartumik oqaloqateqarneq – </a:t>
            </a:r>
            <a:r>
              <a:rPr lang="kl-GL" sz="4000" i="1" dirty="0">
                <a:solidFill>
                  <a:srgbClr val="FF0000"/>
                </a:solidFill>
              </a:rPr>
              <a:t>”Iliuusissat aallartissavagut”. ”Tapersersorpatsigit”. ”Pisariaqartitsiguit orninnga”…</a:t>
            </a:r>
          </a:p>
          <a:p>
            <a:pPr marL="514350" indent="-514350">
              <a:buAutoNum type="arabicParenR"/>
            </a:pPr>
            <a:r>
              <a:rPr lang="kl-GL" sz="4000" dirty="0"/>
              <a:t>Pimmatiginninnermi iliuuseqarnerpaanik oqaloqateqarneq </a:t>
            </a:r>
            <a:r>
              <a:rPr lang="kl-GL" sz="4000" i="1" dirty="0">
                <a:solidFill>
                  <a:srgbClr val="FF0000"/>
                </a:solidFill>
              </a:rPr>
              <a:t>– ”Massakkut UNISSAASI”. ”Klassimi ikinngutigiinnissamut qanoq iliuuseqarnissamut siunnersuuteqaritsi?”</a:t>
            </a:r>
          </a:p>
          <a:p>
            <a:pPr marL="514350" indent="-514350">
              <a:buAutoNum type="arabicParenR"/>
            </a:pPr>
            <a:r>
              <a:rPr lang="kl-GL" sz="4000" dirty="0"/>
              <a:t>…. oqaloqatigalugu</a:t>
            </a:r>
            <a:r>
              <a:rPr lang="kl-GL" sz="4000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AutoNum type="arabicParenR"/>
            </a:pPr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1794822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7217C-2B9C-92AF-4A2B-E683E7D9F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39" y="594761"/>
            <a:ext cx="10658061" cy="1095927"/>
          </a:xfrm>
        </p:spPr>
        <p:txBody>
          <a:bodyPr>
            <a:noAutofit/>
          </a:bodyPr>
          <a:lstStyle/>
          <a:p>
            <a:r>
              <a:rPr lang="da-DK" sz="4000" b="1" dirty="0"/>
              <a:t>Tilbage til aktørerne i mobbesagen. Forslag til startsætninger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1A5964-11B1-643C-FB83-D3210FD26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451" y="1690688"/>
            <a:ext cx="10863349" cy="4486275"/>
          </a:xfrm>
        </p:spPr>
        <p:txBody>
          <a:bodyPr/>
          <a:lstStyle/>
          <a:p>
            <a:pPr marL="514350" indent="-514350">
              <a:buAutoNum type="arabicParenR"/>
            </a:pPr>
            <a:r>
              <a:rPr lang="da-DK" sz="4000" dirty="0"/>
              <a:t>Samtale med eleven der bliver mobbet – </a:t>
            </a:r>
            <a:r>
              <a:rPr lang="da-DK" sz="4000" i="1" dirty="0">
                <a:solidFill>
                  <a:srgbClr val="FF0000"/>
                </a:solidFill>
              </a:rPr>
              <a:t>”Vi sætter handlinger i gang”. ”Vi støtter dig”. ”Kom og ta fat i mig, hvis du har brug for det”…</a:t>
            </a:r>
          </a:p>
          <a:p>
            <a:pPr marL="514350" indent="-514350">
              <a:buAutoNum type="arabicParenR"/>
            </a:pPr>
            <a:r>
              <a:rPr lang="da-DK" sz="4000" dirty="0"/>
              <a:t>Samtale med de mest aktive mobbeudøvere </a:t>
            </a:r>
            <a:r>
              <a:rPr lang="da-DK" sz="4000" i="1" dirty="0">
                <a:solidFill>
                  <a:srgbClr val="FF0000"/>
                </a:solidFill>
              </a:rPr>
              <a:t>– ”I skal STOPPE nu”. ”Kom med ideer til, hvad I kan gøre for klassens kammeratskab?”</a:t>
            </a:r>
          </a:p>
          <a:p>
            <a:pPr marL="514350" indent="-514350">
              <a:buAutoNum type="arabicParenR"/>
            </a:pPr>
            <a:r>
              <a:rPr lang="da-DK" sz="4000" dirty="0"/>
              <a:t>Samtale med….</a:t>
            </a:r>
            <a:r>
              <a:rPr lang="da-DK" sz="4000" dirty="0">
                <a:solidFill>
                  <a:srgbClr val="FF0000"/>
                </a:solidFill>
              </a:rPr>
              <a:t>?</a:t>
            </a:r>
          </a:p>
          <a:p>
            <a:pPr marL="514350" indent="-514350">
              <a:buAutoNum type="arabicParenR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24148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52BD2-7293-16CE-0C69-2BA55853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l-GL" sz="4000" b="1" dirty="0"/>
              <a:t>Isiginnittunik oqaloqateqarneq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528D51-F10D-2895-02E1-866B762C4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l-GL" dirty="0"/>
              <a:t>Atuartumut pimmatigineqartumut ikiuutaasinnaasoq pitsaanerpaaq – tassaavoq atuartunit allanit ikiorneqarneq.</a:t>
            </a:r>
          </a:p>
          <a:p>
            <a:r>
              <a:rPr lang="kl-GL" dirty="0"/>
              <a:t>Atuartuutisi atuartunik allanik pimmatigineqartunik takunnippata iliuuseqarnissaannik akulerunnissaannullu kaammattorsigit.</a:t>
            </a:r>
          </a:p>
          <a:p>
            <a:pPr marL="0" indent="0">
              <a:buNone/>
            </a:pPr>
            <a:endParaRPr lang="kl-GL" dirty="0"/>
          </a:p>
          <a:p>
            <a:pPr marL="0" indent="0">
              <a:buNone/>
            </a:pPr>
            <a:r>
              <a:rPr lang="kl-GL" dirty="0"/>
              <a:t>Aallarniutitut oqaaseqatigiinnik siunnersuutit:</a:t>
            </a:r>
          </a:p>
          <a:p>
            <a:pPr marL="0" indent="0">
              <a:buNone/>
            </a:pPr>
            <a:r>
              <a:rPr lang="kl-GL" i="1" dirty="0">
                <a:solidFill>
                  <a:srgbClr val="FF0000"/>
                </a:solidFill>
              </a:rPr>
              <a:t>”Sooruna Ivalo pimmatigineqartoq takugaangassiuk akulerunneq ajortusi?”</a:t>
            </a:r>
          </a:p>
          <a:p>
            <a:pPr marL="0" indent="0">
              <a:buNone/>
            </a:pPr>
            <a:r>
              <a:rPr lang="kl-GL" i="1" dirty="0">
                <a:solidFill>
                  <a:srgbClr val="FF0000"/>
                </a:solidFill>
              </a:rPr>
              <a:t>”Tulliani akuliunnissarsi tatigaara”</a:t>
            </a:r>
          </a:p>
        </p:txBody>
      </p:sp>
    </p:spTree>
    <p:extLst>
      <p:ext uri="{BB962C8B-B14F-4D97-AF65-F5344CB8AC3E}">
        <p14:creationId xmlns:p14="http://schemas.microsoft.com/office/powerpoint/2010/main" val="2488282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752BD2-7293-16CE-0C69-2BA558538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b="1" dirty="0"/>
              <a:t>Samtale med tilskuerne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7528D51-F10D-2895-02E1-866B762C4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Den mest effektive hjælp en mobbet elev kan få – er hjælpen fra en anden elev.</a:t>
            </a:r>
          </a:p>
          <a:p>
            <a:r>
              <a:rPr lang="da-DK" dirty="0"/>
              <a:t>Opfordre, opmuntre jeres elever til at gribe ind og blande sig, når de ser andre elever, der bliver mobbet.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Forslag til startsætninger:</a:t>
            </a:r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”Hvorfor blander I jer ikke, når I ser Ivalo bliver mobbet?”</a:t>
            </a:r>
          </a:p>
          <a:p>
            <a:pPr marL="0" indent="0">
              <a:buNone/>
            </a:pPr>
            <a:r>
              <a:rPr lang="da-DK" i="1" dirty="0">
                <a:solidFill>
                  <a:srgbClr val="FF0000"/>
                </a:solidFill>
              </a:rPr>
              <a:t>”Jeg har tillid til, at I næste gang blander jer”</a:t>
            </a:r>
          </a:p>
        </p:txBody>
      </p:sp>
    </p:spTree>
    <p:extLst>
      <p:ext uri="{BB962C8B-B14F-4D97-AF65-F5344CB8AC3E}">
        <p14:creationId xmlns:p14="http://schemas.microsoft.com/office/powerpoint/2010/main" val="1141195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97D507-7339-5B1D-EFDE-891A0925A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b="1" dirty="0"/>
              <a:t>Uninngaannarnermiit iliuuseqarnermut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7A6136-944D-836A-AFEA-F5AD11094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l-GL" i="1" dirty="0"/>
              <a:t>”Siullermik tupaallalaarpunga, nukappiaqqammi ataatsimoortut kimut arlaannut malersuinerannut iliuuseqarsinnaanngilanga.</a:t>
            </a:r>
          </a:p>
          <a:p>
            <a:pPr marL="0" indent="0">
              <a:buNone/>
            </a:pPr>
            <a:endParaRPr lang="kl-GL" i="1" dirty="0"/>
          </a:p>
          <a:p>
            <a:pPr marL="0" indent="0">
              <a:buNone/>
            </a:pPr>
            <a:r>
              <a:rPr lang="kl-GL" i="1" dirty="0"/>
              <a:t>Pimmatiginnittarnerli sammereeratsigu tusarlugulu uagut isiginnittut qanoq pingaaruteqartiginersugut … tassami pimmatiginninnerup unitsinnissaanut peqataasinnaasugut, taava allat sinnerlugit unitsitsisalernikuuvunga”</a:t>
            </a:r>
          </a:p>
          <a:p>
            <a:pPr marL="0" indent="0">
              <a:buNone/>
            </a:pPr>
            <a:r>
              <a:rPr lang="da-DK" dirty="0"/>
              <a:t>			(Sofie, 15-inik </a:t>
            </a:r>
            <a:r>
              <a:rPr lang="kl-GL" dirty="0"/>
              <a:t>ukiulik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37394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97D507-7339-5B1D-EFDE-891A0925A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Fra passiv til aktiv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F7A6136-944D-836A-AFEA-F5AD11094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i="1" dirty="0"/>
              <a:t>”Først blev jeg sådan lidt overrasket, for jeg kan jo ikke gøre noget, når en gruppe drenge bare sådan er efter en eller anden.</a:t>
            </a:r>
          </a:p>
          <a:p>
            <a:pPr marL="0" indent="0">
              <a:buNone/>
            </a:pPr>
            <a:r>
              <a:rPr lang="da-DK" i="1" dirty="0"/>
              <a:t>Men efter vi har haft om mobning, og hørt hvor vigtige os der kigger på faktisk </a:t>
            </a:r>
            <a:r>
              <a:rPr lang="da-DK" i="1" dirty="0" err="1"/>
              <a:t>er…at</a:t>
            </a:r>
            <a:r>
              <a:rPr lang="da-DK" i="1" dirty="0"/>
              <a:t> vi faktisk kan være med til at stoppe mobning, så er jeg begyndt at sige fra på andres vegne”</a:t>
            </a:r>
          </a:p>
          <a:p>
            <a:pPr marL="0" indent="0">
              <a:buNone/>
            </a:pPr>
            <a:r>
              <a:rPr lang="da-DK" dirty="0"/>
              <a:t>			(Sofie, 15 år)</a:t>
            </a:r>
          </a:p>
        </p:txBody>
      </p:sp>
    </p:spTree>
    <p:extLst>
      <p:ext uri="{BB962C8B-B14F-4D97-AF65-F5344CB8AC3E}">
        <p14:creationId xmlns:p14="http://schemas.microsoft.com/office/powerpoint/2010/main" val="11642995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B35C3-DE0F-E275-5F19-EA1AE56B2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l-GL" sz="3200" b="1" dirty="0"/>
              <a:t>Malik ilaatinneqanngilaq - piviusumit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88A117-C53A-E6EB-68EC-4A9190204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13" y="1825625"/>
            <a:ext cx="10817087" cy="4667250"/>
          </a:xfrm>
        </p:spPr>
        <p:txBody>
          <a:bodyPr>
            <a:normAutofit/>
          </a:bodyPr>
          <a:lstStyle/>
          <a:p>
            <a:r>
              <a:rPr lang="kl-GL" dirty="0"/>
              <a:t>Aasaanerani atuanngiffeqarnerup kingorna ilinniartitsisunit 4.a-mi atuaqatigiit allanngorsimasut malugisinnaavaat. Eqqissiviilliortoqarnerullunilu aporaannerit amerlisimapput. Ilinniartitsisut  atuartitsinermiit eqqissisaanermut piffissamik atuinerusariaqarput.</a:t>
            </a:r>
          </a:p>
          <a:p>
            <a:r>
              <a:rPr lang="kl-GL" dirty="0"/>
              <a:t>Ullaat ilaanni Maliup anaanaa </a:t>
            </a:r>
            <a:r>
              <a:rPr lang="kl-GL" dirty="0" err="1"/>
              <a:t>klasselærerimut</a:t>
            </a:r>
            <a:r>
              <a:rPr lang="kl-GL" dirty="0"/>
              <a:t> sianerluni Malik atuariartortinniaraluarlugu sapilerlugu oqaluttuaraa. Nuannaanngilaq oqaluttuarsimallunilu klassimi nukappiaqqat malersortuaannaraat.</a:t>
            </a:r>
          </a:p>
          <a:p>
            <a:r>
              <a:rPr lang="kl-GL" dirty="0" err="1"/>
              <a:t>Klasselæreri</a:t>
            </a:r>
            <a:r>
              <a:rPr lang="kl-GL" dirty="0"/>
              <a:t> tupaallappoq. Misigisimagaluarpoq Malik atuarfimmi nuannaarpasittoq – anitsiarfinnilu atuarfimmi atuartunik allanik oqaloqateqartut akulikitsumik takusarpaa.</a:t>
            </a:r>
          </a:p>
          <a:p>
            <a:pPr marL="0" indent="0" algn="ctr">
              <a:buNone/>
            </a:pPr>
            <a:r>
              <a:rPr lang="kl-GL" b="1" i="1" dirty="0" err="1">
                <a:solidFill>
                  <a:srgbClr val="FF0000"/>
                </a:solidFill>
              </a:rPr>
              <a:t>Klasselæreri</a:t>
            </a:r>
            <a:r>
              <a:rPr lang="kl-GL" b="1" i="1" dirty="0">
                <a:solidFill>
                  <a:srgbClr val="FF0000"/>
                </a:solidFill>
              </a:rPr>
              <a:t> qanoq iliussava? Siunnersuutinik tunillugu? </a:t>
            </a:r>
          </a:p>
          <a:p>
            <a:endParaRPr lang="kl-GL" dirty="0"/>
          </a:p>
        </p:txBody>
      </p:sp>
    </p:spTree>
    <p:extLst>
      <p:ext uri="{BB962C8B-B14F-4D97-AF65-F5344CB8AC3E}">
        <p14:creationId xmlns:p14="http://schemas.microsoft.com/office/powerpoint/2010/main" val="7837813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3B35C3-DE0F-E275-5F19-EA1AE56B2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200" b="1" dirty="0"/>
              <a:t>Malik bliver holdt udenfor – en case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388A117-C53A-E6EB-68EC-4A9190204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13" y="1825625"/>
            <a:ext cx="10817087" cy="4667250"/>
          </a:xfrm>
        </p:spPr>
        <p:txBody>
          <a:bodyPr/>
          <a:lstStyle/>
          <a:p>
            <a:r>
              <a:rPr lang="da-DK" dirty="0"/>
              <a:t>Efter sommerferien kan lærerne mærke, at elevgruppen i 4.a har forandret sig. Der er mere uro, og der er flere konflikter. Lærerne må bruge meget tid på at skabe ro og få gennemført undervisning. </a:t>
            </a:r>
          </a:p>
          <a:p>
            <a:r>
              <a:rPr lang="da-DK" dirty="0"/>
              <a:t>En morgen ringer </a:t>
            </a:r>
            <a:r>
              <a:rPr lang="da-DK" dirty="0" err="1"/>
              <a:t>Malik’s</a:t>
            </a:r>
            <a:r>
              <a:rPr lang="da-DK" dirty="0"/>
              <a:t> mor til klasselæreren og fortæller, hun ikke kan få ham i skole. Han er ked af det, og har fortalt, at en gruppe drenge fra klassen hele tiden er efter ham.</a:t>
            </a:r>
          </a:p>
          <a:p>
            <a:r>
              <a:rPr lang="da-DK" dirty="0"/>
              <a:t>Klasselæreren er overrasket. Hun oplever ellers, at Malik virker glad i skolen – og hun ser ham tit i frikvartererne stå og snakke med andre elever på skolen.</a:t>
            </a:r>
          </a:p>
          <a:p>
            <a:pPr marL="0" indent="0" algn="ctr">
              <a:buNone/>
            </a:pPr>
            <a:r>
              <a:rPr lang="da-DK" b="1" i="1" dirty="0">
                <a:solidFill>
                  <a:srgbClr val="FF0000"/>
                </a:solidFill>
              </a:rPr>
              <a:t>Hvad skal klasselæreren gøre? Giv hende nogle råd?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234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3483E5-A505-A0B8-8B38-5B3C0326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De praktiske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2E6154-C4FE-E91C-3F59-DB40452E0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>
                <a:sym typeface="Wingdings" panose="05000000000000000000" pitchFamily="2" charset="2"/>
              </a:rPr>
              <a:t> - Webinar </a:t>
            </a:r>
            <a:r>
              <a:rPr lang="da-DK" dirty="0" err="1">
                <a:sym typeface="Wingdings" panose="05000000000000000000" pitchFamily="2" charset="2"/>
              </a:rPr>
              <a:t>immiunneqassaaq</a:t>
            </a:r>
            <a:r>
              <a:rPr lang="da-DK" dirty="0">
                <a:sym typeface="Wingdings" panose="05000000000000000000" pitchFamily="2" charset="2"/>
              </a:rPr>
              <a:t>, </a:t>
            </a:r>
            <a:r>
              <a:rPr lang="da-DK" dirty="0" err="1">
                <a:sym typeface="Wingdings" panose="05000000000000000000" pitchFamily="2" charset="2"/>
              </a:rPr>
              <a:t>takutikkusunngikkussi</a:t>
            </a:r>
            <a:r>
              <a:rPr lang="da-DK" dirty="0">
                <a:sym typeface="Wingdings" panose="05000000000000000000" pitchFamily="2" charset="2"/>
              </a:rPr>
              <a:t> kamera </a:t>
            </a:r>
            <a:r>
              <a:rPr lang="da-DK" dirty="0" err="1">
                <a:sym typeface="Wingdings" panose="05000000000000000000" pitchFamily="2" charset="2"/>
              </a:rPr>
              <a:t>qamiinnassavarsi</a:t>
            </a:r>
            <a:r>
              <a:rPr lang="da-DK" dirty="0">
                <a:sym typeface="Wingdings" panose="05000000000000000000" pitchFamily="2" charset="2"/>
              </a:rPr>
              <a:t> /  </a:t>
            </a:r>
            <a:r>
              <a:rPr lang="da-DK" dirty="0"/>
              <a:t>webinaret vil blive optaget, sluk kameraet hvis I ikke vil optages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r>
              <a:rPr lang="da-DK" dirty="0">
                <a:sym typeface="Wingdings" panose="05000000000000000000" pitchFamily="2" charset="2"/>
              </a:rPr>
              <a:t>- </a:t>
            </a:r>
            <a:r>
              <a:rPr lang="da-DK" dirty="0" err="1">
                <a:sym typeface="Wingdings" panose="05000000000000000000" pitchFamily="2" charset="2"/>
              </a:rPr>
              <a:t>Saqqummiineq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aallartippat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nipaarutissaasi</a:t>
            </a:r>
            <a:r>
              <a:rPr lang="da-DK" dirty="0">
                <a:sym typeface="Wingdings" panose="05000000000000000000" pitchFamily="2" charset="2"/>
              </a:rPr>
              <a:t>, </a:t>
            </a:r>
            <a:r>
              <a:rPr lang="da-DK" dirty="0" err="1">
                <a:sym typeface="Wingdings" panose="05000000000000000000" pitchFamily="2" charset="2"/>
              </a:rPr>
              <a:t>apeqqutissaqarussili</a:t>
            </a:r>
            <a:r>
              <a:rPr lang="da-DK" dirty="0">
                <a:sym typeface="Wingdings" panose="05000000000000000000" pitchFamily="2" charset="2"/>
              </a:rPr>
              <a:t> </a:t>
            </a:r>
            <a:r>
              <a:rPr lang="da-DK" dirty="0" err="1">
                <a:sym typeface="Wingdings" panose="05000000000000000000" pitchFamily="2" charset="2"/>
              </a:rPr>
              <a:t>nippassavarsi</a:t>
            </a:r>
            <a:r>
              <a:rPr lang="da-DK" dirty="0">
                <a:sym typeface="Wingdings" panose="05000000000000000000" pitchFamily="2" charset="2"/>
              </a:rPr>
              <a:t> / </a:t>
            </a:r>
            <a:r>
              <a:rPr lang="da-DK" dirty="0"/>
              <a:t>Alle deltagere skal være lydløse, sæt lyd til hvis der er spørgsmål </a:t>
            </a:r>
          </a:p>
          <a:p>
            <a:endParaRPr lang="da-DK" dirty="0"/>
          </a:p>
          <a:p>
            <a:r>
              <a:rPr lang="da-DK" dirty="0"/>
              <a:t>- </a:t>
            </a:r>
            <a:r>
              <a:rPr lang="da-DK" dirty="0" err="1"/>
              <a:t>Qaaqqusissutip</a:t>
            </a:r>
            <a:r>
              <a:rPr lang="da-DK" dirty="0"/>
              <a:t> </a:t>
            </a:r>
            <a:r>
              <a:rPr lang="da-DK" dirty="0" err="1"/>
              <a:t>iluani</a:t>
            </a:r>
            <a:r>
              <a:rPr lang="da-DK" dirty="0"/>
              <a:t> </a:t>
            </a:r>
            <a:r>
              <a:rPr lang="da-DK" dirty="0" err="1"/>
              <a:t>caseq</a:t>
            </a:r>
            <a:r>
              <a:rPr lang="da-DK" dirty="0"/>
              <a:t> </a:t>
            </a:r>
            <a:r>
              <a:rPr lang="da-DK" dirty="0" err="1"/>
              <a:t>kakkiunnikuuarput</a:t>
            </a:r>
            <a:r>
              <a:rPr lang="da-DK" dirty="0"/>
              <a:t>, </a:t>
            </a:r>
            <a:r>
              <a:rPr lang="da-DK" dirty="0" err="1"/>
              <a:t>eqimattani</a:t>
            </a:r>
            <a:r>
              <a:rPr lang="da-DK" dirty="0"/>
              <a:t> </a:t>
            </a:r>
            <a:r>
              <a:rPr lang="da-DK" dirty="0" err="1"/>
              <a:t>sulilerussi</a:t>
            </a:r>
            <a:r>
              <a:rPr lang="da-DK" dirty="0"/>
              <a:t> </a:t>
            </a:r>
            <a:r>
              <a:rPr lang="da-DK" dirty="0" err="1"/>
              <a:t>taanna</a:t>
            </a:r>
            <a:r>
              <a:rPr lang="da-DK" dirty="0"/>
              <a:t> </a:t>
            </a:r>
            <a:r>
              <a:rPr lang="da-DK" dirty="0" err="1"/>
              <a:t>aallaavigalugu</a:t>
            </a:r>
            <a:r>
              <a:rPr lang="da-DK" dirty="0"/>
              <a:t> </a:t>
            </a:r>
            <a:r>
              <a:rPr lang="da-DK" dirty="0" err="1"/>
              <a:t>suliaqassaasi</a:t>
            </a:r>
            <a:r>
              <a:rPr lang="da-DK" dirty="0"/>
              <a:t> / i mødeindkaldelsen er der vedhæftet en case, den skal I bruge når I kommer i gang med gruppearbejdet</a:t>
            </a:r>
          </a:p>
          <a:p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ECA70B4-5956-52FD-F67B-29CFD5B52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49A3084-C66C-1F24-A554-F1EEBA48E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609B203-C552-744F-510B-83F5E1FF8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3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9379640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4894B4-29B1-4BA5-983D-1458B3D32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 arbejde praktisk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91D2C32-7AB1-3C05-43F8-2CA610F02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- i hvert gruppe skal der være:</a:t>
            </a:r>
          </a:p>
          <a:p>
            <a:r>
              <a:rPr lang="da-DK" dirty="0"/>
              <a:t>- referent</a:t>
            </a:r>
          </a:p>
          <a:p>
            <a:r>
              <a:rPr lang="da-DK" dirty="0"/>
              <a:t>- tidtager</a:t>
            </a:r>
          </a:p>
          <a:p>
            <a:r>
              <a:rPr lang="da-DK" dirty="0"/>
              <a:t>- ordstyrer</a:t>
            </a:r>
          </a:p>
          <a:p>
            <a:r>
              <a:rPr lang="da-DK" dirty="0"/>
              <a:t>- til fællesplenum udpeger Karen og Helle 2 grupper der skal fremlægge deres løsninger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B87252A-7898-4E54-A308-465A9B12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1DC8325-0954-07F1-05ED-05A51C0A8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102BA5-C3AD-3238-7208-880FA32B4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30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9653989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C94A6-5B18-F677-3DC8-8F18C1A68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l-GL" sz="5400" b="1" dirty="0"/>
              <a:t>Gruppimi sulineq – 20 minutit (unillatsiarnerit nammineq aqussavasi)</a:t>
            </a:r>
            <a:endParaRPr lang="kl-GL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9A6237-88A3-E0A8-CB49-132771BC3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l-GL" b="1" dirty="0"/>
              <a:t>- Alloriarneq 2-mi isumassarsiorlusi Malik pillugu piviusoq aallaavigisiuk</a:t>
            </a:r>
            <a:endParaRPr lang="da-DK" b="1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874B4D3E-D235-BA25-CD4E-B1436A38B380}"/>
              </a:ext>
            </a:extLst>
          </p:cNvPr>
          <p:cNvGraphicFramePr>
            <a:graphicFrameLocks/>
          </p:cNvGraphicFramePr>
          <p:nvPr/>
        </p:nvGraphicFramePr>
        <p:xfrm>
          <a:off x="1929030" y="2854985"/>
          <a:ext cx="7941564" cy="3546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1564">
                  <a:extLst>
                    <a:ext uri="{9D8B030D-6E8A-4147-A177-3AD203B41FA5}">
                      <a16:colId xmlns:a16="http://schemas.microsoft.com/office/drawing/2014/main" val="3431366566"/>
                    </a:ext>
                  </a:extLst>
                </a:gridCol>
              </a:tblGrid>
              <a:tr h="575162">
                <a:tc>
                  <a:txBody>
                    <a:bodyPr/>
                    <a:lstStyle/>
                    <a:p>
                      <a:pPr algn="ctr"/>
                      <a:r>
                        <a:rPr lang="kl-GL" sz="2400" noProof="0" dirty="0"/>
                        <a:t>Klassip akunnerminni pissusaat pillugu nassuiaat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5669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a) </a:t>
                      </a:r>
                      <a:r>
                        <a:rPr lang="kl-GL" sz="2000" noProof="0" dirty="0"/>
                        <a:t>Klasse qanoq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aallartikkami ippa</a:t>
                      </a:r>
                      <a:r>
                        <a:rPr lang="kl-GL" sz="2000" noProof="0" dirty="0"/>
                        <a:t>?</a:t>
                      </a:r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70216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b) </a:t>
                      </a:r>
                      <a:r>
                        <a:rPr lang="kl-GL" sz="2000" noProof="0" dirty="0"/>
                        <a:t>Klassimi meeqqanik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kiserliortoqarpa</a:t>
                      </a:r>
                      <a:r>
                        <a:rPr lang="kl-GL" sz="2000" noProof="0" dirty="0"/>
                        <a:t>?</a:t>
                      </a:r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456627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c) Klasse </a:t>
                      </a:r>
                      <a:r>
                        <a:rPr lang="kl-GL" sz="2000" noProof="0" dirty="0"/>
                        <a:t>atuaqatigiittut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ataatsimoorfeqarpat</a:t>
                      </a:r>
                      <a:r>
                        <a:rPr lang="kl-GL" sz="2000" noProof="0" dirty="0"/>
                        <a:t>?</a:t>
                      </a:r>
                      <a:endParaRPr lang="kl-GL" sz="2000" b="1" noProof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118346"/>
                  </a:ext>
                </a:extLst>
              </a:tr>
              <a:tr h="579718">
                <a:tc>
                  <a:txBody>
                    <a:bodyPr/>
                    <a:lstStyle/>
                    <a:p>
                      <a:r>
                        <a:rPr lang="da-DK" sz="2000" dirty="0"/>
                        <a:t>d) </a:t>
                      </a:r>
                      <a:r>
                        <a:rPr lang="kl-GL" sz="2000" noProof="0" dirty="0"/>
                        <a:t>Ilinniartitsisoqatigiit atuartoqatigiillu </a:t>
                      </a:r>
                      <a:r>
                        <a:rPr lang="kl-GL" sz="2000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atassuteqarnerat</a:t>
                      </a:r>
                      <a:r>
                        <a:rPr lang="kl-GL" sz="2000" noProof="0" dirty="0"/>
                        <a:t> qanoq ippa?</a:t>
                      </a:r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293302"/>
                  </a:ext>
                </a:extLst>
              </a:tr>
              <a:tr h="5262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e)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ATUARUSUSSUSEQARTOQARPA</a:t>
                      </a:r>
                      <a:r>
                        <a:rPr lang="kl-GL" sz="2000" b="1" noProof="0" dirty="0">
                          <a:solidFill>
                            <a:srgbClr val="FF0000"/>
                          </a:solidFill>
                        </a:rPr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347339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f) </a:t>
                      </a:r>
                      <a:r>
                        <a:rPr lang="kl-GL" sz="2000" b="1" kern="1200" noProof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Angajoqqaaqatigiit</a:t>
                      </a:r>
                      <a:r>
                        <a:rPr lang="kl-GL" sz="2000" noProof="0" dirty="0"/>
                        <a:t> gruppitut qanoq ingerlappat?</a:t>
                      </a:r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8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4094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5C94A6-5B18-F677-3DC8-8F18C1A68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5400" b="1" dirty="0"/>
              <a:t>Gruppearbejde – 20 minutter (i styrer selv pauserne)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29A6237-88A3-E0A8-CB49-132771BC3F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b="1" dirty="0"/>
              <a:t>- Tag udgangspunkt i Malik case med inspiration fra trin 2</a:t>
            </a:r>
          </a:p>
          <a:p>
            <a:endParaRPr lang="da-DK" b="1" dirty="0"/>
          </a:p>
          <a:p>
            <a:r>
              <a:rPr lang="da-DK" b="1" dirty="0"/>
              <a:t> </a:t>
            </a:r>
          </a:p>
          <a:p>
            <a:endParaRPr lang="da-DK" b="1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874B4D3E-D235-BA25-CD4E-B1436A38B3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2972865"/>
              </p:ext>
            </p:extLst>
          </p:nvPr>
        </p:nvGraphicFramePr>
        <p:xfrm>
          <a:off x="1937657" y="2691083"/>
          <a:ext cx="7941564" cy="4023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41564">
                  <a:extLst>
                    <a:ext uri="{9D8B030D-6E8A-4147-A177-3AD203B41FA5}">
                      <a16:colId xmlns:a16="http://schemas.microsoft.com/office/drawing/2014/main" val="3431366566"/>
                    </a:ext>
                  </a:extLst>
                </a:gridCol>
              </a:tblGrid>
              <a:tr h="575162">
                <a:tc>
                  <a:txBody>
                    <a:bodyPr/>
                    <a:lstStyle/>
                    <a:p>
                      <a:pPr algn="ctr"/>
                      <a:r>
                        <a:rPr lang="da-DK" sz="2800" dirty="0"/>
                        <a:t>Klassens sociale portræt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45669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a) Hvordan kom klassen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fra start</a:t>
                      </a:r>
                      <a:r>
                        <a:rPr lang="da-DK" sz="2000" dirty="0"/>
                        <a:t>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70216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b)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ensomme</a:t>
                      </a:r>
                      <a:r>
                        <a:rPr lang="da-DK" sz="2000" dirty="0"/>
                        <a:t> børn i klassen?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456627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c) Er der et samlet 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fællesskab </a:t>
                      </a:r>
                      <a:r>
                        <a:rPr lang="da-DK" sz="2000" dirty="0"/>
                        <a:t>om det at gå i klasse sammen?</a:t>
                      </a:r>
                      <a:endParaRPr lang="da-DK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2118346"/>
                  </a:ext>
                </a:extLst>
              </a:tr>
              <a:tr h="804844">
                <a:tc>
                  <a:txBody>
                    <a:bodyPr/>
                    <a:lstStyle/>
                    <a:p>
                      <a:r>
                        <a:rPr lang="da-DK" sz="2000" dirty="0"/>
                        <a:t>d) Hvordan er</a:t>
                      </a:r>
                      <a:r>
                        <a:rPr lang="da-DK" sz="2000" dirty="0">
                          <a:solidFill>
                            <a:srgbClr val="FF0000"/>
                          </a:solidFill>
                        </a:rPr>
                        <a:t> relationerne </a:t>
                      </a:r>
                      <a:r>
                        <a:rPr lang="da-DK" sz="2000" dirty="0"/>
                        <a:t>mellem </a:t>
                      </a:r>
                    </a:p>
                    <a:p>
                      <a:r>
                        <a:rPr lang="da-DK" sz="2000" dirty="0"/>
                        <a:t>lærergruppen og elevgruppen?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293302"/>
                  </a:ext>
                </a:extLst>
              </a:tr>
              <a:tr h="7781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000" dirty="0"/>
                        <a:t>e) Er der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SKOLEGLÆDE?</a:t>
                      </a:r>
                    </a:p>
                    <a:p>
                      <a:endParaRPr lang="da-DK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347339"/>
                  </a:ext>
                </a:extLst>
              </a:tr>
              <a:tr h="466299">
                <a:tc>
                  <a:txBody>
                    <a:bodyPr/>
                    <a:lstStyle/>
                    <a:p>
                      <a:r>
                        <a:rPr lang="da-DK" sz="2000" dirty="0"/>
                        <a:t>f) Hvordan fungerer </a:t>
                      </a:r>
                      <a:r>
                        <a:rPr lang="da-DK" sz="2000" b="1" dirty="0">
                          <a:solidFill>
                            <a:srgbClr val="FF0000"/>
                          </a:solidFill>
                        </a:rPr>
                        <a:t>forældregruppen</a:t>
                      </a:r>
                      <a:r>
                        <a:rPr lang="da-DK" sz="2000" dirty="0"/>
                        <a:t> som gruppe?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868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64026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6C532E-0838-EAD0-9B58-ADC7E2B82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z="5400" b="1" dirty="0"/>
              <a:t>PLENUM – 10 minutter (cirka)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F56D48F-5D73-47E9-B7C9-F08485E7C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a-DK" sz="3000" b="1" dirty="0"/>
          </a:p>
          <a:p>
            <a:pPr marL="0" indent="0">
              <a:buNone/>
            </a:pPr>
            <a:endParaRPr lang="da-DK" sz="3000" b="1" dirty="0"/>
          </a:p>
          <a:p>
            <a:pPr marL="0" indent="0">
              <a:buNone/>
            </a:pPr>
            <a:r>
              <a:rPr lang="da-DK" sz="3000" b="1" dirty="0"/>
              <a:t>- Edvard </a:t>
            </a:r>
            <a:r>
              <a:rPr lang="da-DK" sz="3000" b="1" dirty="0" err="1"/>
              <a:t>Krusep</a:t>
            </a:r>
            <a:r>
              <a:rPr lang="da-DK" sz="3000" b="1" dirty="0"/>
              <a:t> </a:t>
            </a:r>
            <a:r>
              <a:rPr lang="da-DK" sz="3000" b="1" dirty="0" err="1"/>
              <a:t>atuarfia</a:t>
            </a:r>
            <a:r>
              <a:rPr lang="da-DK" sz="3000" b="1" dirty="0"/>
              <a:t> &amp; </a:t>
            </a:r>
            <a:r>
              <a:rPr lang="da-DK" sz="3000" b="1" dirty="0" err="1"/>
              <a:t>Nuussuup</a:t>
            </a:r>
            <a:r>
              <a:rPr lang="da-DK" sz="3000" b="1" dirty="0"/>
              <a:t> </a:t>
            </a:r>
            <a:r>
              <a:rPr lang="da-DK" sz="3000" b="1" dirty="0" err="1"/>
              <a:t>atuarfia</a:t>
            </a:r>
            <a:endParaRPr lang="da-DK" sz="3000" b="1" dirty="0"/>
          </a:p>
          <a:p>
            <a:pPr marL="0" indent="0">
              <a:buNone/>
            </a:pPr>
            <a:r>
              <a:rPr lang="da-DK" sz="3000" b="1" dirty="0"/>
              <a:t>- Hovedpointer </a:t>
            </a:r>
          </a:p>
          <a:p>
            <a:pPr marL="0" indent="0">
              <a:buNone/>
            </a:pPr>
            <a:r>
              <a:rPr lang="da-DK" sz="3000" b="1" dirty="0"/>
              <a:t>- Karen og Helle kommenterer </a:t>
            </a:r>
          </a:p>
        </p:txBody>
      </p:sp>
    </p:spTree>
    <p:extLst>
      <p:ext uri="{BB962C8B-B14F-4D97-AF65-F5344CB8AC3E}">
        <p14:creationId xmlns:p14="http://schemas.microsoft.com/office/powerpoint/2010/main" val="11656598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03CB86-9A2D-D5E5-2F49-6CC5B6C97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l-GL" b="1" dirty="0"/>
              <a:t>Malitseqartitsineq (pinaveersaartitsinissamullu isumassarsiat)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3F52D2-1929-B9A2-9D82-B3B1E5444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l-GL" dirty="0"/>
              <a:t>EQQAAMALLUGU pimmatiginninnermut tunngasunik malitseqartitsisarnerit ilinniartitsisut atuartullu akornanni tatiginninnermik pilersitsisarput.</a:t>
            </a:r>
          </a:p>
          <a:p>
            <a:pPr marL="0" indent="0">
              <a:buNone/>
            </a:pPr>
            <a:r>
              <a:rPr lang="kl-GL" dirty="0"/>
              <a:t>Malitseqartitsinermi suliassat:</a:t>
            </a:r>
          </a:p>
          <a:p>
            <a:pPr marL="0" indent="0">
              <a:buNone/>
            </a:pPr>
            <a:endParaRPr lang="kl-GL" dirty="0"/>
          </a:p>
          <a:p>
            <a:pPr marL="514350" indent="-514350">
              <a:buAutoNum type="arabicParenR"/>
            </a:pPr>
            <a:r>
              <a:rPr lang="kl-GL" dirty="0"/>
              <a:t>Meeqqamik/meeqqanik pimmatigineqarsimasunik oqaloqatiginninnerit/oqaluussinerit </a:t>
            </a:r>
            <a:r>
              <a:rPr lang="kl-GL" i="1" dirty="0">
                <a:solidFill>
                  <a:srgbClr val="FF0000"/>
                </a:solidFill>
              </a:rPr>
              <a:t>“Massakkut qanoq ippit/ippisi?” “Pimmatiginninneq unippa”. Atuaqatinnik attaveqarpit?”</a:t>
            </a:r>
          </a:p>
          <a:p>
            <a:pPr marL="514350" indent="-514350">
              <a:buAutoNum type="arabicParenR"/>
            </a:pPr>
            <a:r>
              <a:rPr lang="kl-GL" b="1" dirty="0"/>
              <a:t>Oqanngisaannarit </a:t>
            </a:r>
            <a:r>
              <a:rPr lang="kl-GL" i="1" dirty="0">
                <a:solidFill>
                  <a:srgbClr val="FF0000"/>
                </a:solidFill>
              </a:rPr>
              <a:t>“Sunngitsuusaarit/sunngitsuusaaritsi”</a:t>
            </a:r>
          </a:p>
          <a:p>
            <a:pPr marL="514350" indent="-514350">
              <a:buAutoNum type="arabicParenR"/>
            </a:pPr>
            <a:r>
              <a:rPr lang="kl-GL" dirty="0"/>
              <a:t>Ilinniartitsisoqatigiinni ataatsimut eqqartuinerit. </a:t>
            </a:r>
            <a:r>
              <a:rPr lang="kl-GL" i="1" dirty="0">
                <a:solidFill>
                  <a:srgbClr val="FF0000"/>
                </a:solidFill>
              </a:rPr>
              <a:t>“Suut takuneqarpat? Pimmatiginninneq unippa? Klasse ataatsimoortutut qanoq ingerlappat?</a:t>
            </a:r>
          </a:p>
        </p:txBody>
      </p:sp>
    </p:spTree>
    <p:extLst>
      <p:ext uri="{BB962C8B-B14F-4D97-AF65-F5344CB8AC3E}">
        <p14:creationId xmlns:p14="http://schemas.microsoft.com/office/powerpoint/2010/main" val="4049380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03CB86-9A2D-D5E5-2F49-6CC5B6C97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Opfølgning (og forebyggelsesideer)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3F52D2-1929-B9A2-9D82-B3B1E54440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HUSK at opfølgning på mobbesager skaber tillid mellem lærere og elever. Opfølgningsopgaver:</a:t>
            </a:r>
          </a:p>
          <a:p>
            <a:pPr marL="0" indent="0">
              <a:buNone/>
            </a:pPr>
            <a:endParaRPr lang="da-DK" dirty="0"/>
          </a:p>
          <a:p>
            <a:pPr marL="514350" indent="-514350">
              <a:buAutoNum type="arabicParenR"/>
            </a:pPr>
            <a:r>
              <a:rPr lang="da-DK" dirty="0"/>
              <a:t>Samtaler/snakke med det barn/børn der er blevet mobbet</a:t>
            </a:r>
            <a:r>
              <a:rPr lang="da-DK" i="1" dirty="0">
                <a:solidFill>
                  <a:srgbClr val="FF0000"/>
                </a:solidFill>
              </a:rPr>
              <a:t>. ”Hvordan går det nu? ”Er mobningen stopper?”. ”Har du fået kontakt med nogen klassekammerater?”</a:t>
            </a:r>
          </a:p>
          <a:p>
            <a:pPr marL="514350" indent="-514350">
              <a:buAutoNum type="arabicParenR"/>
            </a:pPr>
            <a:r>
              <a:rPr lang="da-DK" b="1" dirty="0"/>
              <a:t>Sig aldrig </a:t>
            </a:r>
            <a:r>
              <a:rPr lang="da-DK" i="1" dirty="0">
                <a:solidFill>
                  <a:srgbClr val="FF0000"/>
                </a:solidFill>
              </a:rPr>
              <a:t>”Lad som ingenting”</a:t>
            </a:r>
          </a:p>
          <a:p>
            <a:pPr marL="514350" indent="-514350">
              <a:buAutoNum type="arabicParenR"/>
            </a:pPr>
            <a:r>
              <a:rPr lang="da-DK" dirty="0"/>
              <a:t>Fælles drøftelser i lærergruppen. </a:t>
            </a:r>
            <a:r>
              <a:rPr lang="da-DK" i="1" dirty="0">
                <a:solidFill>
                  <a:srgbClr val="FF0000"/>
                </a:solidFill>
              </a:rPr>
              <a:t>”Hvad er observeret? Er mobningen stoppet? Går det bedre med klassen som samlet fællesskab?”</a:t>
            </a:r>
          </a:p>
        </p:txBody>
      </p:sp>
    </p:spTree>
    <p:extLst>
      <p:ext uri="{BB962C8B-B14F-4D97-AF65-F5344CB8AC3E}">
        <p14:creationId xmlns:p14="http://schemas.microsoft.com/office/powerpoint/2010/main" val="28612265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7421F-A544-064C-6835-5BB1E2739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b="1" dirty="0"/>
              <a:t>Pinaveersaartitsinissamut isumassarsiat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AE04AB-2E49-466A-9A95-CE793A6A2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" y="1825624"/>
            <a:ext cx="10707757" cy="4575175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kl-GL" dirty="0"/>
              <a:t>Pimmatiginnittarneq akiorniarlugu/atugarissaarnermut politikersi annertusisamik ersarissunngortissiuk uummaarissuutillugulu.</a:t>
            </a:r>
          </a:p>
          <a:p>
            <a:pPr marL="514350" indent="-514350">
              <a:buAutoNum type="arabicParenR"/>
            </a:pPr>
            <a:r>
              <a:rPr lang="kl-GL" dirty="0"/>
              <a:t>Pimmatiginninneq akiorniarlugu suliaqarnissinnik atuartut peqataatissigit. Oqariartuutaat isumaallu atorsigit.</a:t>
            </a:r>
          </a:p>
          <a:p>
            <a:pPr marL="514350" indent="-514350">
              <a:buAutoNum type="arabicParenR"/>
            </a:pPr>
            <a:r>
              <a:rPr lang="kl-GL" dirty="0"/>
              <a:t>Ukioq atuarfiusumi nalliuttorsiornerit atorlugit ataatsimoortarnermi naleqartitasi atorsigit (atualerneq, juullimut naggataarneq, atuarfiup inuuissiornera il.il.</a:t>
            </a:r>
          </a:p>
          <a:p>
            <a:pPr marL="514350" indent="-514350">
              <a:buAutoNum type="arabicParenR"/>
            </a:pPr>
            <a:r>
              <a:rPr lang="kl-GL" dirty="0"/>
              <a:t>Klassimi ataatsimoortarnerit tamanik akuersaartunngortinniarlugit tamat oqartussaanerat atuutsinniarlugulu sulissuteqaritsi. ASSIGIINNGISSUSEQ nukittunerulersitsisarnera ersarissarsiuk.</a:t>
            </a:r>
          </a:p>
          <a:p>
            <a:pPr marL="514350" indent="-514350">
              <a:buAutoNum type="arabicParenR"/>
            </a:pPr>
            <a:r>
              <a:rPr lang="kl-GL" dirty="0"/>
              <a:t>Pimmatiginnittoqartillugu imaluunniit pimmatiginnittoqarneranik pasitsaassinermi – ilinniartitsisooqatigiit suliaq pillugu suleqatigiissapput.</a:t>
            </a:r>
          </a:p>
          <a:p>
            <a:pPr marL="514350" indent="-514350">
              <a:buAutoNum type="arabicParenR"/>
            </a:pPr>
            <a:r>
              <a:rPr lang="kl-GL" dirty="0"/>
              <a:t>Atuartitsinermi qulequtaq pimmatiginninneq atorsiuk (Kalaallisut, qallunaatut, tuluttut inuiaqatigiilerinermilu)</a:t>
            </a:r>
          </a:p>
        </p:txBody>
      </p:sp>
    </p:spTree>
    <p:extLst>
      <p:ext uri="{BB962C8B-B14F-4D97-AF65-F5344CB8AC3E}">
        <p14:creationId xmlns:p14="http://schemas.microsoft.com/office/powerpoint/2010/main" val="20188961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7421F-A544-064C-6835-5BB1E2739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Forebyggelsesideer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AE04AB-2E49-466A-9A95-CE793A6A2B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043" y="1825624"/>
            <a:ext cx="10707757" cy="4575175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da-DK" dirty="0"/>
              <a:t>Gør jeres </a:t>
            </a:r>
            <a:r>
              <a:rPr lang="da-DK" dirty="0" err="1"/>
              <a:t>antimobbepolitik</a:t>
            </a:r>
            <a:r>
              <a:rPr lang="da-DK" dirty="0"/>
              <a:t>/trivsels meget synlig og levende.</a:t>
            </a:r>
          </a:p>
          <a:p>
            <a:pPr marL="514350" indent="-514350">
              <a:buAutoNum type="arabicParenR"/>
            </a:pPr>
            <a:r>
              <a:rPr lang="da-DK" dirty="0"/>
              <a:t>Inddrag eleverne i </a:t>
            </a:r>
            <a:r>
              <a:rPr lang="da-DK" dirty="0" err="1"/>
              <a:t>antimobbearbejdet</a:t>
            </a:r>
            <a:r>
              <a:rPr lang="da-DK" dirty="0"/>
              <a:t>. Brug deres udtryk og ideer.</a:t>
            </a:r>
          </a:p>
          <a:p>
            <a:pPr marL="514350" indent="-514350">
              <a:buAutoNum type="arabicParenR"/>
            </a:pPr>
            <a:r>
              <a:rPr lang="da-DK" dirty="0"/>
              <a:t>Brug skoleårets højtider til at markere jeres fællesskabsværdier (skolestart, juleafslutning, skolens fødselsdag mm)</a:t>
            </a:r>
          </a:p>
          <a:p>
            <a:pPr marL="514350" indent="-514350">
              <a:buAutoNum type="arabicParenR"/>
            </a:pPr>
            <a:r>
              <a:rPr lang="da-DK" dirty="0"/>
              <a:t>Arbejd med at gøre fællesskaberne i klassen tolerante og demokratiske. Fremhæv FORSKELLIGHED som en styrke.</a:t>
            </a:r>
          </a:p>
          <a:p>
            <a:pPr marL="514350" indent="-514350">
              <a:buAutoNum type="arabicParenR"/>
            </a:pPr>
            <a:r>
              <a:rPr lang="da-DK" dirty="0"/>
              <a:t>Når der er mobning eller mistanke om mobning – lærerteamet arbejder sammen om opgaven.</a:t>
            </a:r>
          </a:p>
          <a:p>
            <a:pPr marL="514350" indent="-514350">
              <a:buAutoNum type="arabicParenR"/>
            </a:pPr>
            <a:r>
              <a:rPr lang="da-DK" dirty="0"/>
              <a:t>Bring mobbetemaet ind i undervisningen (Grønlandsk, dansk, engelsk og samfundsfag)</a:t>
            </a:r>
          </a:p>
          <a:p>
            <a:pPr marL="514350" indent="-514350">
              <a:buAutoNum type="arabicParenR"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022269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8B386D-49C0-499E-1586-153A39BC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kl-GL" sz="4300" b="1" dirty="0">
                <a:solidFill>
                  <a:schemeClr val="tx1"/>
                </a:solidFill>
              </a:rPr>
              <a:t>Ilisimasassat pingaarnerit - sisamat</a:t>
            </a:r>
            <a:endParaRPr lang="da-DK" sz="4300" b="1" dirty="0">
              <a:solidFill>
                <a:schemeClr val="tx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F0A885-A840-C4E4-E174-8CE06AB30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326571"/>
            <a:ext cx="7172138" cy="614413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endParaRPr lang="da-DK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da-DK" sz="3200" dirty="0" err="1"/>
              <a:t>Pimmatiginninneq</a:t>
            </a:r>
            <a:r>
              <a:rPr lang="da-DK" sz="3200" dirty="0"/>
              <a:t> </a:t>
            </a:r>
            <a:r>
              <a:rPr lang="da-DK" sz="3200" dirty="0" err="1"/>
              <a:t>ataatsimoorfinniit</a:t>
            </a:r>
            <a:r>
              <a:rPr lang="da-DK" sz="3200" dirty="0"/>
              <a:t> </a:t>
            </a:r>
            <a:r>
              <a:rPr lang="da-DK" sz="3200" dirty="0" err="1"/>
              <a:t>ajattuineruvoq</a:t>
            </a:r>
            <a:endParaRPr lang="da-DK" sz="3200" dirty="0"/>
          </a:p>
          <a:p>
            <a:pPr>
              <a:buFont typeface="Wingdings" panose="05000000000000000000" pitchFamily="2" charset="2"/>
              <a:buChar char="v"/>
            </a:pPr>
            <a:endParaRPr lang="da-DK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da-DK" sz="3200" dirty="0" err="1"/>
              <a:t>Pimmatiginninnerup</a:t>
            </a:r>
            <a:r>
              <a:rPr lang="da-DK" sz="3200" dirty="0"/>
              <a:t> </a:t>
            </a:r>
            <a:r>
              <a:rPr lang="da-DK" sz="3200" dirty="0" err="1"/>
              <a:t>inooqatigiinni</a:t>
            </a:r>
            <a:r>
              <a:rPr lang="da-DK" sz="3200" dirty="0"/>
              <a:t> </a:t>
            </a:r>
            <a:r>
              <a:rPr lang="da-DK" sz="3200" dirty="0" err="1"/>
              <a:t>attaveqatigiinnermik</a:t>
            </a:r>
            <a:r>
              <a:rPr lang="da-DK" sz="3200" dirty="0"/>
              <a:t> </a:t>
            </a:r>
            <a:r>
              <a:rPr lang="da-DK" sz="3200" dirty="0" err="1"/>
              <a:t>amigaateqarneq</a:t>
            </a:r>
            <a:r>
              <a:rPr lang="da-DK" sz="3200" dirty="0"/>
              <a:t> </a:t>
            </a:r>
            <a:r>
              <a:rPr lang="da-DK" sz="3200" dirty="0" err="1"/>
              <a:t>aallaavigisarpaa</a:t>
            </a:r>
            <a:endParaRPr lang="da-DK" sz="3200" dirty="0"/>
          </a:p>
          <a:p>
            <a:pPr>
              <a:buFont typeface="Wingdings" panose="05000000000000000000" pitchFamily="2" charset="2"/>
              <a:buChar char="v"/>
            </a:pPr>
            <a:endParaRPr lang="da-DK" sz="3200" dirty="0">
              <a:effectLst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da-DK" sz="3200" dirty="0" err="1">
                <a:effectLst/>
              </a:rPr>
              <a:t>Kikkut</a:t>
            </a:r>
            <a:r>
              <a:rPr lang="da-DK" sz="3200" dirty="0">
                <a:effectLst/>
              </a:rPr>
              <a:t> </a:t>
            </a:r>
            <a:r>
              <a:rPr lang="da-DK" sz="3200" dirty="0" err="1">
                <a:effectLst/>
              </a:rPr>
              <a:t>tamarmik</a:t>
            </a:r>
            <a:r>
              <a:rPr lang="da-DK" sz="3200" dirty="0">
                <a:effectLst/>
              </a:rPr>
              <a:t> </a:t>
            </a:r>
            <a:r>
              <a:rPr lang="da-DK" sz="3200" dirty="0" err="1">
                <a:effectLst/>
              </a:rPr>
              <a:t>pimmatigineqarnermik</a:t>
            </a:r>
            <a:r>
              <a:rPr lang="da-DK" sz="3200" dirty="0">
                <a:effectLst/>
              </a:rPr>
              <a:t> </a:t>
            </a:r>
            <a:r>
              <a:rPr lang="da-DK" sz="3200" dirty="0" err="1">
                <a:effectLst/>
              </a:rPr>
              <a:t>eqqugaasinnaapput</a:t>
            </a:r>
            <a:endParaRPr lang="da-DK" sz="3200" dirty="0">
              <a:effectLst/>
            </a:endParaRPr>
          </a:p>
          <a:p>
            <a:pPr>
              <a:buFont typeface="Wingdings" panose="05000000000000000000" pitchFamily="2" charset="2"/>
              <a:buChar char="v"/>
            </a:pPr>
            <a:endParaRPr lang="da-DK" sz="3200" dirty="0">
              <a:effectLst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da-DK" sz="3200" dirty="0" err="1">
                <a:effectLst/>
              </a:rPr>
              <a:t>Unitsitsigit</a:t>
            </a:r>
            <a:r>
              <a:rPr lang="da-DK" sz="3200" dirty="0">
                <a:effectLst/>
              </a:rPr>
              <a:t> – </a:t>
            </a:r>
            <a:r>
              <a:rPr lang="da-DK" sz="3200" dirty="0" err="1">
                <a:effectLst/>
              </a:rPr>
              <a:t>allat</a:t>
            </a:r>
            <a:r>
              <a:rPr lang="da-DK" sz="3200" dirty="0">
                <a:effectLst/>
              </a:rPr>
              <a:t> </a:t>
            </a:r>
            <a:r>
              <a:rPr lang="da-DK" sz="3200" dirty="0" err="1">
                <a:effectLst/>
              </a:rPr>
              <a:t>pimmatigineqarpata</a:t>
            </a:r>
            <a:endParaRPr lang="da-DK" sz="3200" dirty="0">
              <a:effectLst/>
            </a:endParaRPr>
          </a:p>
          <a:p>
            <a:endParaRPr lang="da-DK" b="1" dirty="0"/>
          </a:p>
          <a:p>
            <a:endParaRPr lang="da-DK" b="1" dirty="0"/>
          </a:p>
          <a:p>
            <a:endParaRPr lang="da-DK" dirty="0"/>
          </a:p>
        </p:txBody>
      </p:sp>
      <p:pic>
        <p:nvPicPr>
          <p:cNvPr id="7" name="Grafik 6" descr="Kort kompas kontur">
            <a:extLst>
              <a:ext uri="{FF2B5EF4-FFF2-40B4-BE49-F238E27FC236}">
                <a16:creationId xmlns:a16="http://schemas.microsoft.com/office/drawing/2014/main" id="{18656D14-C074-A4F0-F1E6-49AC5A2E4D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1977" y="4567339"/>
            <a:ext cx="1685977" cy="1685977"/>
          </a:xfrm>
          <a:prstGeom prst="rect">
            <a:avLst/>
          </a:prstGeom>
        </p:spPr>
      </p:pic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A671314-B801-39AD-38C7-1522E30E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7333" y="6470704"/>
            <a:ext cx="973667" cy="274320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EAAFA57-62D9-481F-83C0-B9B2E60BC68A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37623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8B386D-49C0-499E-1586-153A39BC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39" y="640080"/>
            <a:ext cx="3429855" cy="5613236"/>
          </a:xfrm>
        </p:spPr>
        <p:txBody>
          <a:bodyPr anchor="ctr">
            <a:normAutofit/>
          </a:bodyPr>
          <a:lstStyle/>
          <a:p>
            <a:r>
              <a:rPr lang="kl-GL" sz="4300" b="1" dirty="0">
                <a:solidFill>
                  <a:schemeClr val="tx1"/>
                </a:solidFill>
              </a:rPr>
              <a:t>4 vigtige værdier</a:t>
            </a:r>
            <a:endParaRPr lang="da-DK" sz="4300" b="1" dirty="0">
              <a:solidFill>
                <a:schemeClr val="tx1"/>
              </a:solidFill>
            </a:endParaRP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F0A885-A840-C4E4-E174-8CE06AB30E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9818" y="640080"/>
            <a:ext cx="7172138" cy="56132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da-DK" sz="2800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da-DK" sz="4000" dirty="0">
                <a:effectLst/>
                <a:latin typeface="+mj-lt"/>
              </a:rPr>
              <a:t>Mobning er fællesskabsudstødelse</a:t>
            </a: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da-DK" sz="4000" i="0" u="none" strike="noStrike" kern="120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da-DK" sz="400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 Mobning udspringer af et socialt miljø med manglende sammenhængskraft</a:t>
            </a:r>
            <a:endParaRPr lang="da-DK" sz="4000" i="0" u="none" strike="noStrike" dirty="0">
              <a:effectLst/>
              <a:latin typeface="+mj-lt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</a:pPr>
            <a:endParaRPr lang="da-DK" sz="4000" i="0" u="none" strike="noStrike" kern="1200" dirty="0">
              <a:solidFill>
                <a:srgbClr val="000000"/>
              </a:solidFill>
              <a:effectLst/>
              <a:latin typeface="+mj-lt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da-DK" sz="400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 Alle kan rammes af mobning</a:t>
            </a:r>
            <a:endParaRPr lang="da-DK" sz="4000" i="0" u="none" strike="noStrike" dirty="0">
              <a:effectLst/>
              <a:latin typeface="+mj-lt"/>
            </a:endParaRPr>
          </a:p>
          <a:p>
            <a:pPr marL="0" marR="0" indent="0" algn="l" rtl="0" eaLnBrk="1" fontAlgn="auto" latinLnBrk="0" hangingPunct="1">
              <a:spcBef>
                <a:spcPts val="0"/>
              </a:spcBef>
              <a:spcAft>
                <a:spcPts val="0"/>
              </a:spcAft>
              <a:buNone/>
            </a:pPr>
            <a:endParaRPr lang="da-DK" sz="4000" i="0" u="none" strike="noStrike" dirty="0">
              <a:effectLst/>
              <a:latin typeface="+mj-lt"/>
            </a:endParaRPr>
          </a:p>
          <a:p>
            <a:pPr marR="0" algn="l" rtl="0" eaLnBrk="1" fontAlgn="auto" latinLnBrk="0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da-DK" sz="4000" i="0" u="none" strike="noStrike" kern="1200" dirty="0">
                <a:solidFill>
                  <a:srgbClr val="000000"/>
                </a:solidFill>
                <a:effectLst/>
                <a:latin typeface="+mj-lt"/>
              </a:rPr>
              <a:t> Grib ind - Når andre mobbes</a:t>
            </a:r>
            <a:endParaRPr lang="da-DK" sz="4000" i="0" u="none" strike="noStrike" dirty="0">
              <a:effectLst/>
              <a:latin typeface="+mj-lt"/>
            </a:endParaRPr>
          </a:p>
          <a:p>
            <a:endParaRPr lang="da-DK" b="1" dirty="0"/>
          </a:p>
          <a:p>
            <a:endParaRPr lang="da-DK" b="1" dirty="0"/>
          </a:p>
          <a:p>
            <a:endParaRPr lang="da-DK" dirty="0"/>
          </a:p>
        </p:txBody>
      </p:sp>
      <p:pic>
        <p:nvPicPr>
          <p:cNvPr id="7" name="Grafik 6" descr="Kort kompas kontur">
            <a:extLst>
              <a:ext uri="{FF2B5EF4-FFF2-40B4-BE49-F238E27FC236}">
                <a16:creationId xmlns:a16="http://schemas.microsoft.com/office/drawing/2014/main" id="{18656D14-C074-A4F0-F1E6-49AC5A2E4D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81977" y="4567339"/>
            <a:ext cx="1685977" cy="1685977"/>
          </a:xfrm>
          <a:prstGeom prst="rect">
            <a:avLst/>
          </a:prstGeom>
        </p:spPr>
      </p:pic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A671314-B801-39AD-38C7-1522E30E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37333" y="6470704"/>
            <a:ext cx="973667" cy="274320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2EAAFA57-62D9-481F-83C0-B9B2E60BC68A}" type="slidenum">
              <a:rPr kumimoji="0" lang="da-DK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Tw Cen MT Condensed" panose="020B0606020104020203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da-DK" sz="10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95000"/>
                  <a:lumOff val="5000"/>
                </a:prstClr>
              </a:solidFill>
              <a:effectLst/>
              <a:uLnTx/>
              <a:uFillTx/>
              <a:latin typeface="Tw Cen MT Condensed" panose="020B0606020104020203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3414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D8548AB-83D9-BB44-3DA6-275B8F21D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5436924-9D5B-FAFC-6C4A-B6E956EBF9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E6F64A93-22D5-E756-FD2D-E8421CA1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4</a:t>
            </a:fld>
            <a:endParaRPr lang="da-DK" sz="1000" noProof="0"/>
          </a:p>
        </p:txBody>
      </p:sp>
      <p:pic>
        <p:nvPicPr>
          <p:cNvPr id="6" name="Billede 5" descr="Et billede, der indeholder tekst, skærmbillede, Font/skrifttype, nummer/tal&#10;&#10;Automatisk genereret beskrivelse">
            <a:extLst>
              <a:ext uri="{FF2B5EF4-FFF2-40B4-BE49-F238E27FC236}">
                <a16:creationId xmlns:a16="http://schemas.microsoft.com/office/drawing/2014/main" id="{DC6C324B-7EBD-8DA4-7A24-BEFBC91C05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539" y="1197429"/>
            <a:ext cx="9735133" cy="417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1883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13C67D-8E78-024D-FD90-89CFEDAFE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0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Silence is a bully's best friend. 60 second film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EFDC80E-38C7-278B-F3E3-6F4BA0B8A6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https://youtu.be/abHLfwNhyss?si=EBkfJfvaCvnzCBGd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551718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7C76F6-A138-9460-6789-E24E86247A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Litteraturforslag om mobning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AC3B3BE-432A-DFD3-658C-92008DBC78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43888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EC07C7-A5EF-6EFC-492C-6EDDDF1F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>
                <a:hlinkClick r:id="rId2"/>
              </a:rPr>
              <a:t>https://www.dafoloforlag.dk/dk/skole/indskoling/parentesmetoden--6869</a:t>
            </a:r>
            <a:br>
              <a:rPr lang="da-DK" dirty="0"/>
            </a:br>
            <a:endParaRPr lang="da-DK" dirty="0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A97A09F2-3537-A15E-184E-BE72178819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06078" y="2247866"/>
            <a:ext cx="2189922" cy="2552700"/>
          </a:xfrm>
        </p:spPr>
      </p:pic>
    </p:spTree>
    <p:extLst>
      <p:ext uri="{BB962C8B-B14F-4D97-AF65-F5344CB8AC3E}">
        <p14:creationId xmlns:p14="http://schemas.microsoft.com/office/powerpoint/2010/main" val="36994239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63F3B8-469B-1D73-3159-2E417F1F7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https://unipress.dk/udgivelser/m/mobning-(1)/</a:t>
            </a:r>
            <a:r>
              <a:rPr lang="da-DK" dirty="0"/>
              <a:t> </a:t>
            </a:r>
          </a:p>
        </p:txBody>
      </p:sp>
      <p:pic>
        <p:nvPicPr>
          <p:cNvPr id="2050" name="Picture 2" descr="Cover">
            <a:extLst>
              <a:ext uri="{FF2B5EF4-FFF2-40B4-BE49-F238E27FC236}">
                <a16:creationId xmlns:a16="http://schemas.microsoft.com/office/drawing/2014/main" id="{11017F64-F184-5C7F-192C-EC6E6B453C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399" y="3170978"/>
            <a:ext cx="2295939" cy="2961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750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A9BA1C-2B90-D61B-3F51-DAC6E14CD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Processen over webinaret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446976-EB40-CE10-5289-E2F7853DF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- </a:t>
            </a:r>
            <a:r>
              <a:rPr lang="da-DK" sz="1900" dirty="0"/>
              <a:t>kort intro fra Karen, Helle og akpe</a:t>
            </a:r>
          </a:p>
          <a:p>
            <a:r>
              <a:rPr lang="da-DK" sz="1900" dirty="0"/>
              <a:t>- Karen: introducerer den nye mobbesyn</a:t>
            </a:r>
          </a:p>
          <a:p>
            <a:r>
              <a:rPr lang="da-DK" sz="1900" dirty="0"/>
              <a:t>- Helle: introducerer mobbesager inddelt i 4 afsnit</a:t>
            </a:r>
          </a:p>
          <a:p>
            <a:pPr lvl="1"/>
            <a:r>
              <a:rPr lang="da-DK" dirty="0"/>
              <a:t>I opdager mobning</a:t>
            </a:r>
          </a:p>
          <a:p>
            <a:pPr lvl="1"/>
            <a:r>
              <a:rPr lang="da-DK" dirty="0"/>
              <a:t>Tre trin til håndtering af mobning </a:t>
            </a:r>
          </a:p>
          <a:p>
            <a:pPr lvl="1"/>
            <a:r>
              <a:rPr lang="da-DK" dirty="0"/>
              <a:t>Opfølgning og forebyggelse </a:t>
            </a:r>
          </a:p>
          <a:p>
            <a:pPr lvl="1"/>
            <a:r>
              <a:rPr lang="da-DK" dirty="0"/>
              <a:t>Kortfilm (som I har fået link til i mødeinvitationen)</a:t>
            </a:r>
          </a:p>
          <a:p>
            <a:pPr marL="128016" lvl="1" indent="0">
              <a:buNone/>
            </a:pPr>
            <a:r>
              <a:rPr lang="da-DK" sz="1900" dirty="0"/>
              <a:t>- Deltagerne kommer i gang med opgaven udfra Malik casen ved hjælp af trin 2 fra foredraget </a:t>
            </a:r>
          </a:p>
          <a:p>
            <a:pPr marL="128016" lvl="1" indent="0">
              <a:buNone/>
            </a:pPr>
            <a:r>
              <a:rPr lang="da-DK" sz="1900" dirty="0"/>
              <a:t>- Fælles plenum (2 grupper bliver udvalgt til at fremlægge deres løsninger, derfor VIGTIGT! At grupperne har udpeget en der skal fremlægge) </a:t>
            </a:r>
          </a:p>
          <a:p>
            <a:pPr marL="128016" lvl="1" indent="0">
              <a:buNone/>
            </a:pPr>
            <a:r>
              <a:rPr lang="da-DK" sz="1900" dirty="0"/>
              <a:t>- Opfølgning</a:t>
            </a:r>
          </a:p>
          <a:p>
            <a:pPr marL="128016" lvl="1" indent="0">
              <a:buNone/>
            </a:pPr>
            <a:r>
              <a:rPr lang="da-DK" sz="1900" dirty="0"/>
              <a:t>- Kort film - </a:t>
            </a:r>
            <a:r>
              <a:rPr lang="en-US" sz="1900" b="1" i="0" dirty="0">
                <a:solidFill>
                  <a:srgbClr val="0F0F0F"/>
                </a:solidFill>
                <a:effectLst/>
              </a:rPr>
              <a:t>Silence is a bully's best friend. 60 second film</a:t>
            </a:r>
          </a:p>
          <a:p>
            <a:pPr marL="128016" lvl="1" indent="0">
              <a:buNone/>
            </a:pPr>
            <a:r>
              <a:rPr lang="en-US" sz="1900" dirty="0">
                <a:solidFill>
                  <a:srgbClr val="0F0F0F"/>
                </a:solidFill>
              </a:rPr>
              <a:t>-</a:t>
            </a:r>
            <a:r>
              <a:rPr lang="en-US" sz="1900" b="1" dirty="0">
                <a:solidFill>
                  <a:srgbClr val="0F0F0F"/>
                </a:solidFill>
              </a:rPr>
              <a:t> </a:t>
            </a:r>
            <a:r>
              <a:rPr lang="en-US" sz="1900" dirty="0">
                <a:solidFill>
                  <a:srgbClr val="0F0F0F"/>
                </a:solidFill>
              </a:rPr>
              <a:t>Karen: </a:t>
            </a:r>
            <a:r>
              <a:rPr lang="en-US" sz="1900" dirty="0" err="1">
                <a:solidFill>
                  <a:srgbClr val="0F0F0F"/>
                </a:solidFill>
              </a:rPr>
              <a:t>Kompasset</a:t>
            </a:r>
            <a:r>
              <a:rPr lang="en-US" sz="1900" dirty="0">
                <a:solidFill>
                  <a:srgbClr val="0F0F0F"/>
                </a:solidFill>
              </a:rPr>
              <a:t> – </a:t>
            </a:r>
            <a:r>
              <a:rPr lang="en-US" sz="1900" dirty="0" err="1">
                <a:solidFill>
                  <a:srgbClr val="0F0F0F"/>
                </a:solidFill>
              </a:rPr>
              <a:t>afslutning</a:t>
            </a:r>
            <a:r>
              <a:rPr lang="en-US" sz="1900" dirty="0">
                <a:solidFill>
                  <a:srgbClr val="0F0F0F"/>
                </a:solidFill>
              </a:rPr>
              <a:t> </a:t>
            </a:r>
            <a:endParaRPr lang="en-US" sz="1900" i="0" dirty="0">
              <a:solidFill>
                <a:srgbClr val="0F0F0F"/>
              </a:solidFill>
              <a:effectLst/>
            </a:endParaRPr>
          </a:p>
          <a:p>
            <a:pPr marL="128016" lvl="1" indent="0">
              <a:buNone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F594092-3F30-68BD-D767-ACB75B944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27C24EA-8206-D3D1-AA4D-2013C117B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AD0B5EB-2B50-E01D-03FE-9E6FCFA94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5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3504259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272EF-9346-722E-576B-E60FBEA3B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l-GL" dirty="0"/>
              <a:t>Karen: </a:t>
            </a:r>
            <a:br>
              <a:rPr lang="kl-GL" dirty="0"/>
            </a:br>
            <a:r>
              <a:rPr lang="kl-GL" dirty="0"/>
              <a:t>Pimmatiginninnermut isiginnittaaseq nutaaq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A379146-70BC-D3CA-C29D-D4130B751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Pimmatiginninneq meeqqat kisimik ajornartorsiutiginngilaat – inuiaqatigiilli ajornartorsiutigaat. Meeqqat inersimasut ilaartarpaat (kopeertarpaat)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solidFill>
                  <a:srgbClr val="FF0000"/>
                </a:solidFill>
                <a:latin typeface="Tw Cen MT" panose="020B0602020104020603" pitchFamily="34" charset="0"/>
              </a:rPr>
              <a:t>Pimmatiginninneq ataatsimoorfinni ajattuineruvoq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Pimmatiginninneq pilersarpoq, inooqatigiinni ataqatigiinneq  amigaataappat </a:t>
            </a:r>
            <a:r>
              <a:rPr lang="da-DK" sz="2400" b="0" i="0" u="none" strike="noStrike" baseline="0" dirty="0">
                <a:solidFill>
                  <a:srgbClr val="000000"/>
                </a:solidFill>
                <a:latin typeface="Tw Cen MT" panose="020B0602020104020603" pitchFamily="34" charset="0"/>
              </a:rPr>
              <a:t>	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KIKKUT TAMARMIK pimmatigineqarsinnaapput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Pimmatiginninneq appartinneqarsinnaavoq, akiorneqarsinnaavoq, millisarneqarsinnaavoq aamma piujunaartinneqarsinnaavoq </a:t>
            </a:r>
            <a:endParaRPr lang="da-DK" sz="2400" dirty="0">
              <a:latin typeface="Tw Cen MT" panose="020B0602020104020603" pitchFamily="34" charset="0"/>
            </a:endParaRPr>
          </a:p>
          <a:p>
            <a:pPr marL="0" indent="0">
              <a:buNone/>
            </a:pPr>
            <a:endParaRPr lang="da-DK" dirty="0"/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FE67689-7EBD-0C0F-1BBA-AAF0EECBB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339691E-19C2-39BE-1839-A261B0DD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398F36-50D5-1C0A-1A29-FAE9529A6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6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2416515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53E3B8-8500-3104-64D4-7ABDA7CE2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l-GL" dirty="0"/>
              <a:t>Karen: Nye øjne på mobning 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0A1088-BF6E-877D-171E-C5E56B428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Mobning er IKKE et børneproblem – men et samfundsproblem. Børn kopierer voksne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solidFill>
                  <a:srgbClr val="FF0000"/>
                </a:solidFill>
                <a:latin typeface="Tw Cen MT" panose="020B0602020104020603" pitchFamily="34" charset="0"/>
              </a:rPr>
              <a:t>Mobning er fællesskabsudstødelse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Mobning opstår især der, hvor der mangler sammenhængskraft og meningsfuldhed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ALLE kan blive ramt af mobning</a:t>
            </a:r>
          </a:p>
          <a:p>
            <a:pPr marL="514350" indent="-514350">
              <a:buFont typeface="+mj-lt"/>
              <a:buAutoNum type="arabicPeriod"/>
            </a:pPr>
            <a:r>
              <a:rPr lang="kl-GL" sz="2400" dirty="0">
                <a:latin typeface="Tw Cen MT" panose="020B0602020104020603" pitchFamily="34" charset="0"/>
              </a:rPr>
              <a:t>Mobning kan nedbringes, udfordres, minimieres og opløses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D930F89-0689-45A0-EB0D-BFD7C1575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rtl="0"/>
            <a:r>
              <a:rPr lang="da-DK" noProof="0"/>
              <a:t>1/3/20XX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F22CCF3-E4D5-C8B9-9CFA-6B338151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da-DK" sz="1000" noProof="0"/>
              <a:t>Eksempel på fodnotetekst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13EA441-C9C9-1302-E628-A1BBCCE57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CB1E4CB7-CB13-4810-BF18-BE31AFC64F93}" type="slidenum">
              <a:rPr lang="da-DK" noProof="0" smtClean="0"/>
              <a:pPr rtl="0"/>
              <a:t>7</a:t>
            </a:fld>
            <a:endParaRPr lang="da-DK" sz="1000" noProof="0"/>
          </a:p>
        </p:txBody>
      </p:sp>
    </p:spTree>
    <p:extLst>
      <p:ext uri="{BB962C8B-B14F-4D97-AF65-F5344CB8AC3E}">
        <p14:creationId xmlns:p14="http://schemas.microsoft.com/office/powerpoint/2010/main" val="714009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754DC-4D3B-E9E2-5C27-15BDD7AB4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l-GL" b="1" dirty="0"/>
              <a:t>Pimmatiginnittoqartillugu suliassat – qanoq? Immikkoortut 4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DE4E80-D26E-6F9A-A023-8646A9B13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kl-GL" sz="4000" dirty="0"/>
              <a:t>”Pimmatiginnittoqartoq paasivarsi” imaluunniit pimmatiginninneq.</a:t>
            </a:r>
          </a:p>
          <a:p>
            <a:pPr marL="514350" indent="-514350">
              <a:buAutoNum type="arabicParenR"/>
            </a:pPr>
            <a:r>
              <a:rPr lang="kl-GL" sz="4000" dirty="0"/>
              <a:t>Pimmatiginninnermik iliuuseqarnissamut alloriarnerit pingasut - </a:t>
            </a:r>
            <a:r>
              <a:rPr lang="kl-GL" sz="4000" dirty="0" err="1"/>
              <a:t>pimmagitiginnittoqalerneralu</a:t>
            </a:r>
            <a:endParaRPr lang="kl-GL" sz="4000" dirty="0"/>
          </a:p>
          <a:p>
            <a:pPr marL="514350" indent="-514350">
              <a:buAutoNum type="arabicParenR"/>
            </a:pPr>
            <a:r>
              <a:rPr lang="kl-GL" sz="4000" dirty="0"/>
              <a:t>Malitseqartitsineq pinaveersaartitsinissamullu isumassarsiat</a:t>
            </a:r>
          </a:p>
          <a:p>
            <a:pPr marL="514350" indent="-514350">
              <a:buAutoNum type="arabicParenR"/>
            </a:pPr>
            <a:r>
              <a:rPr lang="kl-GL" sz="4000" dirty="0"/>
              <a:t>‘</a:t>
            </a:r>
            <a:r>
              <a:rPr lang="kl-GL" sz="4000" dirty="0" err="1"/>
              <a:t>Silent</a:t>
            </a:r>
            <a:r>
              <a:rPr lang="kl-GL" sz="4000" dirty="0"/>
              <a:t> </a:t>
            </a:r>
            <a:r>
              <a:rPr lang="kl-GL" sz="4000" dirty="0" err="1"/>
              <a:t>bullying</a:t>
            </a:r>
            <a:r>
              <a:rPr lang="kl-GL" sz="4000" dirty="0"/>
              <a:t>’-filmi naatsuliaq. Didaktikikkut</a:t>
            </a:r>
          </a:p>
        </p:txBody>
      </p:sp>
    </p:spTree>
    <p:extLst>
      <p:ext uri="{BB962C8B-B14F-4D97-AF65-F5344CB8AC3E}">
        <p14:creationId xmlns:p14="http://schemas.microsoft.com/office/powerpoint/2010/main" val="1474536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E754DC-4D3B-E9E2-5C27-15BDD7AB4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/>
              <a:t>HELLE: </a:t>
            </a:r>
            <a:br>
              <a:rPr lang="da-DK" b="1" dirty="0"/>
            </a:br>
            <a:r>
              <a:rPr lang="da-DK" b="1" dirty="0"/>
              <a:t>Mobbesager – hvordan? 4 afsnit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3DE4E80-D26E-6F9A-A023-8646A9B13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da-DK" sz="4000" dirty="0"/>
              <a:t>”I opdager mobning” – eller måske mobning.</a:t>
            </a:r>
          </a:p>
          <a:p>
            <a:pPr marL="514350" indent="-514350">
              <a:buAutoNum type="arabicParenR"/>
            </a:pPr>
            <a:r>
              <a:rPr lang="da-DK" sz="4000" dirty="0"/>
              <a:t>Tre trin til håndtering af mobning – og begyndende mobning</a:t>
            </a:r>
          </a:p>
          <a:p>
            <a:pPr marL="514350" indent="-514350">
              <a:buAutoNum type="arabicParenR"/>
            </a:pPr>
            <a:r>
              <a:rPr lang="da-DK" sz="4000" dirty="0"/>
              <a:t>Opfølgning og forebyggelsesideer</a:t>
            </a:r>
          </a:p>
          <a:p>
            <a:pPr marL="514350" indent="-514350">
              <a:buAutoNum type="arabicParenR"/>
            </a:pPr>
            <a:r>
              <a:rPr lang="da-DK" sz="4000" dirty="0"/>
              <a:t>‘</a:t>
            </a:r>
            <a:r>
              <a:rPr lang="da-DK" sz="4000" dirty="0" err="1"/>
              <a:t>Silent</a:t>
            </a:r>
            <a:r>
              <a:rPr lang="da-DK" sz="4000" dirty="0"/>
              <a:t> </a:t>
            </a:r>
            <a:r>
              <a:rPr lang="da-DK" sz="4000" dirty="0" err="1"/>
              <a:t>bullying</a:t>
            </a:r>
            <a:r>
              <a:rPr lang="da-DK" sz="4000" dirty="0"/>
              <a:t>’-en kortfilm. Didaktikvejen</a:t>
            </a:r>
          </a:p>
        </p:txBody>
      </p:sp>
    </p:spTree>
    <p:extLst>
      <p:ext uri="{BB962C8B-B14F-4D97-AF65-F5344CB8AC3E}">
        <p14:creationId xmlns:p14="http://schemas.microsoft.com/office/powerpoint/2010/main" val="2231291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3076797-8467-41BB-91A7-9AE8328A685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B19C5C-61AD-4793-BB9D-6401AD34A775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F6272451-D558-4710-AF52-0EC1BD4C42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3979</TotalTime>
  <Words>2464</Words>
  <Application>Microsoft Office PowerPoint</Application>
  <PresentationFormat>Widescreen</PresentationFormat>
  <Paragraphs>293</Paragraphs>
  <Slides>43</Slides>
  <Notes>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43</vt:i4>
      </vt:variant>
    </vt:vector>
  </HeadingPairs>
  <TitlesOfParts>
    <vt:vector size="51" baseType="lpstr">
      <vt:lpstr>Arial</vt:lpstr>
      <vt:lpstr>Calibri</vt:lpstr>
      <vt:lpstr>Roboto</vt:lpstr>
      <vt:lpstr>Tw Cen MT</vt:lpstr>
      <vt:lpstr>Tw Cen MT Condensed</vt:lpstr>
      <vt:lpstr>Wingdings</vt:lpstr>
      <vt:lpstr>Wingdings 3</vt:lpstr>
      <vt:lpstr>Integral</vt:lpstr>
      <vt:lpstr>Helle R. Hansen Karen MAthiesen Ane-Kathrine Petersen   Ilinniartitaanermut Aqutsisoqarfik / Uddannelsesstyrelsen </vt:lpstr>
      <vt:lpstr>Intro – velkommen </vt:lpstr>
      <vt:lpstr>De praktiske </vt:lpstr>
      <vt:lpstr>PowerPoint-præsentation</vt:lpstr>
      <vt:lpstr>Processen over webinaret </vt:lpstr>
      <vt:lpstr>Karen:  Pimmatiginninnermut isiginnittaaseq nutaaq </vt:lpstr>
      <vt:lpstr>Karen: Nye øjne på mobning </vt:lpstr>
      <vt:lpstr>Pimmatiginnittoqartillugu suliassat – qanoq? Immikkoortut 4</vt:lpstr>
      <vt:lpstr>HELLE:  Mobbesager – hvordan? 4 afsnit</vt:lpstr>
      <vt:lpstr>Malittassaq ataasiinnaanngilaq, amerlasoorpassuuppulli…</vt:lpstr>
      <vt:lpstr>Der findes ikke én men mange opskrifter…</vt:lpstr>
      <vt:lpstr>Immikkoortoq 1) Pimmatiginnittoqartoq paasivarsi (imaluunniit pimmatiginnittoqalernera) assersuutigalugu imatut …. </vt:lpstr>
      <vt:lpstr>Afsnit 1)  I opdager mobning (eller begyndende mobning) fx på denne måde….. </vt:lpstr>
      <vt:lpstr>Immikkoortoq 2) Pimmatiginninnermik iliuuseqarnissamut alloriarnerit pingasut - pimmagitiginnittoqalerneralu </vt:lpstr>
      <vt:lpstr>Afsnit 2) Tre trin til håndtering af mobning – og begyndende mobning</vt:lpstr>
      <vt:lpstr>Klasse qimerloorsiuk. Unammillernartut sumiittut takusinnaavisigit? (suli alloriarneq 2)</vt:lpstr>
      <vt:lpstr>Ret blikket mod klassen. Hvor ser I udfordringer? (stadig trin 2)  </vt:lpstr>
      <vt:lpstr>3) Alloriarneq nr. 3: Iliuutsit klassimut tamarmut sammisut</vt:lpstr>
      <vt:lpstr>3) Trin nr. 3: Handlinger der retter sig mod hele klassen</vt:lpstr>
      <vt:lpstr>Alloriarneq 3 nangillugu …</vt:lpstr>
      <vt:lpstr>Trin 3 fortsat…</vt:lpstr>
      <vt:lpstr>Pimmatiginninnermi pineqartut uterfigalugit. Aallarniutitut oqaaseqatigiinnik siunnersuutit.</vt:lpstr>
      <vt:lpstr>Tilbage til aktørerne i mobbesagen. Forslag til startsætninger</vt:lpstr>
      <vt:lpstr>Isiginnittunik oqaloqateqarneq</vt:lpstr>
      <vt:lpstr>Samtale med tilskuerne</vt:lpstr>
      <vt:lpstr>Uninngaannarnermiit iliuuseqarnermut</vt:lpstr>
      <vt:lpstr>Fra passiv til aktiv</vt:lpstr>
      <vt:lpstr>Malik ilaatinneqanngilaq - piviusumit</vt:lpstr>
      <vt:lpstr>Malik bliver holdt udenfor – en case</vt:lpstr>
      <vt:lpstr>Gruppe arbejde praktisk</vt:lpstr>
      <vt:lpstr>Gruppimi sulineq – 20 minutit (unillatsiarnerit nammineq aqussavasi)</vt:lpstr>
      <vt:lpstr>Gruppearbejde – 20 minutter (i styrer selv pauserne)</vt:lpstr>
      <vt:lpstr>PLENUM – 10 minutter (cirka)</vt:lpstr>
      <vt:lpstr>Malitseqartitsineq (pinaveersaartitsinissamullu isumassarsiat)</vt:lpstr>
      <vt:lpstr>Opfølgning (og forebyggelsesideer)</vt:lpstr>
      <vt:lpstr>Pinaveersaartitsinissamut isumassarsiat</vt:lpstr>
      <vt:lpstr>Forebyggelsesideer</vt:lpstr>
      <vt:lpstr>Ilisimasassat pingaarnerit - sisamat</vt:lpstr>
      <vt:lpstr>4 vigtige værdier</vt:lpstr>
      <vt:lpstr>Silence is a bully's best friend. 60 second film</vt:lpstr>
      <vt:lpstr>Litteraturforslag om mobning</vt:lpstr>
      <vt:lpstr>https://www.dafoloforlag.dk/dk/skole/indskoling/parentesmetoden--6869 </vt:lpstr>
      <vt:lpstr>https://unipress.dk/udgivelser/m/mobning-(1)/ </vt:lpstr>
    </vt:vector>
  </TitlesOfParts>
  <Company>Naalakkersuisut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Fagwebinar Kalaallisut minnerni ilinniartitsisunut</dc:title>
  <dc:creator>Ane-Kathrine Petersen</dc:creator>
  <cp:lastModifiedBy>Ane-Kathrine Petersen</cp:lastModifiedBy>
  <cp:revision>59</cp:revision>
  <dcterms:created xsi:type="dcterms:W3CDTF">2022-08-31T17:21:07Z</dcterms:created>
  <dcterms:modified xsi:type="dcterms:W3CDTF">2024-03-04T15:38:36Z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