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87"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5" r:id="rId31"/>
    <p:sldId id="284" r:id="rId32"/>
    <p:sldId id="286" r:id="rId33"/>
    <p:sldId id="288" r:id="rId34"/>
    <p:sldId id="289" r:id="rId35"/>
    <p:sldId id="290" r:id="rId36"/>
    <p:sldId id="291" r:id="rId37"/>
    <p:sldId id="292" r:id="rId38"/>
    <p:sldId id="293" r:id="rId39"/>
    <p:sldId id="294" r:id="rId40"/>
    <p:sldId id="295" r:id="rId41"/>
    <p:sldId id="296" r:id="rId42"/>
    <p:sldId id="297" r:id="rId43"/>
    <p:sldId id="298" r:id="rId44"/>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57" d="100"/>
          <a:sy n="57" d="100"/>
        </p:scale>
        <p:origin x="-654"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a-DK" smtClean="0"/>
              <a:t>Klik for at redigere i master</a:t>
            </a:r>
            <a:endParaRPr lang="da-DK"/>
          </a:p>
        </p:txBody>
      </p:sp>
      <p:sp>
        <p:nvSpPr>
          <p:cNvPr id="3" name="U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smtClean="0"/>
              <a:t>Klik for at redigere i master</a:t>
            </a:r>
            <a:endParaRPr lang="da-DK"/>
          </a:p>
        </p:txBody>
      </p:sp>
      <p:sp>
        <p:nvSpPr>
          <p:cNvPr id="4" name="Pladsholder til dato 3"/>
          <p:cNvSpPr>
            <a:spLocks noGrp="1"/>
          </p:cNvSpPr>
          <p:nvPr>
            <p:ph type="dt" sz="half" idx="10"/>
          </p:nvPr>
        </p:nvSpPr>
        <p:spPr/>
        <p:txBody>
          <a:bodyPr/>
          <a:lstStyle/>
          <a:p>
            <a:fld id="{98C66AAA-2BB4-40DE-8AC0-C47716FDEFF3}" type="datetimeFigureOut">
              <a:rPr lang="da-DK" smtClean="0"/>
              <a:t>13-03-2018</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D0973B65-EA11-44A6-959B-BB8132F1C080}" type="slidenum">
              <a:rPr lang="da-DK" smtClean="0"/>
              <a:t>‹nr.›</a:t>
            </a:fld>
            <a:endParaRPr lang="da-DK"/>
          </a:p>
        </p:txBody>
      </p:sp>
    </p:spTree>
    <p:extLst>
      <p:ext uri="{BB962C8B-B14F-4D97-AF65-F5344CB8AC3E}">
        <p14:creationId xmlns:p14="http://schemas.microsoft.com/office/powerpoint/2010/main" val="4278495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98C66AAA-2BB4-40DE-8AC0-C47716FDEFF3}" type="datetimeFigureOut">
              <a:rPr lang="da-DK" smtClean="0"/>
              <a:t>13-03-2018</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D0973B65-EA11-44A6-959B-BB8132F1C080}" type="slidenum">
              <a:rPr lang="da-DK" smtClean="0"/>
              <a:t>‹nr.›</a:t>
            </a:fld>
            <a:endParaRPr lang="da-DK"/>
          </a:p>
        </p:txBody>
      </p:sp>
    </p:spTree>
    <p:extLst>
      <p:ext uri="{BB962C8B-B14F-4D97-AF65-F5344CB8AC3E}">
        <p14:creationId xmlns:p14="http://schemas.microsoft.com/office/powerpoint/2010/main" val="3074650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8724900" y="365125"/>
            <a:ext cx="2628900" cy="5811838"/>
          </a:xfrm>
        </p:spPr>
        <p:txBody>
          <a:bodyPr vert="eaVert"/>
          <a:lstStyle/>
          <a:p>
            <a:r>
              <a:rPr lang="da-DK" smtClean="0"/>
              <a:t>Klik for at redigere i master</a:t>
            </a:r>
            <a:endParaRPr lang="da-DK"/>
          </a:p>
        </p:txBody>
      </p:sp>
      <p:sp>
        <p:nvSpPr>
          <p:cNvPr id="3" name="Pladsholder til lodret titel 2"/>
          <p:cNvSpPr>
            <a:spLocks noGrp="1"/>
          </p:cNvSpPr>
          <p:nvPr>
            <p:ph type="body" orient="vert" idx="1"/>
          </p:nvPr>
        </p:nvSpPr>
        <p:spPr>
          <a:xfrm>
            <a:off x="838200" y="365125"/>
            <a:ext cx="7734300" cy="5811838"/>
          </a:xfrm>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98C66AAA-2BB4-40DE-8AC0-C47716FDEFF3}" type="datetimeFigureOut">
              <a:rPr lang="da-DK" smtClean="0"/>
              <a:t>13-03-2018</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D0973B65-EA11-44A6-959B-BB8132F1C080}" type="slidenum">
              <a:rPr lang="da-DK" smtClean="0"/>
              <a:t>‹nr.›</a:t>
            </a:fld>
            <a:endParaRPr lang="da-DK"/>
          </a:p>
        </p:txBody>
      </p:sp>
    </p:spTree>
    <p:extLst>
      <p:ext uri="{BB962C8B-B14F-4D97-AF65-F5344CB8AC3E}">
        <p14:creationId xmlns:p14="http://schemas.microsoft.com/office/powerpoint/2010/main" val="1898416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idx="1"/>
          </p:nvPr>
        </p:nvSpPr>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98C66AAA-2BB4-40DE-8AC0-C47716FDEFF3}" type="datetimeFigureOut">
              <a:rPr lang="da-DK" smtClean="0"/>
              <a:t>13-03-2018</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D0973B65-EA11-44A6-959B-BB8132F1C080}" type="slidenum">
              <a:rPr lang="da-DK" smtClean="0"/>
              <a:t>‹nr.›</a:t>
            </a:fld>
            <a:endParaRPr lang="da-DK"/>
          </a:p>
        </p:txBody>
      </p:sp>
    </p:spTree>
    <p:extLst>
      <p:ext uri="{BB962C8B-B14F-4D97-AF65-F5344CB8AC3E}">
        <p14:creationId xmlns:p14="http://schemas.microsoft.com/office/powerpoint/2010/main" val="689127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a-DK" smtClean="0"/>
              <a:t>Klik for at redigere i master</a:t>
            </a:r>
            <a:endParaRPr lang="da-DK"/>
          </a:p>
        </p:txBody>
      </p:sp>
      <p:sp>
        <p:nvSpPr>
          <p:cNvPr id="3" name="Pladsholder til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smtClean="0"/>
              <a:t>Klik for at redigere i master</a:t>
            </a:r>
          </a:p>
        </p:txBody>
      </p:sp>
      <p:sp>
        <p:nvSpPr>
          <p:cNvPr id="4" name="Pladsholder til dato 3"/>
          <p:cNvSpPr>
            <a:spLocks noGrp="1"/>
          </p:cNvSpPr>
          <p:nvPr>
            <p:ph type="dt" sz="half" idx="10"/>
          </p:nvPr>
        </p:nvSpPr>
        <p:spPr/>
        <p:txBody>
          <a:bodyPr/>
          <a:lstStyle/>
          <a:p>
            <a:fld id="{98C66AAA-2BB4-40DE-8AC0-C47716FDEFF3}" type="datetimeFigureOut">
              <a:rPr lang="da-DK" smtClean="0"/>
              <a:t>13-03-2018</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D0973B65-EA11-44A6-959B-BB8132F1C080}" type="slidenum">
              <a:rPr lang="da-DK" smtClean="0"/>
              <a:t>‹nr.›</a:t>
            </a:fld>
            <a:endParaRPr lang="da-DK"/>
          </a:p>
        </p:txBody>
      </p:sp>
    </p:spTree>
    <p:extLst>
      <p:ext uri="{BB962C8B-B14F-4D97-AF65-F5344CB8AC3E}">
        <p14:creationId xmlns:p14="http://schemas.microsoft.com/office/powerpoint/2010/main" val="3672340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sz="half" idx="1"/>
          </p:nvPr>
        </p:nvSpPr>
        <p:spPr>
          <a:xfrm>
            <a:off x="838200" y="1825625"/>
            <a:ext cx="5181600" cy="4351338"/>
          </a:xfrm>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6172200" y="1825625"/>
            <a:ext cx="5181600" cy="4351338"/>
          </a:xfrm>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98C66AAA-2BB4-40DE-8AC0-C47716FDEFF3}" type="datetimeFigureOut">
              <a:rPr lang="da-DK" smtClean="0"/>
              <a:t>13-03-2018</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D0973B65-EA11-44A6-959B-BB8132F1C080}" type="slidenum">
              <a:rPr lang="da-DK" smtClean="0"/>
              <a:t>‹nr.›</a:t>
            </a:fld>
            <a:endParaRPr lang="da-DK"/>
          </a:p>
        </p:txBody>
      </p:sp>
    </p:spTree>
    <p:extLst>
      <p:ext uri="{BB962C8B-B14F-4D97-AF65-F5344CB8AC3E}">
        <p14:creationId xmlns:p14="http://schemas.microsoft.com/office/powerpoint/2010/main" val="646511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a-DK" smtClean="0"/>
              <a:t>Klik for at redigere i master</a:t>
            </a:r>
            <a:endParaRPr lang="da-DK"/>
          </a:p>
        </p:txBody>
      </p:sp>
      <p:sp>
        <p:nvSpPr>
          <p:cNvPr id="3" name="Pladsholder til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4" name="Pladsholder til indhold 3"/>
          <p:cNvSpPr>
            <a:spLocks noGrp="1"/>
          </p:cNvSpPr>
          <p:nvPr>
            <p:ph sz="half" idx="2"/>
          </p:nvPr>
        </p:nvSpPr>
        <p:spPr>
          <a:xfrm>
            <a:off x="839788" y="2505075"/>
            <a:ext cx="5157787" cy="3684588"/>
          </a:xfrm>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6" name="Pladsholder til indhold 5"/>
          <p:cNvSpPr>
            <a:spLocks noGrp="1"/>
          </p:cNvSpPr>
          <p:nvPr>
            <p:ph sz="quarter" idx="4"/>
          </p:nvPr>
        </p:nvSpPr>
        <p:spPr>
          <a:xfrm>
            <a:off x="6172200" y="2505075"/>
            <a:ext cx="5183188" cy="3684588"/>
          </a:xfrm>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98C66AAA-2BB4-40DE-8AC0-C47716FDEFF3}" type="datetimeFigureOut">
              <a:rPr lang="da-DK" smtClean="0"/>
              <a:t>13-03-2018</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slidenummer 8"/>
          <p:cNvSpPr>
            <a:spLocks noGrp="1"/>
          </p:cNvSpPr>
          <p:nvPr>
            <p:ph type="sldNum" sz="quarter" idx="12"/>
          </p:nvPr>
        </p:nvSpPr>
        <p:spPr/>
        <p:txBody>
          <a:bodyPr/>
          <a:lstStyle/>
          <a:p>
            <a:fld id="{D0973B65-EA11-44A6-959B-BB8132F1C080}" type="slidenum">
              <a:rPr lang="da-DK" smtClean="0"/>
              <a:t>‹nr.›</a:t>
            </a:fld>
            <a:endParaRPr lang="da-DK"/>
          </a:p>
        </p:txBody>
      </p:sp>
    </p:spTree>
    <p:extLst>
      <p:ext uri="{BB962C8B-B14F-4D97-AF65-F5344CB8AC3E}">
        <p14:creationId xmlns:p14="http://schemas.microsoft.com/office/powerpoint/2010/main" val="1572769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dato 2"/>
          <p:cNvSpPr>
            <a:spLocks noGrp="1"/>
          </p:cNvSpPr>
          <p:nvPr>
            <p:ph type="dt" sz="half" idx="10"/>
          </p:nvPr>
        </p:nvSpPr>
        <p:spPr/>
        <p:txBody>
          <a:bodyPr/>
          <a:lstStyle/>
          <a:p>
            <a:fld id="{98C66AAA-2BB4-40DE-8AC0-C47716FDEFF3}" type="datetimeFigureOut">
              <a:rPr lang="da-DK" smtClean="0"/>
              <a:t>13-03-2018</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slidenummer 4"/>
          <p:cNvSpPr>
            <a:spLocks noGrp="1"/>
          </p:cNvSpPr>
          <p:nvPr>
            <p:ph type="sldNum" sz="quarter" idx="12"/>
          </p:nvPr>
        </p:nvSpPr>
        <p:spPr/>
        <p:txBody>
          <a:bodyPr/>
          <a:lstStyle/>
          <a:p>
            <a:fld id="{D0973B65-EA11-44A6-959B-BB8132F1C080}" type="slidenum">
              <a:rPr lang="da-DK" smtClean="0"/>
              <a:t>‹nr.›</a:t>
            </a:fld>
            <a:endParaRPr lang="da-DK"/>
          </a:p>
        </p:txBody>
      </p:sp>
    </p:spTree>
    <p:extLst>
      <p:ext uri="{BB962C8B-B14F-4D97-AF65-F5344CB8AC3E}">
        <p14:creationId xmlns:p14="http://schemas.microsoft.com/office/powerpoint/2010/main" val="1027405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98C66AAA-2BB4-40DE-8AC0-C47716FDEFF3}" type="datetimeFigureOut">
              <a:rPr lang="da-DK" smtClean="0"/>
              <a:t>13-03-2018</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slidenummer 3"/>
          <p:cNvSpPr>
            <a:spLocks noGrp="1"/>
          </p:cNvSpPr>
          <p:nvPr>
            <p:ph type="sldNum" sz="quarter" idx="12"/>
          </p:nvPr>
        </p:nvSpPr>
        <p:spPr/>
        <p:txBody>
          <a:bodyPr/>
          <a:lstStyle/>
          <a:p>
            <a:fld id="{D0973B65-EA11-44A6-959B-BB8132F1C080}" type="slidenum">
              <a:rPr lang="da-DK" smtClean="0"/>
              <a:t>‹nr.›</a:t>
            </a:fld>
            <a:endParaRPr lang="da-DK"/>
          </a:p>
        </p:txBody>
      </p:sp>
    </p:spTree>
    <p:extLst>
      <p:ext uri="{BB962C8B-B14F-4D97-AF65-F5344CB8AC3E}">
        <p14:creationId xmlns:p14="http://schemas.microsoft.com/office/powerpoint/2010/main" val="3774139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smtClean="0"/>
              <a:t>Klik for at redigere i master</a:t>
            </a:r>
            <a:endParaRPr lang="da-DK"/>
          </a:p>
        </p:txBody>
      </p:sp>
      <p:sp>
        <p:nvSpPr>
          <p:cNvPr id="3" name="Pladsholder til ind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98C66AAA-2BB4-40DE-8AC0-C47716FDEFF3}" type="datetimeFigureOut">
              <a:rPr lang="da-DK" smtClean="0"/>
              <a:t>13-03-2018</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D0973B65-EA11-44A6-959B-BB8132F1C080}" type="slidenum">
              <a:rPr lang="da-DK" smtClean="0"/>
              <a:t>‹nr.›</a:t>
            </a:fld>
            <a:endParaRPr lang="da-DK"/>
          </a:p>
        </p:txBody>
      </p:sp>
    </p:spTree>
    <p:extLst>
      <p:ext uri="{BB962C8B-B14F-4D97-AF65-F5344CB8AC3E}">
        <p14:creationId xmlns:p14="http://schemas.microsoft.com/office/powerpoint/2010/main" val="965806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smtClean="0"/>
              <a:t>Klik for at redigere i master</a:t>
            </a:r>
            <a:endParaRPr lang="da-DK"/>
          </a:p>
        </p:txBody>
      </p:sp>
      <p:sp>
        <p:nvSpPr>
          <p:cNvPr id="3" name="Pladsholder til bille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98C66AAA-2BB4-40DE-8AC0-C47716FDEFF3}" type="datetimeFigureOut">
              <a:rPr lang="da-DK" smtClean="0"/>
              <a:t>13-03-2018</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D0973B65-EA11-44A6-959B-BB8132F1C080}" type="slidenum">
              <a:rPr lang="da-DK" smtClean="0"/>
              <a:t>‹nr.›</a:t>
            </a:fld>
            <a:endParaRPr lang="da-DK"/>
          </a:p>
        </p:txBody>
      </p:sp>
    </p:spTree>
    <p:extLst>
      <p:ext uri="{BB962C8B-B14F-4D97-AF65-F5344CB8AC3E}">
        <p14:creationId xmlns:p14="http://schemas.microsoft.com/office/powerpoint/2010/main" val="3180612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smtClean="0"/>
              <a:t>Klik for at redigere i master</a:t>
            </a:r>
            <a:endParaRPr lang="da-DK"/>
          </a:p>
        </p:txBody>
      </p:sp>
      <p:sp>
        <p:nvSpPr>
          <p:cNvPr id="3" name="Pladsholder til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C66AAA-2BB4-40DE-8AC0-C47716FDEFF3}" type="datetimeFigureOut">
              <a:rPr lang="da-DK" smtClean="0"/>
              <a:t>13-03-2018</a:t>
            </a:fld>
            <a:endParaRPr lang="da-DK"/>
          </a:p>
        </p:txBody>
      </p:sp>
      <p:sp>
        <p:nvSpPr>
          <p:cNvPr id="5" name="Pladsholder til sidefod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973B65-EA11-44A6-959B-BB8132F1C080}" type="slidenum">
              <a:rPr lang="da-DK" smtClean="0"/>
              <a:t>‹nr.›</a:t>
            </a:fld>
            <a:endParaRPr lang="da-DK"/>
          </a:p>
        </p:txBody>
      </p:sp>
    </p:spTree>
    <p:extLst>
      <p:ext uri="{BB962C8B-B14F-4D97-AF65-F5344CB8AC3E}">
        <p14:creationId xmlns:p14="http://schemas.microsoft.com/office/powerpoint/2010/main" val="9749486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a:bodyPr>
          <a:lstStyle/>
          <a:p>
            <a:r>
              <a:rPr lang="da-DK" smtClean="0">
                <a:latin typeface="Times New Roman" panose="02020603050405020304" pitchFamily="18" charset="0"/>
                <a:cs typeface="Times New Roman" panose="02020603050405020304" pitchFamily="18" charset="0"/>
              </a:rPr>
              <a:t>Forløbsplanlægning </a:t>
            </a:r>
            <a:r>
              <a:rPr lang="da-DK" dirty="0" smtClean="0">
                <a:latin typeface="Times New Roman" panose="02020603050405020304" pitchFamily="18" charset="0"/>
                <a:cs typeface="Times New Roman" panose="02020603050405020304" pitchFamily="18" charset="0"/>
              </a:rPr>
              <a:t>og eksamen i Historie B</a:t>
            </a:r>
            <a:endParaRPr lang="da-DK" dirty="0">
              <a:latin typeface="Times New Roman" panose="02020603050405020304" pitchFamily="18" charset="0"/>
              <a:cs typeface="Times New Roman" panose="02020603050405020304" pitchFamily="18" charset="0"/>
            </a:endParaRPr>
          </a:p>
        </p:txBody>
      </p:sp>
      <p:sp>
        <p:nvSpPr>
          <p:cNvPr id="3" name="Undertitel 2"/>
          <p:cNvSpPr>
            <a:spLocks noGrp="1"/>
          </p:cNvSpPr>
          <p:nvPr>
            <p:ph type="subTitle" idx="1"/>
          </p:nvPr>
        </p:nvSpPr>
        <p:spPr/>
        <p:txBody>
          <a:bodyPr/>
          <a:lstStyle/>
          <a:p>
            <a:r>
              <a:rPr lang="da-DK" dirty="0" smtClean="0">
                <a:latin typeface="Times New Roman" panose="02020603050405020304" pitchFamily="18" charset="0"/>
                <a:cs typeface="Times New Roman" panose="02020603050405020304" pitchFamily="18" charset="0"/>
              </a:rPr>
              <a:t>Aasiaat, marts 2018</a:t>
            </a:r>
            <a:endParaRPr lang="da-DK"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53759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Forløb i det gamle Rom</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fontScale="92500" lnSpcReduction="10000"/>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Et afgrænset forløb i det gamle Rom kan omfatte en kort introduktion til begrebet ”</a:t>
            </a:r>
            <a:r>
              <a:rPr lang="da-DK" u="sng" dirty="0">
                <a:latin typeface="Times New Roman" panose="02020603050405020304" pitchFamily="18" charset="0"/>
                <a:ea typeface="Calibri" panose="020F0502020204030204" pitchFamily="34" charset="0"/>
                <a:cs typeface="Times New Roman" panose="02020603050405020304" pitchFamily="18" charset="0"/>
              </a:rPr>
              <a:t>imperium</a:t>
            </a:r>
            <a:r>
              <a:rPr lang="da-DK" dirty="0">
                <a:latin typeface="Times New Roman" panose="02020603050405020304" pitchFamily="18" charset="0"/>
                <a:ea typeface="Calibri" panose="020F0502020204030204" pitchFamily="34" charset="0"/>
                <a:cs typeface="Times New Roman" panose="02020603050405020304" pitchFamily="18" charset="0"/>
              </a:rPr>
              <a:t>”, en gennemgang af den politiske, militære og sociale udvikling i perioden 509-31 </a:t>
            </a:r>
            <a:r>
              <a:rPr lang="da-DK" dirty="0" err="1">
                <a:latin typeface="Times New Roman" panose="02020603050405020304" pitchFamily="18" charset="0"/>
                <a:ea typeface="Calibri" panose="020F0502020204030204" pitchFamily="34" charset="0"/>
                <a:cs typeface="Times New Roman" panose="02020603050405020304" pitchFamily="18" charset="0"/>
              </a:rPr>
              <a:t>fvt</a:t>
            </a:r>
            <a:r>
              <a:rPr lang="da-DK" dirty="0">
                <a:latin typeface="Times New Roman" panose="02020603050405020304" pitchFamily="18" charset="0"/>
                <a:ea typeface="Calibri" panose="020F0502020204030204" pitchFamily="34" charset="0"/>
                <a:cs typeface="Times New Roman" panose="02020603050405020304" pitchFamily="18" charset="0"/>
              </a:rPr>
              <a:t>, herunder det </a:t>
            </a:r>
            <a:r>
              <a:rPr lang="da-DK" u="sng" dirty="0">
                <a:latin typeface="Times New Roman" panose="02020603050405020304" pitchFamily="18" charset="0"/>
                <a:ea typeface="Calibri" panose="020F0502020204030204" pitchFamily="34" charset="0"/>
                <a:cs typeface="Times New Roman" panose="02020603050405020304" pitchFamily="18" charset="0"/>
              </a:rPr>
              <a:t>politiske system i republikansk tid, klientsystemet og krigene i perioden op til 201</a:t>
            </a:r>
            <a:r>
              <a:rPr lang="da-DK" dirty="0">
                <a:latin typeface="Times New Roman" panose="02020603050405020304" pitchFamily="18" charset="0"/>
                <a:ea typeface="Calibri" panose="020F0502020204030204" pitchFamily="34" charset="0"/>
                <a:cs typeface="Times New Roman" panose="02020603050405020304" pitchFamily="18" charset="0"/>
              </a:rPr>
              <a:t>, der danner baggrund for </a:t>
            </a:r>
            <a:r>
              <a:rPr lang="da-DK" u="sng" dirty="0">
                <a:latin typeface="Times New Roman" panose="02020603050405020304" pitchFamily="18" charset="0"/>
                <a:ea typeface="Calibri" panose="020F0502020204030204" pitchFamily="34" charset="0"/>
                <a:cs typeface="Times New Roman" panose="02020603050405020304" pitchFamily="18" charset="0"/>
              </a:rPr>
              <a:t>de sociale og økonomiske ændringer </a:t>
            </a:r>
            <a:r>
              <a:rPr lang="da-DK" dirty="0">
                <a:latin typeface="Times New Roman" panose="02020603050405020304" pitchFamily="18" charset="0"/>
                <a:ea typeface="Calibri" panose="020F0502020204030204" pitchFamily="34" charset="0"/>
                <a:cs typeface="Times New Roman" panose="02020603050405020304" pitchFamily="18" charset="0"/>
              </a:rPr>
              <a:t>i senrepublikken. Kejsertiden 31 </a:t>
            </a:r>
            <a:r>
              <a:rPr lang="da-DK" dirty="0" err="1">
                <a:latin typeface="Times New Roman" panose="02020603050405020304" pitchFamily="18" charset="0"/>
                <a:ea typeface="Calibri" panose="020F0502020204030204" pitchFamily="34" charset="0"/>
                <a:cs typeface="Times New Roman" panose="02020603050405020304" pitchFamily="18" charset="0"/>
              </a:rPr>
              <a:t>fvt</a:t>
            </a:r>
            <a:r>
              <a:rPr lang="da-DK" dirty="0">
                <a:latin typeface="Times New Roman" panose="02020603050405020304" pitchFamily="18" charset="0"/>
                <a:ea typeface="Calibri" panose="020F0502020204030204" pitchFamily="34" charset="0"/>
                <a:cs typeface="Times New Roman" panose="02020603050405020304" pitchFamily="18" charset="0"/>
              </a:rPr>
              <a:t> – til ca. 200 </a:t>
            </a:r>
            <a:r>
              <a:rPr lang="da-DK" dirty="0" err="1">
                <a:latin typeface="Times New Roman" panose="02020603050405020304" pitchFamily="18" charset="0"/>
                <a:ea typeface="Calibri" panose="020F0502020204030204" pitchFamily="34" charset="0"/>
                <a:cs typeface="Times New Roman" panose="02020603050405020304" pitchFamily="18" charset="0"/>
              </a:rPr>
              <a:t>evt</a:t>
            </a:r>
            <a:r>
              <a:rPr lang="da-DK" dirty="0">
                <a:latin typeface="Times New Roman" panose="02020603050405020304" pitchFamily="18" charset="0"/>
                <a:ea typeface="Calibri" panose="020F0502020204030204" pitchFamily="34" charset="0"/>
                <a:cs typeface="Times New Roman" panose="02020603050405020304" pitchFamily="18" charset="0"/>
              </a:rPr>
              <a:t> med udgangspunkt i triumviraterne og borgerkrigene i 1. årh., Augustus og de senere kejsere, imperialistisk ekspansion, handel, romanisering og </a:t>
            </a:r>
            <a:r>
              <a:rPr lang="da-DK" dirty="0" err="1">
                <a:latin typeface="Times New Roman" panose="02020603050405020304" pitchFamily="18" charset="0"/>
                <a:ea typeface="Calibri" panose="020F0502020204030204" pitchFamily="34" charset="0"/>
                <a:cs typeface="Times New Roman" panose="02020603050405020304" pitchFamily="18" charset="0"/>
              </a:rPr>
              <a:t>bydannelser</a:t>
            </a:r>
            <a:r>
              <a:rPr lang="da-DK" dirty="0">
                <a:latin typeface="Times New Roman" panose="02020603050405020304" pitchFamily="18" charset="0"/>
                <a:ea typeface="Calibri" panose="020F0502020204030204" pitchFamily="34" charset="0"/>
                <a:cs typeface="Times New Roman" panose="02020603050405020304" pitchFamily="18" charset="0"/>
              </a:rPr>
              <a:t> i det romerske imperium. Desuden temaerne: </a:t>
            </a:r>
            <a:r>
              <a:rPr lang="da-DK" u="sng" dirty="0">
                <a:latin typeface="Times New Roman" panose="02020603050405020304" pitchFamily="18" charset="0"/>
                <a:ea typeface="Calibri" panose="020F0502020204030204" pitchFamily="34" charset="0"/>
                <a:cs typeface="Times New Roman" panose="02020603050405020304" pitchFamily="18" charset="0"/>
              </a:rPr>
              <a:t>romersk militærkunst, romersk religion, underholdning og gladiatorer, opfattelserne af ægteskab, familie, kærlighed, seksualmoral </a:t>
            </a:r>
            <a:r>
              <a:rPr lang="da-DK" dirty="0">
                <a:latin typeface="Times New Roman" panose="02020603050405020304" pitchFamily="18" charset="0"/>
                <a:ea typeface="Calibri" panose="020F0502020204030204" pitchFamily="34" charset="0"/>
                <a:cs typeface="Times New Roman" panose="02020603050405020304" pitchFamily="18" charset="0"/>
              </a:rPr>
              <a:t>og forholdet mellem kønnene. Endelig senantikkens sociale, økonomiske og militære sammenbrud, kejsermagtens ophør og teorierne, der forklarer </a:t>
            </a:r>
            <a:r>
              <a:rPr lang="da-DK" dirty="0" err="1">
                <a:latin typeface="Times New Roman" panose="02020603050405020304" pitchFamily="18" charset="0"/>
                <a:ea typeface="Calibri" panose="020F0502020204030204" pitchFamily="34" charset="0"/>
                <a:cs typeface="Times New Roman" panose="02020603050405020304" pitchFamily="18" charset="0"/>
              </a:rPr>
              <a:t>romerrigets</a:t>
            </a:r>
            <a:r>
              <a:rPr lang="da-DK" dirty="0">
                <a:latin typeface="Times New Roman" panose="02020603050405020304" pitchFamily="18" charset="0"/>
                <a:ea typeface="Calibri" panose="020F0502020204030204" pitchFamily="34" charset="0"/>
                <a:cs typeface="Times New Roman" panose="02020603050405020304" pitchFamily="18" charset="0"/>
              </a:rPr>
              <a:t> undergang.</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9097180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Europæisk middelalder</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Et afgrænset forløb i europæisk middelalder kan omfatte en indledende periodeinddeling med en præsentation af diskussionerne omkring forestillingen om ”den mørke middelalder”, herefter </a:t>
            </a:r>
            <a:r>
              <a:rPr lang="da-DK" u="sng" dirty="0">
                <a:latin typeface="Times New Roman" panose="02020603050405020304" pitchFamily="18" charset="0"/>
                <a:ea typeface="Calibri" panose="020F0502020204030204" pitchFamily="34" charset="0"/>
                <a:cs typeface="Times New Roman" panose="02020603050405020304" pitchFamily="18" charset="0"/>
              </a:rPr>
              <a:t>feudalisme-begrebet og samfunds hierarkiet med de tre samfundsgrupper: adel, kirke og tredjestand</a:t>
            </a:r>
            <a:r>
              <a:rPr lang="da-DK" dirty="0">
                <a:latin typeface="Times New Roman" panose="02020603050405020304" pitchFamily="18" charset="0"/>
                <a:ea typeface="Calibri" panose="020F0502020204030204" pitchFamily="34" charset="0"/>
                <a:cs typeface="Times New Roman" panose="02020603050405020304" pitchFamily="18" charset="0"/>
              </a:rPr>
              <a:t>, samt temaerne: ridderkultur og korstog, katolsk kristendom med folkereligion, klosterliv og munkeordner, levevilkår, ægteskab, kærlighed og forholdet mellem kønnene, middelalderens underholdningskultur og endelig romansk og gotisk kirkekunst som spejling af samfundsordenen og skolastisk teologi.</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40117245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Italiensk renæssancekultur</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Et afgrænset forløb i italiensk renæssancekultur, 1420´erne til 1576 kan omfatte en indledende præsentation af </a:t>
            </a:r>
            <a:r>
              <a:rPr lang="da-DK" u="sng" dirty="0">
                <a:latin typeface="Times New Roman" panose="02020603050405020304" pitchFamily="18" charset="0"/>
                <a:ea typeface="Calibri" panose="020F0502020204030204" pitchFamily="34" charset="0"/>
                <a:cs typeface="Times New Roman" panose="02020603050405020304" pitchFamily="18" charset="0"/>
              </a:rPr>
              <a:t>renæssance-begrebet: antikkens genfødsel, individualisme og verdsliggørelse</a:t>
            </a:r>
            <a:r>
              <a:rPr lang="da-DK" dirty="0">
                <a:latin typeface="Times New Roman" panose="02020603050405020304" pitchFamily="18" charset="0"/>
                <a:ea typeface="Calibri" panose="020F0502020204030204" pitchFamily="34" charset="0"/>
                <a:cs typeface="Times New Roman" panose="02020603050405020304" pitchFamily="18" charset="0"/>
              </a:rPr>
              <a:t>, herefter politik, økonomi og samfund i de italienske bystater, evt. det </a:t>
            </a:r>
            <a:r>
              <a:rPr lang="da-DK" u="sng" dirty="0">
                <a:latin typeface="Times New Roman" panose="02020603050405020304" pitchFamily="18" charset="0"/>
                <a:ea typeface="Calibri" panose="020F0502020204030204" pitchFamily="34" charset="0"/>
                <a:cs typeface="Times New Roman" panose="02020603050405020304" pitchFamily="18" charset="0"/>
              </a:rPr>
              <a:t>republikanske system </a:t>
            </a:r>
            <a:r>
              <a:rPr lang="da-DK" dirty="0">
                <a:latin typeface="Times New Roman" panose="02020603050405020304" pitchFamily="18" charset="0"/>
                <a:ea typeface="Calibri" panose="020F0502020204030204" pitchFamily="34" charset="0"/>
                <a:cs typeface="Times New Roman" panose="02020603050405020304" pitchFamily="18" charset="0"/>
              </a:rPr>
              <a:t>i Firenze og Venedig, samt temaerne: folkekultur, </a:t>
            </a:r>
            <a:r>
              <a:rPr lang="da-DK" u="sng" dirty="0">
                <a:latin typeface="Times New Roman" panose="02020603050405020304" pitchFamily="18" charset="0"/>
                <a:ea typeface="Calibri" panose="020F0502020204030204" pitchFamily="34" charset="0"/>
                <a:cs typeface="Times New Roman" panose="02020603050405020304" pitchFamily="18" charset="0"/>
              </a:rPr>
              <a:t>underholdning og </a:t>
            </a:r>
            <a:r>
              <a:rPr lang="da-DK" u="sng" dirty="0" err="1">
                <a:latin typeface="Times New Roman" panose="02020603050405020304" pitchFamily="18" charset="0"/>
                <a:ea typeface="Calibri" panose="020F0502020204030204" pitchFamily="34" charset="0"/>
                <a:cs typeface="Times New Roman" panose="02020603050405020304" pitchFamily="18" charset="0"/>
              </a:rPr>
              <a:t>karnivalisme</a:t>
            </a:r>
            <a:r>
              <a:rPr lang="da-DK" dirty="0">
                <a:latin typeface="Times New Roman" panose="02020603050405020304" pitchFamily="18" charset="0"/>
                <a:ea typeface="Calibri" panose="020F0502020204030204" pitchFamily="34" charset="0"/>
                <a:cs typeface="Times New Roman" panose="02020603050405020304" pitchFamily="18" charset="0"/>
              </a:rPr>
              <a:t>, familie, kærlighed og forholdet mellem kønnene og </a:t>
            </a:r>
            <a:r>
              <a:rPr lang="da-DK" u="sng" dirty="0">
                <a:latin typeface="Times New Roman" panose="02020603050405020304" pitchFamily="18" charset="0"/>
                <a:ea typeface="Calibri" panose="020F0502020204030204" pitchFamily="34" charset="0"/>
                <a:cs typeface="Times New Roman" panose="02020603050405020304" pitchFamily="18" charset="0"/>
              </a:rPr>
              <a:t>endelig renæssancekunsten med undertemaerne, kunst, samfund og status, kunstnerne og deres mæcener og kunsten som spejling af kristendom, humanisme og neo-platonisk filosofi,</a:t>
            </a:r>
            <a:r>
              <a:rPr lang="da-DK" dirty="0">
                <a:latin typeface="Times New Roman" panose="02020603050405020304" pitchFamily="18" charset="0"/>
                <a:ea typeface="Calibri" panose="020F0502020204030204" pitchFamily="34" charset="0"/>
                <a:cs typeface="Times New Roman" panose="02020603050405020304" pitchFamily="18" charset="0"/>
              </a:rPr>
              <a:t> evt. en periodisering af renæssancekunsten med udvalgte kunstnere og periodernes centrale motiver og udtryk. </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27168238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Social og kulturhistorisk tilgang i forløbene i den ældre historie</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De social- og kulturhistoriske tilgange til historien står stærkt i de ovennævnte forløb før 1721. Dette er et helt bevidst valg, da disse temaer, for eksempel levevilkår, familien, kærlighed og forholdet mellem kønnene i fortiden, er lettere tilgængelig for eleverne end den mere komplicerede politiske og økonomiske historie. Dette skyldes ikke mindst, at disse temaer ofte behandles i historisk fiktion på film, tv eller internettet og derfor står forholdsvist tydeligt i elevernes historiske bevidsthed. </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21667992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Andre forløb i den ældre historie</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Der er selvfølgelig utallige andre emner og forløb, der kan behandles under tidsafsnittet før 1721. </a:t>
            </a:r>
            <a:endParaRPr lang="da-DK"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dirty="0" smtClean="0">
                <a:latin typeface="Times New Roman" panose="02020603050405020304" pitchFamily="18" charset="0"/>
                <a:ea typeface="Calibri" panose="020F0502020204030204" pitchFamily="34" charset="0"/>
                <a:cs typeface="Times New Roman" panose="02020603050405020304" pitchFamily="18" charset="0"/>
              </a:rPr>
              <a:t>For </a:t>
            </a:r>
            <a:r>
              <a:rPr lang="da-DK" dirty="0">
                <a:latin typeface="Times New Roman" panose="02020603050405020304" pitchFamily="18" charset="0"/>
                <a:ea typeface="Calibri" panose="020F0502020204030204" pitchFamily="34" charset="0"/>
                <a:cs typeface="Times New Roman" panose="02020603050405020304" pitchFamily="18" charset="0"/>
              </a:rPr>
              <a:t>blot at nævne nogle af de mest populære: Mayaerne, aztekerne eller inkaerne. Samuraikultur i Japan. De tidlige dynastier i Kina. Islams historie og </a:t>
            </a:r>
            <a:r>
              <a:rPr lang="da-DK" dirty="0" smtClean="0">
                <a:latin typeface="Times New Roman" panose="02020603050405020304" pitchFamily="18" charset="0"/>
                <a:ea typeface="Calibri" panose="020F0502020204030204" pitchFamily="34" charset="0"/>
                <a:cs typeface="Times New Roman" panose="02020603050405020304" pitchFamily="18" charset="0"/>
              </a:rPr>
              <a:t>Osmannerriget</a:t>
            </a:r>
            <a:r>
              <a:rPr lang="da-DK" dirty="0">
                <a:latin typeface="Times New Roman" panose="02020603050405020304" pitchFamily="18" charset="0"/>
                <a:ea typeface="Calibri" panose="020F0502020204030204" pitchFamily="34" charset="0"/>
                <a:cs typeface="Times New Roman" panose="02020603050405020304" pitchFamily="18" charset="0"/>
              </a:rPr>
              <a:t>. Skandinavisk vikingekultur og ekspansion. Absolutisme og enevælde i Europa, m.m.</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13209809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Forløb i Grønlands historie, 1721-1953</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Forløbet i grønlandsk historie, 1721 til 1953, kan afvikles som et selvstændigt forløb, ligesom det med fordel kan gennemføres som en forlængelse af det ovennævnte forløb i det traditionelle inuitsamfund før 1721, således at forskellen på samfundet før og efter koloniseringen træder tydeligt frem for eleverne. Dette gør sig især gældende for klasser, der gerne vil køre mere end et til to forløb i tiden før 1721, fordi det sammenhængende forløb i det traditionelle inuitsamfund og koloniseringen af Grønland, da kan placeres i perioden 1721 til 1953</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29226286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Grønlandsk historie 1721 til 1953 som selvstændigt forløb</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Et afgrænset forløb i Grønlands historie mellem 1721 og ca. 1953, der også behandler Grønlands forhold til Danmark, kan tage udgangspunkt i Hans Egedes tidlige kristne missionsvirksomhed i 1720´erne og 1730´erne og den følgende grundlæggelse og opførelse af de danske handels- og missionskolonier på den grønlandske vestkyst i perioden frem til 1780´erne, hvor kristendommen formelt set var indført i hele Vestgrønland. Undervisningen i den tidlige koloniseringsfase i Grønland kan omfatte en vurdering af den danske kongemagts bevæggrunde for koloniseringen og oprettelsen af KGH, ligesom forskellige synsvinkler på Hans Egede og den kristne missionsvirksomhed kan inddrages. </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22202864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Grønland 1721-1953, fortsat</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fontScale="55000" lnSpcReduction="20000"/>
          </a:bodyPr>
          <a:lstStyle/>
          <a:p>
            <a:pPr marL="457200">
              <a:lnSpc>
                <a:spcPct val="115000"/>
              </a:lnSpc>
              <a:spcAft>
                <a:spcPts val="0"/>
              </a:spcAft>
            </a:pPr>
            <a:r>
              <a:rPr lang="da-DK" sz="3200" dirty="0">
                <a:latin typeface="Times New Roman" panose="02020603050405020304" pitchFamily="18" charset="0"/>
                <a:ea typeface="Calibri" panose="020F0502020204030204" pitchFamily="34" charset="0"/>
                <a:cs typeface="Times New Roman" panose="02020603050405020304" pitchFamily="18" charset="0"/>
              </a:rPr>
              <a:t>Forløbet kan også fokusere på de religiøse og sociale følger af koloniseringen. Udbredelsen af kristendommen, der blev stimuleret af de europæiske handelsvarer, fik voldsomme konsekvenser for den eskimoiske </a:t>
            </a:r>
            <a:r>
              <a:rPr lang="da-DK" sz="3200" dirty="0" err="1">
                <a:latin typeface="Times New Roman" panose="02020603050405020304" pitchFamily="18" charset="0"/>
                <a:ea typeface="Calibri" panose="020F0502020204030204" pitchFamily="34" charset="0"/>
                <a:cs typeface="Times New Roman" panose="02020603050405020304" pitchFamily="18" charset="0"/>
              </a:rPr>
              <a:t>natureligion</a:t>
            </a:r>
            <a:r>
              <a:rPr lang="da-DK" sz="3200" dirty="0">
                <a:latin typeface="Times New Roman" panose="02020603050405020304" pitchFamily="18" charset="0"/>
                <a:ea typeface="Calibri" panose="020F0502020204030204" pitchFamily="34" charset="0"/>
                <a:cs typeface="Times New Roman" panose="02020603050405020304" pitchFamily="18" charset="0"/>
              </a:rPr>
              <a:t>; de centrale guddomme blev dæmoniseret, </a:t>
            </a:r>
            <a:r>
              <a:rPr lang="da-DK" sz="3200" dirty="0" err="1">
                <a:latin typeface="Times New Roman" panose="02020603050405020304" pitchFamily="18" charset="0"/>
                <a:ea typeface="Calibri" panose="020F0502020204030204" pitchFamily="34" charset="0"/>
                <a:cs typeface="Times New Roman" panose="02020603050405020304" pitchFamily="18" charset="0"/>
              </a:rPr>
              <a:t>angakkoq</a:t>
            </a:r>
            <a:r>
              <a:rPr lang="da-DK" sz="3200" dirty="0">
                <a:latin typeface="Times New Roman" panose="02020603050405020304" pitchFamily="18" charset="0"/>
                <a:ea typeface="Calibri" panose="020F0502020204030204" pitchFamily="34" charset="0"/>
                <a:cs typeface="Times New Roman" panose="02020603050405020304" pitchFamily="18" charset="0"/>
              </a:rPr>
              <a:t>-institutionen forsvandt og den animistiske kosmologi og verdensopfattelse blev erstattet af det kristne verdensbillede. </a:t>
            </a:r>
            <a:endParaRPr lang="da-DK" sz="3200" dirty="0" smtClean="0">
              <a:latin typeface="Times New Roman" panose="02020603050405020304" pitchFamily="18" charset="0"/>
              <a:ea typeface="Calibri" panose="020F0502020204030204" pitchFamily="34" charset="0"/>
              <a:cs typeface="Times New Roman" panose="02020603050405020304" pitchFamily="18" charset="0"/>
            </a:endParaRPr>
          </a:p>
          <a:p>
            <a:pPr marL="457200">
              <a:lnSpc>
                <a:spcPct val="115000"/>
              </a:lnSpc>
              <a:spcAft>
                <a:spcPts val="0"/>
              </a:spcAft>
            </a:pPr>
            <a:r>
              <a:rPr lang="da-DK" sz="3200" dirty="0" smtClean="0">
                <a:latin typeface="Times New Roman" panose="02020603050405020304" pitchFamily="18" charset="0"/>
                <a:ea typeface="Calibri" panose="020F0502020204030204" pitchFamily="34" charset="0"/>
                <a:cs typeface="Times New Roman" panose="02020603050405020304" pitchFamily="18" charset="0"/>
              </a:rPr>
              <a:t>Kolonisering </a:t>
            </a:r>
            <a:r>
              <a:rPr lang="da-DK" sz="3200" dirty="0">
                <a:latin typeface="Times New Roman" panose="02020603050405020304" pitchFamily="18" charset="0"/>
                <a:ea typeface="Calibri" panose="020F0502020204030204" pitchFamily="34" charset="0"/>
                <a:cs typeface="Times New Roman" panose="02020603050405020304" pitchFamily="18" charset="0"/>
              </a:rPr>
              <a:t>medførte ligeledes store sociale og økonomiske forandringer i inuitsamfundet; ændrede boformer og familieopfattelser, ligesom forekomsten af de koloniale handelsvarer medførte at det traditionelle genfordelingssystem på bopladserne forsvandt, en proces, der allerede blev påbegyndt med ankomsten af de hollandske og baskiske hvalfangere i 1500- og 1600-tallet, der med fordel også kan inddrages i denne sammenhæng. </a:t>
            </a:r>
            <a:r>
              <a:rPr lang="da-DK" sz="3200" dirty="0" smtClean="0">
                <a:latin typeface="Times New Roman" panose="02020603050405020304" pitchFamily="18" charset="0"/>
                <a:ea typeface="Calibri" panose="020F0502020204030204" pitchFamily="34" charset="0"/>
                <a:cs typeface="Times New Roman" panose="02020603050405020304" pitchFamily="18" charset="0"/>
              </a:rPr>
              <a:t>1800-tallets </a:t>
            </a:r>
            <a:r>
              <a:rPr lang="da-DK" sz="3200" dirty="0">
                <a:latin typeface="Times New Roman" panose="02020603050405020304" pitchFamily="18" charset="0"/>
                <a:ea typeface="Calibri" panose="020F0502020204030204" pitchFamily="34" charset="0"/>
                <a:cs typeface="Times New Roman" panose="02020603050405020304" pitchFamily="18" charset="0"/>
              </a:rPr>
              <a:t>kolonihistorie i Grønland kan bl.a. inddrage oprettelsen af </a:t>
            </a:r>
            <a:r>
              <a:rPr lang="da-DK" sz="3200" dirty="0" err="1">
                <a:latin typeface="Times New Roman" panose="02020603050405020304" pitchFamily="18" charset="0"/>
                <a:ea typeface="Calibri" panose="020F0502020204030204" pitchFamily="34" charset="0"/>
                <a:cs typeface="Times New Roman" panose="02020603050405020304" pitchFamily="18" charset="0"/>
              </a:rPr>
              <a:t>forstanderskaberne</a:t>
            </a:r>
            <a:r>
              <a:rPr lang="da-DK" sz="3200" dirty="0">
                <a:latin typeface="Times New Roman" panose="02020603050405020304" pitchFamily="18" charset="0"/>
                <a:ea typeface="Calibri" panose="020F0502020204030204" pitchFamily="34" charset="0"/>
                <a:cs typeface="Times New Roman" panose="02020603050405020304" pitchFamily="18" charset="0"/>
              </a:rPr>
              <a:t> i 1850´erne, der var et tidligt forsøg på at give grønlænderne politisk indflydelse, noget ret usædvanligt i datidens europæiske koloniadministration. Koloniseringen af Østgrønland i 1890´erne og Thule omkring 1900 kan behandles med inddragelse af Gustav Holms og Knud Rasmussens etnografiske beskrivelser af inuitkulturen, herunder disse to personers vidt forskellige opfattelse af denne.</a:t>
            </a:r>
            <a:endParaRPr lang="da-DK" sz="3200" dirty="0">
              <a:latin typeface="Calibri" panose="020F0502020204030204" pitchFamily="34" charset="0"/>
              <a:ea typeface="Calibri" panose="020F0502020204030204" pitchFamily="34" charset="0"/>
              <a:cs typeface="Times New Roman" panose="02020603050405020304" pitchFamily="18" charset="0"/>
            </a:endParaRPr>
          </a:p>
          <a:p>
            <a:pPr indent="0">
              <a:lnSpc>
                <a:spcPct val="115000"/>
              </a:lnSpc>
              <a:spcAft>
                <a:spcPts val="1000"/>
              </a:spcAft>
              <a:buNone/>
            </a:pPr>
            <a:r>
              <a:rPr lang="da-DK" sz="3200" dirty="0">
                <a:latin typeface="Times New Roman" panose="02020603050405020304" pitchFamily="18" charset="0"/>
                <a:ea typeface="Calibri" panose="020F0502020204030204" pitchFamily="34" charset="0"/>
                <a:cs typeface="Times New Roman" panose="02020603050405020304" pitchFamily="18" charset="0"/>
              </a:rPr>
              <a:t> </a:t>
            </a:r>
            <a:endParaRPr lang="da-DK" sz="3200"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13338576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Grønlandsk historie, 1721 til 1953, fortsat</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lnSpcReduction="10000"/>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Forløbet kan afsluttes med en opsummering af hovedformålene i dansk kolonipolitik i Grønland før 1945: Grønland skal isoleres og beskyttes mod skadelig fremmed indflydelse; hvalfangere og købmænd fra andre nationer, der snyder den indførte befolkning. Kolonien skal hvile i sig selv økonomisk uden store danske investeringer, hvilket vil sige at Grønland skal forbliver et fangersamfund uden modernisering og industrialisering og med en spredt befolkning langs kysten, som ernærer sig af fangst, der kan indhandles hos KGH. Knud </a:t>
            </a:r>
            <a:r>
              <a:rPr lang="da-DK" dirty="0" err="1">
                <a:latin typeface="Times New Roman" panose="02020603050405020304" pitchFamily="18" charset="0"/>
                <a:ea typeface="Calibri" panose="020F0502020204030204" pitchFamily="34" charset="0"/>
                <a:cs typeface="Times New Roman" panose="02020603050405020304" pitchFamily="18" charset="0"/>
              </a:rPr>
              <a:t>Oldendow</a:t>
            </a:r>
            <a:r>
              <a:rPr lang="da-DK" dirty="0">
                <a:latin typeface="Times New Roman" panose="02020603050405020304" pitchFamily="18" charset="0"/>
                <a:ea typeface="Calibri" panose="020F0502020204030204" pitchFamily="34" charset="0"/>
                <a:cs typeface="Times New Roman" panose="02020603050405020304" pitchFamily="18" charset="0"/>
              </a:rPr>
              <a:t>, den store person i dansk koloniadministration i Grønland før 1945, kan i denne forbindelse holdes op imod Eske Bruun, landshøvdingen for Grønland efter 1945, der ønskede modernisering og industrialisering i Grønland.</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41515484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Andre afgrænsede forløb i tidlig grønlandsk historie</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pPr marL="457200">
              <a:lnSpc>
                <a:spcPct val="115000"/>
              </a:lnSpc>
              <a:spcAft>
                <a:spcPts val="0"/>
              </a:spcAft>
            </a:pPr>
            <a:r>
              <a:rPr lang="da-DK" dirty="0">
                <a:latin typeface="Times New Roman" panose="02020603050405020304" pitchFamily="18" charset="0"/>
                <a:ea typeface="Calibri" panose="020F0502020204030204" pitchFamily="34" charset="0"/>
                <a:cs typeface="Times New Roman" panose="02020603050405020304" pitchFamily="18" charset="0"/>
              </a:rPr>
              <a:t>Andre afgrænsede og separate forløb i grønlandsk historie i perioden 1721 til 1953 kan også komme på tale: </a:t>
            </a:r>
            <a:endParaRPr lang="da-DK" dirty="0" smtClean="0">
              <a:latin typeface="Times New Roman" panose="02020603050405020304" pitchFamily="18" charset="0"/>
              <a:ea typeface="Calibri" panose="020F0502020204030204" pitchFamily="34" charset="0"/>
              <a:cs typeface="Times New Roman" panose="02020603050405020304" pitchFamily="18" charset="0"/>
            </a:endParaRPr>
          </a:p>
          <a:p>
            <a:pPr marL="457200">
              <a:lnSpc>
                <a:spcPct val="115000"/>
              </a:lnSpc>
              <a:spcAft>
                <a:spcPts val="0"/>
              </a:spcAft>
            </a:pPr>
            <a:r>
              <a:rPr lang="da-DK" dirty="0" smtClean="0">
                <a:latin typeface="Times New Roman" panose="02020603050405020304" pitchFamily="18" charset="0"/>
                <a:ea typeface="Calibri" panose="020F0502020204030204" pitchFamily="34" charset="0"/>
                <a:cs typeface="Times New Roman" panose="02020603050405020304" pitchFamily="18" charset="0"/>
              </a:rPr>
              <a:t>Mission </a:t>
            </a:r>
            <a:r>
              <a:rPr lang="da-DK" dirty="0">
                <a:latin typeface="Times New Roman" panose="02020603050405020304" pitchFamily="18" charset="0"/>
                <a:ea typeface="Calibri" panose="020F0502020204030204" pitchFamily="34" charset="0"/>
                <a:cs typeface="Times New Roman" panose="02020603050405020304" pitchFamily="18" charset="0"/>
              </a:rPr>
              <a:t>og overfladekristendom, Habakkuk-bevægelsen i </a:t>
            </a:r>
            <a:r>
              <a:rPr lang="da-DK" dirty="0" smtClean="0">
                <a:latin typeface="Times New Roman" panose="02020603050405020304" pitchFamily="18" charset="0"/>
                <a:ea typeface="Calibri" panose="020F0502020204030204" pitchFamily="34" charset="0"/>
                <a:cs typeface="Times New Roman" panose="02020603050405020304" pitchFamily="18" charset="0"/>
              </a:rPr>
              <a:t>Evighedsfjorden </a:t>
            </a:r>
          </a:p>
          <a:p>
            <a:pPr marL="457200">
              <a:lnSpc>
                <a:spcPct val="115000"/>
              </a:lnSpc>
              <a:spcAft>
                <a:spcPts val="0"/>
              </a:spcAft>
            </a:pPr>
            <a:r>
              <a:rPr lang="da-DK" dirty="0" smtClean="0">
                <a:latin typeface="Times New Roman" panose="02020603050405020304" pitchFamily="18" charset="0"/>
                <a:ea typeface="Calibri" panose="020F0502020204030204" pitchFamily="34" charset="0"/>
                <a:cs typeface="Times New Roman" panose="02020603050405020304" pitchFamily="18" charset="0"/>
              </a:rPr>
              <a:t>Lokalhistorisk </a:t>
            </a:r>
            <a:r>
              <a:rPr lang="da-DK" dirty="0">
                <a:latin typeface="Times New Roman" panose="02020603050405020304" pitchFamily="18" charset="0"/>
                <a:ea typeface="Calibri" panose="020F0502020204030204" pitchFamily="34" charset="0"/>
                <a:cs typeface="Times New Roman" panose="02020603050405020304" pitchFamily="18" charset="0"/>
              </a:rPr>
              <a:t>undersøgelse af koloniseringen af </a:t>
            </a:r>
            <a:r>
              <a:rPr lang="da-DK" dirty="0" err="1" smtClean="0">
                <a:latin typeface="Times New Roman" panose="02020603050405020304" pitchFamily="18" charset="0"/>
                <a:ea typeface="Calibri" panose="020F0502020204030204" pitchFamily="34" charset="0"/>
                <a:cs typeface="Times New Roman" panose="02020603050405020304" pitchFamily="18" charset="0"/>
              </a:rPr>
              <a:t>Angmagsalik</a:t>
            </a:r>
            <a:r>
              <a:rPr lang="da-DK" dirty="0" smtClean="0">
                <a:latin typeface="Times New Roman" panose="02020603050405020304" pitchFamily="18" charset="0"/>
                <a:ea typeface="Calibri" panose="020F0502020204030204" pitchFamily="34" charset="0"/>
                <a:cs typeface="Times New Roman" panose="02020603050405020304" pitchFamily="18" charset="0"/>
              </a:rPr>
              <a:t> eller oprettelsen af kolonien </a:t>
            </a:r>
            <a:r>
              <a:rPr lang="da-DK" dirty="0" err="1" smtClean="0">
                <a:latin typeface="Times New Roman" panose="02020603050405020304" pitchFamily="18" charset="0"/>
                <a:ea typeface="Calibri" panose="020F0502020204030204" pitchFamily="34" charset="0"/>
                <a:cs typeface="Times New Roman" panose="02020603050405020304" pitchFamily="18" charset="0"/>
              </a:rPr>
              <a:t>Egedsminde</a:t>
            </a:r>
            <a:r>
              <a:rPr lang="da-DK" dirty="0" smtClean="0">
                <a:latin typeface="Times New Roman" panose="02020603050405020304" pitchFamily="18" charset="0"/>
                <a:ea typeface="Calibri" panose="020F0502020204030204" pitchFamily="34" charset="0"/>
                <a:cs typeface="Times New Roman" panose="02020603050405020304" pitchFamily="18" charset="0"/>
              </a:rPr>
              <a:t> </a:t>
            </a:r>
          </a:p>
          <a:p>
            <a:pPr marL="457200">
              <a:lnSpc>
                <a:spcPct val="115000"/>
              </a:lnSpc>
              <a:spcAft>
                <a:spcPts val="0"/>
              </a:spcAft>
            </a:pPr>
            <a:r>
              <a:rPr lang="da-DK" dirty="0" smtClean="0">
                <a:latin typeface="Times New Roman" panose="02020603050405020304" pitchFamily="18" charset="0"/>
                <a:ea typeface="Calibri" panose="020F0502020204030204" pitchFamily="34" charset="0"/>
                <a:cs typeface="Times New Roman" panose="02020603050405020304" pitchFamily="18" charset="0"/>
              </a:rPr>
              <a:t>Grønland </a:t>
            </a:r>
            <a:r>
              <a:rPr lang="da-DK" dirty="0">
                <a:latin typeface="Times New Roman" panose="02020603050405020304" pitchFamily="18" charset="0"/>
                <a:ea typeface="Calibri" panose="020F0502020204030204" pitchFamily="34" charset="0"/>
                <a:cs typeface="Times New Roman" panose="02020603050405020304" pitchFamily="18" charset="0"/>
              </a:rPr>
              <a:t>under 2. verdenskrig, m.m.</a:t>
            </a:r>
            <a:endParaRPr lang="da-DK" dirty="0">
              <a:latin typeface="Calibri" panose="020F0502020204030204" pitchFamily="34" charset="0"/>
              <a:ea typeface="Calibri" panose="020F0502020204030204" pitchFamily="34" charset="0"/>
              <a:cs typeface="Times New Roman" panose="02020603050405020304" pitchFamily="18" charset="0"/>
            </a:endParaRPr>
          </a:p>
          <a:p>
            <a:pPr indent="0">
              <a:lnSpc>
                <a:spcPct val="115000"/>
              </a:lnSpc>
              <a:spcAft>
                <a:spcPts val="1000"/>
              </a:spcAft>
              <a:buNone/>
            </a:pP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5228537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41421" y="357104"/>
            <a:ext cx="10515600" cy="1325563"/>
          </a:xfrm>
        </p:spPr>
        <p:txBody>
          <a:bodyPr>
            <a:normAutofit/>
          </a:bodyPr>
          <a:lstStyle/>
          <a:p>
            <a:r>
              <a:rPr lang="da-DK" sz="4000" dirty="0" smtClean="0">
                <a:latin typeface="Times New Roman" panose="02020603050405020304" pitchFamily="18" charset="0"/>
                <a:cs typeface="Times New Roman" panose="02020603050405020304" pitchFamily="18" charset="0"/>
              </a:rPr>
              <a:t>Forløbsplanlægning set i relation til eksamenen i historie</a:t>
            </a:r>
            <a:endParaRPr lang="da-DK" sz="4000"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a:bodyPr>
          <a:lstStyle/>
          <a:p>
            <a:r>
              <a:rPr lang="da-DK" sz="2000" dirty="0" smtClean="0">
                <a:latin typeface="Times New Roman" panose="02020603050405020304" pitchFamily="18" charset="0"/>
                <a:cs typeface="Times New Roman" panose="02020603050405020304" pitchFamily="18" charset="0"/>
              </a:rPr>
              <a:t>7-8 forløb i løbet af to år, ofte 4 om året</a:t>
            </a:r>
          </a:p>
          <a:p>
            <a:r>
              <a:rPr lang="da-DK" sz="2000" dirty="0">
                <a:latin typeface="Times New Roman" panose="02020603050405020304" pitchFamily="18" charset="0"/>
                <a:cs typeface="Times New Roman" panose="02020603050405020304" pitchFamily="18" charset="0"/>
              </a:rPr>
              <a:t>M</a:t>
            </a:r>
            <a:r>
              <a:rPr lang="da-DK" sz="2000" dirty="0" smtClean="0">
                <a:latin typeface="Times New Roman" panose="02020603050405020304" pitchFamily="18" charset="0"/>
                <a:cs typeface="Times New Roman" panose="02020603050405020304" pitchFamily="18" charset="0"/>
              </a:rPr>
              <a:t>an skal ideelt set allerede </a:t>
            </a:r>
            <a:r>
              <a:rPr lang="da-DK" sz="2000" dirty="0">
                <a:latin typeface="Times New Roman" panose="02020603050405020304" pitchFamily="18" charset="0"/>
                <a:cs typeface="Times New Roman" panose="02020603050405020304" pitchFamily="18" charset="0"/>
              </a:rPr>
              <a:t>på et tidligt tidspunkt ved begyndelsen af undervisningen i historie i 2. G, </a:t>
            </a:r>
            <a:r>
              <a:rPr lang="da-DK" sz="2000" dirty="0" smtClean="0">
                <a:latin typeface="Times New Roman" panose="02020603050405020304" pitchFamily="18" charset="0"/>
                <a:cs typeface="Times New Roman" panose="02020603050405020304" pitchFamily="18" charset="0"/>
              </a:rPr>
              <a:t>gøre </a:t>
            </a:r>
            <a:r>
              <a:rPr lang="da-DK" sz="2000" dirty="0">
                <a:latin typeface="Times New Roman" panose="02020603050405020304" pitchFamily="18" charset="0"/>
                <a:cs typeface="Times New Roman" panose="02020603050405020304" pitchFamily="18" charset="0"/>
              </a:rPr>
              <a:t>sig nogle tanker om </a:t>
            </a:r>
            <a:r>
              <a:rPr lang="da-DK" sz="2000" u="sng" dirty="0">
                <a:latin typeface="Times New Roman" panose="02020603050405020304" pitchFamily="18" charset="0"/>
                <a:cs typeface="Times New Roman" panose="02020603050405020304" pitchFamily="18" charset="0"/>
              </a:rPr>
              <a:t>hvilken undervisningsforløb eleverne med fordel kan gå til eksamen i </a:t>
            </a:r>
            <a:r>
              <a:rPr lang="da-DK" sz="2000" dirty="0">
                <a:latin typeface="Times New Roman" panose="02020603050405020304" pitchFamily="18" charset="0"/>
                <a:cs typeface="Times New Roman" panose="02020603050405020304" pitchFamily="18" charset="0"/>
              </a:rPr>
              <a:t>ved afslutningen af 3. G.</a:t>
            </a:r>
          </a:p>
          <a:p>
            <a:r>
              <a:rPr lang="da-DK" sz="2000" dirty="0">
                <a:latin typeface="Times New Roman" panose="02020603050405020304" pitchFamily="18" charset="0"/>
                <a:cs typeface="Times New Roman" panose="02020603050405020304" pitchFamily="18" charset="0"/>
              </a:rPr>
              <a:t>Ifølge læreplanen skal eksamenen tager udgangspunkt i </a:t>
            </a:r>
            <a:r>
              <a:rPr lang="da-DK" sz="2000" u="sng" dirty="0">
                <a:latin typeface="Times New Roman" panose="02020603050405020304" pitchFamily="18" charset="0"/>
                <a:cs typeface="Times New Roman" panose="02020603050405020304" pitchFamily="18" charset="0"/>
              </a:rPr>
              <a:t>3-5 </a:t>
            </a:r>
            <a:r>
              <a:rPr lang="da-DK" sz="2000" dirty="0">
                <a:latin typeface="Times New Roman" panose="02020603050405020304" pitchFamily="18" charset="0"/>
                <a:cs typeface="Times New Roman" panose="02020603050405020304" pitchFamily="18" charset="0"/>
              </a:rPr>
              <a:t>af de gennemgåede undervisningsforløb</a:t>
            </a:r>
            <a:r>
              <a:rPr lang="da-DK" sz="2000" dirty="0" smtClean="0">
                <a:latin typeface="Times New Roman" panose="02020603050405020304" pitchFamily="18" charset="0"/>
                <a:cs typeface="Times New Roman" panose="02020603050405020304" pitchFamily="18" charset="0"/>
              </a:rPr>
              <a:t>.</a:t>
            </a:r>
          </a:p>
          <a:p>
            <a:r>
              <a:rPr lang="da-DK" sz="2000" dirty="0" smtClean="0">
                <a:latin typeface="Times New Roman" panose="02020603050405020304" pitchFamily="18" charset="0"/>
                <a:cs typeface="Times New Roman" panose="02020603050405020304" pitchFamily="18" charset="0"/>
              </a:rPr>
              <a:t> </a:t>
            </a:r>
            <a:r>
              <a:rPr lang="da-DK" sz="2000" dirty="0">
                <a:latin typeface="Times New Roman" panose="02020603050405020304" pitchFamily="18" charset="0"/>
                <a:cs typeface="Times New Roman" panose="02020603050405020304" pitchFamily="18" charset="0"/>
              </a:rPr>
              <a:t>Af disse er </a:t>
            </a:r>
            <a:r>
              <a:rPr lang="da-DK" sz="2000" u="sng" dirty="0">
                <a:latin typeface="Times New Roman" panose="02020603050405020304" pitchFamily="18" charset="0"/>
                <a:cs typeface="Times New Roman" panose="02020603050405020304" pitchFamily="18" charset="0"/>
              </a:rPr>
              <a:t>mindst et forløb før 1953 </a:t>
            </a:r>
            <a:r>
              <a:rPr lang="da-DK" sz="2000" dirty="0">
                <a:latin typeface="Times New Roman" panose="02020603050405020304" pitchFamily="18" charset="0"/>
                <a:cs typeface="Times New Roman" panose="02020603050405020304" pitchFamily="18" charset="0"/>
              </a:rPr>
              <a:t>og </a:t>
            </a:r>
            <a:r>
              <a:rPr lang="da-DK" sz="2000" u="sng" dirty="0">
                <a:latin typeface="Times New Roman" panose="02020603050405020304" pitchFamily="18" charset="0"/>
                <a:cs typeface="Times New Roman" panose="02020603050405020304" pitchFamily="18" charset="0"/>
              </a:rPr>
              <a:t>mindst to forløb efter 1953 </a:t>
            </a:r>
            <a:r>
              <a:rPr lang="da-DK" sz="2000" dirty="0">
                <a:latin typeface="Times New Roman" panose="02020603050405020304" pitchFamily="18" charset="0"/>
                <a:cs typeface="Times New Roman" panose="02020603050405020304" pitchFamily="18" charset="0"/>
              </a:rPr>
              <a:t>obligatoriske, ligesom mindst et af forløbene efter 1953 skal dække </a:t>
            </a:r>
            <a:r>
              <a:rPr lang="da-DK" sz="2000" u="sng" dirty="0">
                <a:latin typeface="Times New Roman" panose="02020603050405020304" pitchFamily="18" charset="0"/>
                <a:cs typeface="Times New Roman" panose="02020603050405020304" pitchFamily="18" charset="0"/>
              </a:rPr>
              <a:t>det moderne Grønland</a:t>
            </a:r>
            <a:r>
              <a:rPr lang="da-DK" sz="2000" dirty="0">
                <a:latin typeface="Times New Roman" panose="02020603050405020304" pitchFamily="18" charset="0"/>
                <a:cs typeface="Times New Roman" panose="02020603050405020304" pitchFamily="18" charset="0"/>
              </a:rPr>
              <a:t>. </a:t>
            </a:r>
            <a:endParaRPr lang="da-DK" sz="2000" dirty="0" smtClean="0">
              <a:latin typeface="Times New Roman" panose="02020603050405020304" pitchFamily="18" charset="0"/>
              <a:cs typeface="Times New Roman" panose="02020603050405020304" pitchFamily="18" charset="0"/>
            </a:endParaRPr>
          </a:p>
          <a:p>
            <a:r>
              <a:rPr lang="da-DK" sz="2000" dirty="0" smtClean="0">
                <a:latin typeface="Times New Roman" panose="02020603050405020304" pitchFamily="18" charset="0"/>
                <a:cs typeface="Times New Roman" panose="02020603050405020304" pitchFamily="18" charset="0"/>
              </a:rPr>
              <a:t>Et </a:t>
            </a:r>
            <a:r>
              <a:rPr lang="da-DK" sz="2000" dirty="0">
                <a:latin typeface="Times New Roman" panose="02020603050405020304" pitchFamily="18" charset="0"/>
                <a:cs typeface="Times New Roman" panose="02020603050405020304" pitchFamily="18" charset="0"/>
              </a:rPr>
              <a:t>andet krav i lærerplanen er, at et af forløbene efter 1953 skal tage udgangspunkt i verden </a:t>
            </a:r>
            <a:r>
              <a:rPr lang="da-DK" sz="2000" u="sng" dirty="0">
                <a:latin typeface="Times New Roman" panose="02020603050405020304" pitchFamily="18" charset="0"/>
                <a:cs typeface="Times New Roman" panose="02020603050405020304" pitchFamily="18" charset="0"/>
              </a:rPr>
              <a:t>udenfor Europa </a:t>
            </a:r>
            <a:r>
              <a:rPr lang="da-DK" sz="2000" dirty="0">
                <a:latin typeface="Times New Roman" panose="02020603050405020304" pitchFamily="18" charset="0"/>
                <a:cs typeface="Times New Roman" panose="02020603050405020304" pitchFamily="18" charset="0"/>
              </a:rPr>
              <a:t>(for eksempel koloniseringen og afkoloniseringen af et udvalgt oversøisk område i Asien, Afrika eller Latinamerika, der ideelt set kan </a:t>
            </a:r>
            <a:r>
              <a:rPr lang="da-DK" sz="2000" u="sng" dirty="0">
                <a:latin typeface="Times New Roman" panose="02020603050405020304" pitchFamily="18" charset="0"/>
                <a:cs typeface="Times New Roman" panose="02020603050405020304" pitchFamily="18" charset="0"/>
              </a:rPr>
              <a:t>perspektivere</a:t>
            </a:r>
            <a:r>
              <a:rPr lang="da-DK" sz="2000" dirty="0">
                <a:latin typeface="Times New Roman" panose="02020603050405020304" pitchFamily="18" charset="0"/>
                <a:cs typeface="Times New Roman" panose="02020603050405020304" pitchFamily="18" charset="0"/>
              </a:rPr>
              <a:t>r forløbet i den moderne grønlandske historie). </a:t>
            </a:r>
            <a:endParaRPr lang="da-DK" sz="20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46550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4000" dirty="0" smtClean="0">
                <a:latin typeface="Times New Roman" panose="02020603050405020304" pitchFamily="18" charset="0"/>
                <a:cs typeface="Times New Roman" panose="02020603050405020304" pitchFamily="18" charset="0"/>
              </a:rPr>
              <a:t>Forløb i europæisk historie og verdenshistorie, 1721 til 1953</a:t>
            </a:r>
            <a:endParaRPr lang="da-DK" sz="4000"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fontScale="92500"/>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Tre emner i den europæiske historie og i verdenshistorien i denne tidsperiode danner en vigtig baggrund for forståelsen af det moderne samfund i det 20. og 21. </a:t>
            </a:r>
            <a:r>
              <a:rPr lang="da-DK" dirty="0" smtClean="0">
                <a:latin typeface="Times New Roman" panose="02020603050405020304" pitchFamily="18" charset="0"/>
                <a:ea typeface="Calibri" panose="020F0502020204030204" pitchFamily="34" charset="0"/>
                <a:cs typeface="Times New Roman" panose="02020603050405020304" pitchFamily="18" charset="0"/>
              </a:rPr>
              <a:t>århundrede.</a:t>
            </a:r>
          </a:p>
          <a:p>
            <a:r>
              <a:rPr lang="da-DK" dirty="0" smtClean="0">
                <a:latin typeface="Times New Roman" panose="02020603050405020304" pitchFamily="18" charset="0"/>
                <a:ea typeface="Calibri" panose="020F0502020204030204" pitchFamily="34" charset="0"/>
                <a:cs typeface="Times New Roman" panose="02020603050405020304" pitchFamily="18" charset="0"/>
              </a:rPr>
              <a:t>Dette er </a:t>
            </a:r>
            <a:r>
              <a:rPr lang="da-DK" u="sng" dirty="0">
                <a:latin typeface="Times New Roman" panose="02020603050405020304" pitchFamily="18" charset="0"/>
                <a:ea typeface="Calibri" panose="020F0502020204030204" pitchFamily="34" charset="0"/>
                <a:cs typeface="Times New Roman" panose="02020603050405020304" pitchFamily="18" charset="0"/>
              </a:rPr>
              <a:t>den franske revolution </a:t>
            </a:r>
            <a:r>
              <a:rPr lang="da-DK" dirty="0">
                <a:latin typeface="Times New Roman" panose="02020603050405020304" pitchFamily="18" charset="0"/>
                <a:ea typeface="Calibri" panose="020F0502020204030204" pitchFamily="34" charset="0"/>
                <a:cs typeface="Times New Roman" panose="02020603050405020304" pitchFamily="18" charset="0"/>
              </a:rPr>
              <a:t>i 1780´erne og 1790´erne, </a:t>
            </a:r>
            <a:r>
              <a:rPr lang="da-DK" u="sng" dirty="0">
                <a:latin typeface="Times New Roman" panose="02020603050405020304" pitchFamily="18" charset="0"/>
                <a:ea typeface="Calibri" panose="020F0502020204030204" pitchFamily="34" charset="0"/>
                <a:cs typeface="Times New Roman" panose="02020603050405020304" pitchFamily="18" charset="0"/>
              </a:rPr>
              <a:t>den industrielle revolution i England,</a:t>
            </a:r>
            <a:r>
              <a:rPr lang="da-DK" dirty="0">
                <a:latin typeface="Times New Roman" panose="02020603050405020304" pitchFamily="18" charset="0"/>
                <a:ea typeface="Calibri" panose="020F0502020204030204" pitchFamily="34" charset="0"/>
                <a:cs typeface="Times New Roman" panose="02020603050405020304" pitchFamily="18" charset="0"/>
              </a:rPr>
              <a:t> 1780´erne og </a:t>
            </a:r>
            <a:r>
              <a:rPr lang="da-DK" u="sng" dirty="0">
                <a:latin typeface="Times New Roman" panose="02020603050405020304" pitchFamily="18" charset="0"/>
                <a:ea typeface="Calibri" panose="020F0502020204030204" pitchFamily="34" charset="0"/>
                <a:cs typeface="Times New Roman" panose="02020603050405020304" pitchFamily="18" charset="0"/>
              </a:rPr>
              <a:t>imperialismen</a:t>
            </a:r>
            <a:r>
              <a:rPr lang="da-DK" dirty="0">
                <a:latin typeface="Times New Roman" panose="02020603050405020304" pitchFamily="18" charset="0"/>
                <a:ea typeface="Calibri" panose="020F0502020204030204" pitchFamily="34" charset="0"/>
                <a:cs typeface="Times New Roman" panose="02020603050405020304" pitchFamily="18" charset="0"/>
              </a:rPr>
              <a:t>, 1850-1914. </a:t>
            </a:r>
            <a:endParaRPr lang="da-DK"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dirty="0" smtClean="0">
                <a:latin typeface="Times New Roman" panose="02020603050405020304" pitchFamily="18" charset="0"/>
                <a:ea typeface="Calibri" panose="020F0502020204030204" pitchFamily="34" charset="0"/>
                <a:cs typeface="Times New Roman" panose="02020603050405020304" pitchFamily="18" charset="0"/>
              </a:rPr>
              <a:t>De </a:t>
            </a:r>
            <a:r>
              <a:rPr lang="da-DK" dirty="0">
                <a:latin typeface="Times New Roman" panose="02020603050405020304" pitchFamily="18" charset="0"/>
                <a:ea typeface="Calibri" panose="020F0502020204030204" pitchFamily="34" charset="0"/>
                <a:cs typeface="Times New Roman" panose="02020603050405020304" pitchFamily="18" charset="0"/>
              </a:rPr>
              <a:t>tre emner kan indgå i et lange linjeforløb, ca. 1780 til 1945, der fortrinsvis fokuserer på det tidlige 20. århundredes historie og som udover de tre ovennævnte emner, der skaber </a:t>
            </a:r>
            <a:r>
              <a:rPr lang="da-DK" dirty="0" smtClean="0">
                <a:latin typeface="Times New Roman" panose="02020603050405020304" pitchFamily="18" charset="0"/>
                <a:ea typeface="Calibri" panose="020F0502020204030204" pitchFamily="34" charset="0"/>
                <a:cs typeface="Times New Roman" panose="02020603050405020304" pitchFamily="18" charset="0"/>
              </a:rPr>
              <a:t>bag</a:t>
            </a:r>
            <a:r>
              <a:rPr lang="da-DK" dirty="0">
                <a:latin typeface="Times New Roman" panose="02020603050405020304" pitchFamily="18" charset="0"/>
                <a:ea typeface="Calibri" panose="020F0502020204030204" pitchFamily="34" charset="0"/>
                <a:cs typeface="Times New Roman" panose="02020603050405020304" pitchFamily="18" charset="0"/>
              </a:rPr>
              <a:t>grundsforståelse, omfatter </a:t>
            </a:r>
            <a:r>
              <a:rPr lang="da-DK" dirty="0" smtClean="0">
                <a:latin typeface="Times New Roman" panose="02020603050405020304" pitchFamily="18" charset="0"/>
                <a:ea typeface="Calibri" panose="020F0502020204030204" pitchFamily="34" charset="0"/>
                <a:cs typeface="Times New Roman" panose="02020603050405020304" pitchFamily="18" charset="0"/>
              </a:rPr>
              <a:t>den </a:t>
            </a:r>
            <a:r>
              <a:rPr lang="da-DK" u="sng" dirty="0" smtClean="0">
                <a:latin typeface="Times New Roman" panose="02020603050405020304" pitchFamily="18" charset="0"/>
                <a:ea typeface="Calibri" panose="020F0502020204030204" pitchFamily="34" charset="0"/>
                <a:cs typeface="Times New Roman" panose="02020603050405020304" pitchFamily="18" charset="0"/>
              </a:rPr>
              <a:t>1</a:t>
            </a:r>
            <a:r>
              <a:rPr lang="da-DK" u="sng" dirty="0">
                <a:latin typeface="Times New Roman" panose="02020603050405020304" pitchFamily="18" charset="0"/>
                <a:ea typeface="Calibri" panose="020F0502020204030204" pitchFamily="34" charset="0"/>
                <a:cs typeface="Times New Roman" panose="02020603050405020304" pitchFamily="18" charset="0"/>
              </a:rPr>
              <a:t>. Verdenskrig, den russiske revolution, den økonomiske krise i 1930´erne og nazismen i Tyskland samt </a:t>
            </a:r>
            <a:r>
              <a:rPr lang="da-DK" u="sng" dirty="0" smtClean="0">
                <a:latin typeface="Times New Roman" panose="02020603050405020304" pitchFamily="18" charset="0"/>
                <a:ea typeface="Calibri" panose="020F0502020204030204" pitchFamily="34" charset="0"/>
                <a:cs typeface="Times New Roman" panose="02020603050405020304" pitchFamily="18" charset="0"/>
              </a:rPr>
              <a:t>en </a:t>
            </a:r>
            <a:r>
              <a:rPr lang="da-DK" u="sng" dirty="0">
                <a:latin typeface="Times New Roman" panose="02020603050405020304" pitchFamily="18" charset="0"/>
                <a:ea typeface="Calibri" panose="020F0502020204030204" pitchFamily="34" charset="0"/>
                <a:cs typeface="Times New Roman" panose="02020603050405020304" pitchFamily="18" charset="0"/>
              </a:rPr>
              <a:t>gennemgang af den 2. </a:t>
            </a:r>
            <a:r>
              <a:rPr lang="da-DK" u="sng" dirty="0" smtClean="0">
                <a:latin typeface="Times New Roman" panose="02020603050405020304" pitchFamily="18" charset="0"/>
                <a:ea typeface="Calibri" panose="020F0502020204030204" pitchFamily="34" charset="0"/>
                <a:cs typeface="Times New Roman" panose="02020603050405020304" pitchFamily="18" charset="0"/>
              </a:rPr>
              <a:t>verdenskrig.</a:t>
            </a:r>
            <a:endParaRPr lang="da-DK" dirty="0"/>
          </a:p>
        </p:txBody>
      </p:sp>
    </p:spTree>
    <p:extLst>
      <p:ext uri="{BB962C8B-B14F-4D97-AF65-F5344CB8AC3E}">
        <p14:creationId xmlns:p14="http://schemas.microsoft.com/office/powerpoint/2010/main" val="17936403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Det moderne Grønland, 1953 til nutiden</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Det afgrænset </a:t>
            </a:r>
            <a:r>
              <a:rPr lang="da-DK" dirty="0" smtClean="0">
                <a:latin typeface="Times New Roman" panose="02020603050405020304" pitchFamily="18" charset="0"/>
                <a:ea typeface="Calibri" panose="020F0502020204030204" pitchFamily="34" charset="0"/>
                <a:cs typeface="Times New Roman" panose="02020603050405020304" pitchFamily="18" charset="0"/>
              </a:rPr>
              <a:t>forløb </a:t>
            </a:r>
            <a:r>
              <a:rPr lang="da-DK" dirty="0">
                <a:latin typeface="Times New Roman" panose="02020603050405020304" pitchFamily="18" charset="0"/>
                <a:ea typeface="Calibri" panose="020F0502020204030204" pitchFamily="34" charset="0"/>
                <a:cs typeface="Times New Roman" panose="02020603050405020304" pitchFamily="18" charset="0"/>
              </a:rPr>
              <a:t>i Grønlands historie efter ca. 1953 kan tage udgangspunkt i en kort præsentation af de ændrede internationale forhold efter 1945: den nye verdensorden efter 2. verdenskrig med de to nye supermagter USA og Sovjet, kold krig med blokopdelingen af verden og afkoloniseringen af de tidligere kolonier. </a:t>
            </a:r>
            <a:endParaRPr lang="da-DK"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dirty="0" smtClean="0">
                <a:latin typeface="Times New Roman" panose="02020603050405020304" pitchFamily="18" charset="0"/>
                <a:ea typeface="Calibri" panose="020F0502020204030204" pitchFamily="34" charset="0"/>
                <a:cs typeface="Times New Roman" panose="02020603050405020304" pitchFamily="18" charset="0"/>
              </a:rPr>
              <a:t>Grønlands </a:t>
            </a:r>
            <a:r>
              <a:rPr lang="da-DK" dirty="0">
                <a:latin typeface="Times New Roman" panose="02020603050405020304" pitchFamily="18" charset="0"/>
                <a:ea typeface="Calibri" panose="020F0502020204030204" pitchFamily="34" charset="0"/>
                <a:cs typeface="Times New Roman" panose="02020603050405020304" pitchFamily="18" charset="0"/>
              </a:rPr>
              <a:t>isolation fra Danmark og tilstedeværelsen af de amerikanske soldater i Grønland under 2. verdenskrig kan ligeledes fremhæves. </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3270969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Det moderne Grønland. Efter 1945</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fontScale="85000" lnSpcReduction="10000"/>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Selve gennemgangen af dansk politik i Grønland efter 1945 kan tage udgangspunkt i Danmarks fire motiver til at modernisere Grønland: USA´ ønsker om militærbaser i Grønland, der truer dansk suverænitet over Grønland, det moralske pres fra FN, der kræver afkolonisering og som ligeledes truer dansk suverænitet over Grønland, Den gode Vilje, dvs. det danske ønske om at indføre en moderne velfærdsstat i Grønland og endelig Danmarks ønske om at udnytte Grønlands naturressourcer, fisk og mineraler. </a:t>
            </a:r>
            <a:endParaRPr lang="da-DK"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dirty="0" smtClean="0">
                <a:latin typeface="Times New Roman" panose="02020603050405020304" pitchFamily="18" charset="0"/>
                <a:ea typeface="Calibri" panose="020F0502020204030204" pitchFamily="34" charset="0"/>
                <a:cs typeface="Times New Roman" panose="02020603050405020304" pitchFamily="18" charset="0"/>
              </a:rPr>
              <a:t>Omstændighederne </a:t>
            </a:r>
            <a:r>
              <a:rPr lang="da-DK" dirty="0">
                <a:latin typeface="Times New Roman" panose="02020603050405020304" pitchFamily="18" charset="0"/>
                <a:ea typeface="Calibri" panose="020F0502020204030204" pitchFamily="34" charset="0"/>
                <a:cs typeface="Times New Roman" panose="02020603050405020304" pitchFamily="18" charset="0"/>
              </a:rPr>
              <a:t>omkring den danske statsminister, Hans Hedtofts besøg i Nuuk, august 1948, hvor </a:t>
            </a:r>
            <a:r>
              <a:rPr lang="da-DK" dirty="0" smtClean="0">
                <a:latin typeface="Times New Roman" panose="02020603050405020304" pitchFamily="18" charset="0"/>
                <a:ea typeface="Calibri" panose="020F0502020204030204" pitchFamily="34" charset="0"/>
                <a:cs typeface="Times New Roman" panose="02020603050405020304" pitchFamily="18" charset="0"/>
              </a:rPr>
              <a:t>det </a:t>
            </a:r>
            <a:r>
              <a:rPr lang="da-DK" dirty="0">
                <a:latin typeface="Times New Roman" panose="02020603050405020304" pitchFamily="18" charset="0"/>
                <a:ea typeface="Calibri" panose="020F0502020204030204" pitchFamily="34" charset="0"/>
                <a:cs typeface="Times New Roman" panose="02020603050405020304" pitchFamily="18" charset="0"/>
              </a:rPr>
              <a:t>indkaldte grønlandske landsråd fik et døgn til at sige ja eller nej til de danske moderniseringsplaner kan inddrages her. Hedtofts plan, der senere udmøntede sig i G. 50 lovgivningen, kan analyseres i forhold til Danmarks nye motiver for at ændre grønlandspolitikken efter 1948, ligesom Hedtofts plan kan holdes op imod hovedformålene i den danske grønlandspolitik før 1945. </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27757960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Det moderne Grønland. Grundlovsændringen 1953</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fontScale="77500" lnSpcReduction="20000"/>
          </a:bodyPr>
          <a:lstStyle/>
          <a:p>
            <a:pPr indent="0">
              <a:lnSpc>
                <a:spcPct val="115000"/>
              </a:lnSpc>
              <a:spcAft>
                <a:spcPts val="0"/>
              </a:spcAft>
              <a:buNone/>
            </a:pPr>
            <a:r>
              <a:rPr lang="da-DK" dirty="0">
                <a:latin typeface="Times New Roman" panose="02020603050405020304" pitchFamily="18" charset="0"/>
                <a:ea typeface="Calibri" panose="020F0502020204030204" pitchFamily="34" charset="0"/>
                <a:cs typeface="Times New Roman" panose="02020603050405020304" pitchFamily="18" charset="0"/>
              </a:rPr>
              <a:t> </a:t>
            </a:r>
            <a:endParaRPr lang="da-DK" dirty="0">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0"/>
              </a:spcAft>
            </a:pPr>
            <a:r>
              <a:rPr lang="da-DK" dirty="0">
                <a:latin typeface="Times New Roman" panose="02020603050405020304" pitchFamily="18" charset="0"/>
                <a:ea typeface="Calibri" panose="020F0502020204030204" pitchFamily="34" charset="0"/>
                <a:cs typeface="Times New Roman" panose="02020603050405020304" pitchFamily="18" charset="0"/>
              </a:rPr>
              <a:t>De nye tider i Grønland kom et skridt videre med grundlovsændringen i 1953, hvor Grønland ophørte med at være en koloni og i stedet blev en del af det danske rigsfællesskab med 2 repræsentanter i Folketinget; en utraditionel løsning på FN´ krav om afkolonisering, som Danmark måtte afklare med FN – og dermed USA – ved at sende Augo Lynge til FN bygningen i New York, hvor han afgav sit berømte ”</a:t>
            </a:r>
            <a:r>
              <a:rPr lang="da-DK" i="1" dirty="0" err="1">
                <a:latin typeface="Times New Roman" panose="02020603050405020304" pitchFamily="18" charset="0"/>
                <a:ea typeface="Calibri" panose="020F0502020204030204" pitchFamily="34" charset="0"/>
                <a:cs typeface="Times New Roman" panose="02020603050405020304" pitchFamily="18" charset="0"/>
              </a:rPr>
              <a:t>aap</a:t>
            </a:r>
            <a:r>
              <a:rPr lang="da-DK" i="1" dirty="0">
                <a:latin typeface="Times New Roman" panose="02020603050405020304" pitchFamily="18" charset="0"/>
                <a:ea typeface="Calibri" panose="020F0502020204030204" pitchFamily="34" charset="0"/>
                <a:cs typeface="Times New Roman" panose="02020603050405020304" pitchFamily="18" charset="0"/>
              </a:rPr>
              <a:t>”. </a:t>
            </a:r>
            <a:endParaRPr lang="da-DK" i="1" dirty="0" smtClean="0">
              <a:latin typeface="Times New Roman" panose="02020603050405020304" pitchFamily="18" charset="0"/>
              <a:ea typeface="Calibri" panose="020F0502020204030204" pitchFamily="34" charset="0"/>
              <a:cs typeface="Times New Roman" panose="02020603050405020304" pitchFamily="18" charset="0"/>
            </a:endParaRPr>
          </a:p>
          <a:p>
            <a:pPr marL="457200">
              <a:lnSpc>
                <a:spcPct val="115000"/>
              </a:lnSpc>
              <a:spcAft>
                <a:spcPts val="0"/>
              </a:spcAft>
            </a:pPr>
            <a:r>
              <a:rPr lang="da-DK" dirty="0" smtClean="0">
                <a:latin typeface="Times New Roman" panose="02020603050405020304" pitchFamily="18" charset="0"/>
                <a:ea typeface="Calibri" panose="020F0502020204030204" pitchFamily="34" charset="0"/>
                <a:cs typeface="Times New Roman" panose="02020603050405020304" pitchFamily="18" charset="0"/>
              </a:rPr>
              <a:t>Det </a:t>
            </a:r>
            <a:r>
              <a:rPr lang="da-DK" dirty="0">
                <a:latin typeface="Times New Roman" panose="02020603050405020304" pitchFamily="18" charset="0"/>
                <a:ea typeface="Calibri" panose="020F0502020204030204" pitchFamily="34" charset="0"/>
                <a:cs typeface="Times New Roman" panose="02020603050405020304" pitchFamily="18" charset="0"/>
              </a:rPr>
              <a:t>spillede måske også en ikke ringe rolle i denne forbindelse, at USA i 1953 for længst havde fået lov af</a:t>
            </a:r>
            <a:r>
              <a:rPr lang="da-DK" i="1" dirty="0">
                <a:latin typeface="Times New Roman" panose="02020603050405020304" pitchFamily="18" charset="0"/>
                <a:ea typeface="Calibri" panose="020F0502020204030204" pitchFamily="34" charset="0"/>
                <a:cs typeface="Times New Roman" panose="02020603050405020304" pitchFamily="18" charset="0"/>
              </a:rPr>
              <a:t> </a:t>
            </a:r>
            <a:r>
              <a:rPr lang="da-DK" dirty="0">
                <a:latin typeface="Times New Roman" panose="02020603050405020304" pitchFamily="18" charset="0"/>
                <a:ea typeface="Calibri" panose="020F0502020204030204" pitchFamily="34" charset="0"/>
                <a:cs typeface="Times New Roman" panose="02020603050405020304" pitchFamily="18" charset="0"/>
              </a:rPr>
              <a:t>Danmark til at benytte Thulebasen. Moderniseringen af Grønland, der blev styret fra Grønlandsministeriet i København, fandt også politisk støtte i Grønland hos førnævnte Augo Lynge, der kan inddrages i denne forbindelse</a:t>
            </a:r>
            <a:r>
              <a:rPr lang="da-DK" dirty="0" smtClean="0">
                <a:latin typeface="Times New Roman" panose="02020603050405020304" pitchFamily="18" charset="0"/>
                <a:ea typeface="Calibri" panose="020F0502020204030204" pitchFamily="34" charset="0"/>
                <a:cs typeface="Times New Roman" panose="02020603050405020304" pitchFamily="18" charset="0"/>
              </a:rPr>
              <a:t>.</a:t>
            </a:r>
            <a:r>
              <a:rPr lang="da-DK" dirty="0">
                <a:latin typeface="Times New Roman" panose="02020603050405020304" pitchFamily="18" charset="0"/>
                <a:ea typeface="Calibri" panose="020F0502020204030204" pitchFamily="34" charset="0"/>
                <a:cs typeface="Times New Roman" panose="02020603050405020304" pitchFamily="18" charset="0"/>
              </a:rPr>
              <a:t> </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15354169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Det moderne Grønland. G.50</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fontScale="70000" lnSpcReduction="20000"/>
          </a:bodyPr>
          <a:lstStyle/>
          <a:p>
            <a:pPr marL="457200">
              <a:lnSpc>
                <a:spcPct val="115000"/>
              </a:lnSpc>
              <a:spcAft>
                <a:spcPts val="0"/>
              </a:spcAft>
            </a:pPr>
            <a:r>
              <a:rPr lang="da-DK" dirty="0">
                <a:latin typeface="Times New Roman" panose="02020603050405020304" pitchFamily="18" charset="0"/>
                <a:ea typeface="Calibri" panose="020F0502020204030204" pitchFamily="34" charset="0"/>
                <a:cs typeface="Times New Roman" panose="02020603050405020304" pitchFamily="18" charset="0"/>
              </a:rPr>
              <a:t>G.50 lovgivningen definerede hovedformålene og virkemidlerne i den danske moderniseringspolitik, der også i intensiveret grad blev videreført i G-60 lovgivningen og –politikken: Grønland skal udvikles til et fiskeindustrisamfund med en højere levestandard end i det tidligere fangersamfund. Midlerne til at opnå dette var forbedrede boliger, opført af tilkaldt dansk arbejdskraft, en ændret uddannelsespolitik: fra religiøs kateketskole med undervisning på grønlandsk til en dansksproget folkeskole med fokus på udviklingen af senere håndværksmæssige - men ikke akademiske - færdigheder hos eleverne, samt en teknisk udbygning af infrastruktur, havne og fiskefabrikker, der også skulle foretages af dansk tilkaldt arbejdskraft. </a:t>
            </a:r>
            <a:endParaRPr lang="da-DK" dirty="0" smtClean="0">
              <a:latin typeface="Times New Roman" panose="02020603050405020304" pitchFamily="18" charset="0"/>
              <a:ea typeface="Calibri" panose="020F0502020204030204" pitchFamily="34" charset="0"/>
              <a:cs typeface="Times New Roman" panose="02020603050405020304" pitchFamily="18" charset="0"/>
            </a:endParaRPr>
          </a:p>
          <a:p>
            <a:pPr marL="457200">
              <a:lnSpc>
                <a:spcPct val="115000"/>
              </a:lnSpc>
              <a:spcAft>
                <a:spcPts val="0"/>
              </a:spcAft>
            </a:pPr>
            <a:r>
              <a:rPr lang="da-DK" dirty="0" smtClean="0">
                <a:latin typeface="Times New Roman" panose="02020603050405020304" pitchFamily="18" charset="0"/>
                <a:ea typeface="Calibri" panose="020F0502020204030204" pitchFamily="34" charset="0"/>
                <a:cs typeface="Times New Roman" panose="02020603050405020304" pitchFamily="18" charset="0"/>
              </a:rPr>
              <a:t>Det </a:t>
            </a:r>
            <a:r>
              <a:rPr lang="da-DK" dirty="0">
                <a:latin typeface="Times New Roman" panose="02020603050405020304" pitchFamily="18" charset="0"/>
                <a:ea typeface="Calibri" panose="020F0502020204030204" pitchFamily="34" charset="0"/>
                <a:cs typeface="Times New Roman" panose="02020603050405020304" pitchFamily="18" charset="0"/>
              </a:rPr>
              <a:t>vigtigste virkemiddel i denne politik var koncentrationspolitikken, der skulle nedlægge de mange bygder og flytte befolkningen til de store fiskeindustrielle åbentvandsbyer, for at levere arbejdskraft til fiskeindustrien. De økonomiske fordele, som G. 50 og G. 60 mente, der ville opstå som følge af tvangsflytningen af bygdebefolkningen, kan inddrages her og senere i forløbet holdes op imod de kritiske røster i Grønland imod denne politik.</a:t>
            </a:r>
            <a:endParaRPr lang="da-DK" dirty="0">
              <a:latin typeface="Calibri" panose="020F0502020204030204" pitchFamily="34" charset="0"/>
              <a:ea typeface="Calibri" panose="020F0502020204030204" pitchFamily="34" charset="0"/>
              <a:cs typeface="Times New Roman" panose="02020603050405020304" pitchFamily="18" charset="0"/>
            </a:endParaRPr>
          </a:p>
          <a:p>
            <a:pPr indent="0">
              <a:lnSpc>
                <a:spcPct val="115000"/>
              </a:lnSpc>
              <a:spcAft>
                <a:spcPts val="1000"/>
              </a:spcAft>
              <a:buNone/>
            </a:pP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83689199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Det moderne Grønland. G. 60</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a:xfrm>
            <a:off x="838200" y="1487277"/>
            <a:ext cx="10515600" cy="4689686"/>
          </a:xfrm>
        </p:spPr>
        <p:txBody>
          <a:bodyPr>
            <a:normAutofit fontScale="92500" lnSpcReduction="20000"/>
          </a:bodyPr>
          <a:lstStyle/>
          <a:p>
            <a:r>
              <a:rPr lang="da-DK" dirty="0">
                <a:latin typeface="Times New Roman" panose="02020603050405020304" pitchFamily="18" charset="0"/>
                <a:ea typeface="Calibri" panose="020F0502020204030204" pitchFamily="34" charset="0"/>
              </a:rPr>
              <a:t>G.50 og G.60 politikken blev realiseret på blot 10 år i perioden 1966-75, en hastig omlægning af samfundet og produktionen, der medførte store sociale problemer: kulturchok, tilpasningsvanskeligheder, alkoholisme, vold, drab, selvmord og splittede familier. De sociale følger af den hurtige modernisering kan behandles i undervisningen ved at inddrage folketingspolitikeren Nikolaj Rosing, der i 1970 som den første grønlænder officielt kritiserede den danske politik i Grønland, ligesom periodens grønlandske litteratur og rocksangtekster fremhævede samme problemer: Grønlænderen er fremmedgjort i sit eget land og marginaliseret af dansk kultur, sprog, levevis og tilkaldt arbejdskraft. </a:t>
            </a:r>
            <a:endParaRPr lang="da-DK" dirty="0" smtClean="0">
              <a:latin typeface="Times New Roman" panose="02020603050405020304" pitchFamily="18" charset="0"/>
              <a:ea typeface="Calibri" panose="020F0502020204030204" pitchFamily="34" charset="0"/>
            </a:endParaRPr>
          </a:p>
          <a:p>
            <a:r>
              <a:rPr lang="da-DK" dirty="0" smtClean="0">
                <a:latin typeface="Times New Roman" panose="02020603050405020304" pitchFamily="18" charset="0"/>
                <a:ea typeface="Calibri" panose="020F0502020204030204" pitchFamily="34" charset="0"/>
              </a:rPr>
              <a:t>Den </a:t>
            </a:r>
            <a:r>
              <a:rPr lang="da-DK" dirty="0">
                <a:latin typeface="Times New Roman" panose="02020603050405020304" pitchFamily="18" charset="0"/>
                <a:ea typeface="Calibri" panose="020F0502020204030204" pitchFamily="34" charset="0"/>
              </a:rPr>
              <a:t>kraftige danisering af samfundet og kritikken af G.60 og koncentrationspolitikken dannede også en vigtig baggrund for ønsket om hjemmestyre i Grønland, der i 1970´erne gav sig udtryk i nye politiske partidannelser, ofte stiftet af grønlandske studerende i Danmark, der var inspireret af studenter- og ungdomsoprøret</a:t>
            </a:r>
            <a:endParaRPr lang="da-DK" dirty="0"/>
          </a:p>
        </p:txBody>
      </p:sp>
    </p:spTree>
    <p:extLst>
      <p:ext uri="{BB962C8B-B14F-4D97-AF65-F5344CB8AC3E}">
        <p14:creationId xmlns:p14="http://schemas.microsoft.com/office/powerpoint/2010/main" val="9730112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Det moderne </a:t>
            </a:r>
            <a:r>
              <a:rPr lang="da-DK" dirty="0">
                <a:latin typeface="Times New Roman" panose="02020603050405020304" pitchFamily="18" charset="0"/>
                <a:cs typeface="Times New Roman" panose="02020603050405020304" pitchFamily="18" charset="0"/>
              </a:rPr>
              <a:t>G</a:t>
            </a:r>
            <a:r>
              <a:rPr lang="da-DK" dirty="0" smtClean="0">
                <a:latin typeface="Times New Roman" panose="02020603050405020304" pitchFamily="18" charset="0"/>
                <a:cs typeface="Times New Roman" panose="02020603050405020304" pitchFamily="18" charset="0"/>
              </a:rPr>
              <a:t>rønland. Hjemmestyret 1979</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r>
              <a:rPr lang="da-DK" dirty="0">
                <a:latin typeface="Times New Roman" panose="02020603050405020304" pitchFamily="18" charset="0"/>
                <a:ea typeface="Calibri" panose="020F0502020204030204" pitchFamily="34" charset="0"/>
              </a:rPr>
              <a:t>Hjemmestyreloven fra 1979 definerede Grønland som et særligt folkesamfund indenfor det danske rige og indførte parlamentarismen i Grønland med et landsting og et landsstyre, der nu selv fik overdraget beslutningskompetencen over de penge, som Danmark via bloktilskuddet sendte til Grønland, en proces, der foregik løbende igennem 80´erne, hvor Grønland overtog flere og flere af de ansvarsområder, fx sundhedsområdet, uddannelsesområdet, m.m., som der tidligere var blevet administreret fra Grønlandsministeriet med på forhånden øremærkede penge til de forskellige sektorer i samfundet</a:t>
            </a:r>
            <a:endParaRPr lang="da-DK" dirty="0"/>
          </a:p>
        </p:txBody>
      </p:sp>
    </p:spTree>
    <p:extLst>
      <p:ext uri="{BB962C8B-B14F-4D97-AF65-F5344CB8AC3E}">
        <p14:creationId xmlns:p14="http://schemas.microsoft.com/office/powerpoint/2010/main" val="253923676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Det moderne </a:t>
            </a:r>
            <a:r>
              <a:rPr lang="da-DK" dirty="0">
                <a:latin typeface="Times New Roman" panose="02020603050405020304" pitchFamily="18" charset="0"/>
                <a:cs typeface="Times New Roman" panose="02020603050405020304" pitchFamily="18" charset="0"/>
              </a:rPr>
              <a:t>G</a:t>
            </a:r>
            <a:r>
              <a:rPr lang="da-DK" dirty="0" smtClean="0">
                <a:latin typeface="Times New Roman" panose="02020603050405020304" pitchFamily="18" charset="0"/>
                <a:cs typeface="Times New Roman" panose="02020603050405020304" pitchFamily="18" charset="0"/>
              </a:rPr>
              <a:t>rønland. Hjemmestyret 1979-1990</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a:xfrm>
            <a:off x="838200" y="1825624"/>
            <a:ext cx="10515600" cy="4852967"/>
          </a:xfrm>
        </p:spPr>
        <p:txBody>
          <a:bodyPr>
            <a:noAutofit/>
          </a:bodyPr>
          <a:lstStyle/>
          <a:p>
            <a:r>
              <a:rPr lang="da-DK" sz="1800" dirty="0">
                <a:latin typeface="Times New Roman" panose="02020603050405020304" pitchFamily="18" charset="0"/>
                <a:ea typeface="Calibri" panose="020F0502020204030204" pitchFamily="34" charset="0"/>
                <a:cs typeface="Times New Roman" panose="02020603050405020304" pitchFamily="18" charset="0"/>
              </a:rPr>
              <a:t>Den tidlige hjemmestyreperiode i Grønland var præget af politisk nytænkning og et stærkt opgør med den tidligere førte G. 60 politik i Grønland: Omorganisering og opsplitning af de tidligere statslige virksomheder f. eks. KGH og GTO med nye grønlandske direktører, investeringer i offentligt ejede trawlere og fiskeindustri, også udenfor de store åbentvandsbyer, en ændret uddannelsespolitik, med et bredere fokus, der også omfattede udviklingen af akademiske færdigheder, så Grønland kunne blive selvforsynende med specialiseret arbejdskraft, der gradvist kunne erstatte de tilkaldte danskere og endelig det stærke opgør med koncentrationspolitikken og tvangsflytningerne, der nu blev opfattet som synonym med en umenneskelig og fremmedgørende politik påført Grønland udefra, af en postkolonial magt. </a:t>
            </a:r>
            <a:endParaRPr lang="da-DK" sz="1800"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sz="1800" dirty="0" smtClean="0">
                <a:latin typeface="Times New Roman" panose="02020603050405020304" pitchFamily="18" charset="0"/>
                <a:ea typeface="Calibri" panose="020F0502020204030204" pitchFamily="34" charset="0"/>
                <a:cs typeface="Times New Roman" panose="02020603050405020304" pitchFamily="18" charset="0"/>
              </a:rPr>
              <a:t>Det </a:t>
            </a:r>
            <a:r>
              <a:rPr lang="da-DK" sz="1800" dirty="0">
                <a:latin typeface="Times New Roman" panose="02020603050405020304" pitchFamily="18" charset="0"/>
                <a:ea typeface="Calibri" panose="020F0502020204030204" pitchFamily="34" charset="0"/>
                <a:cs typeface="Times New Roman" panose="02020603050405020304" pitchFamily="18" charset="0"/>
              </a:rPr>
              <a:t>unge hjemmestyres nye bygdepolitik, med investeringer i elværker, småproduktionsanlæg og servicehuse i bygderne overalt i Grønland, kan her inddrages i undervisningen, for at belyse dette vigtige politiske skifte. Periodens kulturpolitik og kulturliv var karakteriseret ved en nyfortolkning af kultur- og identitetsbegrebet : Den sande grønlandske kultur var den oprindelige inuit fangerkultur i bygderne og ikke Augo Lynges dansk-grønlandske blandingskultur med vægt på en moderne dansk kultur.  Grønlands udtrædelse af EF i 1985 åbnede op for den meget lukrative fiskeriaftale med EF/EU, hvor grønlandske chefforhandlere, som Jonathan </a:t>
            </a:r>
            <a:r>
              <a:rPr lang="da-DK" sz="1800" dirty="0" err="1">
                <a:latin typeface="Times New Roman" panose="02020603050405020304" pitchFamily="18" charset="0"/>
                <a:ea typeface="Calibri" panose="020F0502020204030204" pitchFamily="34" charset="0"/>
                <a:cs typeface="Times New Roman" panose="02020603050405020304" pitchFamily="18" charset="0"/>
              </a:rPr>
              <a:t>Motzfeld</a:t>
            </a:r>
            <a:r>
              <a:rPr lang="da-DK" sz="1800" dirty="0">
                <a:latin typeface="Times New Roman" panose="02020603050405020304" pitchFamily="18" charset="0"/>
                <a:ea typeface="Calibri" panose="020F0502020204030204" pitchFamily="34" charset="0"/>
                <a:cs typeface="Times New Roman" panose="02020603050405020304" pitchFamily="18" charset="0"/>
              </a:rPr>
              <a:t> og Lars Emil Johansen hentede store summer hjem til Grønland, ved at sælge grønlandske fiskekvoter, der ikke nødvendigvis blev opfisket af europæiske fiskere. Pengene var også tiltrængte. Det grønlandske samfund var i denne periode stadig præget af eftervirkningerne af G. 60 med voldsomme sociale problemer og et tårnhøjt alkoholforbrug; sociale problemer der er fortsat op til nutiden, på trods af et tydeligt fald i alkoholforbruget.</a:t>
            </a:r>
            <a:endParaRPr lang="da-DK" sz="1800" dirty="0">
              <a:latin typeface="Calibri" panose="020F0502020204030204" pitchFamily="34" charset="0"/>
              <a:ea typeface="Calibri" panose="020F0502020204030204" pitchFamily="34" charset="0"/>
              <a:cs typeface="Times New Roman" panose="02020603050405020304" pitchFamily="18" charset="0"/>
            </a:endParaRPr>
          </a:p>
          <a:p>
            <a:endParaRPr lang="da-DK" sz="1800" dirty="0"/>
          </a:p>
        </p:txBody>
      </p:sp>
    </p:spTree>
    <p:extLst>
      <p:ext uri="{BB962C8B-B14F-4D97-AF65-F5344CB8AC3E}">
        <p14:creationId xmlns:p14="http://schemas.microsoft.com/office/powerpoint/2010/main" val="13017721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86063" y="365125"/>
            <a:ext cx="10515600" cy="1325563"/>
          </a:xfrm>
        </p:spPr>
        <p:txBody>
          <a:bodyPr/>
          <a:lstStyle/>
          <a:p>
            <a:r>
              <a:rPr lang="da-DK" dirty="0" smtClean="0">
                <a:latin typeface="Times New Roman" panose="02020603050405020304" pitchFamily="18" charset="0"/>
                <a:cs typeface="Times New Roman" panose="02020603050405020304" pitchFamily="18" charset="0"/>
              </a:rPr>
              <a:t>Det moderne Grønland. Hjemmestyret 1990 til 2014</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fontScale="85000" lnSpcReduction="10000"/>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Hjemmestyreperioden fra midt 1990´erne til ca. 2004 var erhvervspolitisk set præget af en bredere erhvervsmæssig satsning: Fangst og fiskeri, som de bærende erhverv, skulle suppleres af landbrug, turisme og udviklingen af grønlandske servicefag, en politik, der blev understøttet af et forøget fokus på uddannelse: en nyreformeret folkeskole, nyoprettede gymnasier, handelsskoler, branche- og fagskoler, journalistskole, </a:t>
            </a:r>
            <a:r>
              <a:rPr lang="da-DK" dirty="0" err="1">
                <a:latin typeface="Times New Roman" panose="02020603050405020304" pitchFamily="18" charset="0"/>
                <a:ea typeface="Calibri" panose="020F0502020204030204" pitchFamily="34" charset="0"/>
                <a:cs typeface="Times New Roman" panose="02020603050405020304" pitchFamily="18" charset="0"/>
              </a:rPr>
              <a:t>sygeplejerskole</a:t>
            </a:r>
            <a:r>
              <a:rPr lang="da-DK" dirty="0">
                <a:latin typeface="Times New Roman" panose="02020603050405020304" pitchFamily="18" charset="0"/>
                <a:ea typeface="Calibri" panose="020F0502020204030204" pitchFamily="34" charset="0"/>
                <a:cs typeface="Times New Roman" panose="02020603050405020304" pitchFamily="18" charset="0"/>
              </a:rPr>
              <a:t> og planlægningen af nyt universitet, der stod endeligt færdigt i 2008. Perioden var ligeledes kendetegnet ved store investeringer i infrastruktur, ikke mindst med opførelse af lufthavne i mange grønlandske byer, der var den nye løsning på Grønlands store transport problemer. </a:t>
            </a:r>
            <a:endParaRPr lang="da-DK"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dirty="0" smtClean="0">
                <a:latin typeface="Times New Roman" panose="02020603050405020304" pitchFamily="18" charset="0"/>
                <a:ea typeface="Calibri" panose="020F0502020204030204" pitchFamily="34" charset="0"/>
                <a:cs typeface="Times New Roman" panose="02020603050405020304" pitchFamily="18" charset="0"/>
              </a:rPr>
              <a:t>Kulturpolitikken </a:t>
            </a:r>
            <a:r>
              <a:rPr lang="da-DK" dirty="0">
                <a:latin typeface="Times New Roman" panose="02020603050405020304" pitchFamily="18" charset="0"/>
                <a:ea typeface="Calibri" panose="020F0502020204030204" pitchFamily="34" charset="0"/>
                <a:cs typeface="Times New Roman" panose="02020603050405020304" pitchFamily="18" charset="0"/>
              </a:rPr>
              <a:t>i de sene 90´erne var præget af et vist opgør med det tidlige hjemmestyres bygderomantik med en ny prioritering af ungdomskulturen og nutidskulturen i de store byer, måske et forsøg på en opblødning af de to stereotype mediebilleder; den frie fanger, der lever i pagt med traditionen og naturen og den socialt belastede ghetto grønlænder med alkoholproblemer.</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166151481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Det moderne Grønland. Selvstyret 2009-2018</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fontScale="77500" lnSpcReduction="20000"/>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Selvstyreordningen, der blev indført 2009 og som på mange måder var en naturlig videreudvikling af Hjemmestyreordningen, omdefinerede Grønlands og grønlændernes folkeretslige status fra særligt folkesamfund til folk, et skridt nærmere selvstændigheden, men stadig med et Grønland underlagt rigsfællesskabet og dansk udenrigs- og forsvarspolitik. Selvstyret gav Grønland mulighed for at hjemtage flere administrative områder, heriblandt domstol, politi og jura; en overdragelse, der endnu ikke har fundet sted, sandsynligvis på baggrund af hjemtagelsens bekostelighed for Grønland, der ifølge selvstyreaftalen selv skal betale for overdragelsen. </a:t>
            </a:r>
            <a:endParaRPr lang="da-DK"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dirty="0" smtClean="0">
                <a:latin typeface="Times New Roman" panose="02020603050405020304" pitchFamily="18" charset="0"/>
                <a:ea typeface="Calibri" panose="020F0502020204030204" pitchFamily="34" charset="0"/>
                <a:cs typeface="Times New Roman" panose="02020603050405020304" pitchFamily="18" charset="0"/>
              </a:rPr>
              <a:t>Beslutningskompetencen </a:t>
            </a:r>
            <a:r>
              <a:rPr lang="da-DK" dirty="0">
                <a:latin typeface="Times New Roman" panose="02020603050405020304" pitchFamily="18" charset="0"/>
                <a:ea typeface="Calibri" panose="020F0502020204030204" pitchFamily="34" charset="0"/>
                <a:cs typeface="Times New Roman" panose="02020603050405020304" pitchFamily="18" charset="0"/>
              </a:rPr>
              <a:t>over Grønlands naturressourcer var hovedspørgsmålet under selvstyreforhandlingerne. Grønland opnåede råderetten over alle mineraler i Grønland, men i tilfælde af et overskud ved mineraludvindingen, skulle dette modregnes bloktilskuddet, ligesom Danmark herefter ved en fuldstændig udligning af bloktilskuddet, skulle have en vis mindre procentdel af overskuddet; et resultat, der blev udlagt som en stor politisk sejr i Grønland og et vigtigt skridt på vej mod en endelig grønlandsk selvstændighed, der dog aldrig er blevet nøjagtigt tidsfastsat af den nye regeringskoalition mellem IA og Demokraterne, der afløste 30 års </a:t>
            </a:r>
            <a:r>
              <a:rPr lang="da-DK" dirty="0" err="1">
                <a:latin typeface="Times New Roman" panose="02020603050405020304" pitchFamily="18" charset="0"/>
                <a:ea typeface="Calibri" panose="020F0502020204030204" pitchFamily="34" charset="0"/>
                <a:cs typeface="Times New Roman" panose="02020603050405020304" pitchFamily="18" charset="0"/>
              </a:rPr>
              <a:t>Siumut</a:t>
            </a:r>
            <a:r>
              <a:rPr lang="da-DK" dirty="0">
                <a:latin typeface="Times New Roman" panose="02020603050405020304" pitchFamily="18" charset="0"/>
                <a:ea typeface="Calibri" panose="020F0502020204030204" pitchFamily="34" charset="0"/>
                <a:cs typeface="Times New Roman" panose="02020603050405020304" pitchFamily="18" charset="0"/>
              </a:rPr>
              <a:t> styret politik.   </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3073360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14325"/>
            <a:ext cx="10515600" cy="1325563"/>
          </a:xfrm>
        </p:spPr>
        <p:txBody>
          <a:bodyPr>
            <a:normAutofit/>
          </a:bodyPr>
          <a:lstStyle/>
          <a:p>
            <a:r>
              <a:rPr lang="da-DK" sz="4000" dirty="0" smtClean="0">
                <a:latin typeface="Times New Roman" panose="02020603050405020304" pitchFamily="18" charset="0"/>
                <a:cs typeface="Times New Roman" panose="02020603050405020304" pitchFamily="18" charset="0"/>
              </a:rPr>
              <a:t>Stor valgfrihed mht. undervisningsforløb i historie</a:t>
            </a:r>
            <a:endParaRPr lang="da-DK" sz="4000"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a:bodyPr>
          <a:lstStyle/>
          <a:p>
            <a:pPr marL="0" indent="0">
              <a:buNone/>
            </a:pPr>
            <a:r>
              <a:rPr lang="da-DK" sz="2400" dirty="0" smtClean="0">
                <a:latin typeface="Times New Roman" panose="02020603050405020304" pitchFamily="18" charset="0"/>
                <a:cs typeface="Times New Roman" panose="02020603050405020304" pitchFamily="18" charset="0"/>
              </a:rPr>
              <a:t>Eksamens reglerne i historie gør det meget </a:t>
            </a:r>
            <a:r>
              <a:rPr lang="da-DK" sz="2400" dirty="0">
                <a:latin typeface="Times New Roman" panose="02020603050405020304" pitchFamily="18" charset="0"/>
                <a:cs typeface="Times New Roman" panose="02020603050405020304" pitchFamily="18" charset="0"/>
              </a:rPr>
              <a:t>frit for læreren og eleverne at udvælge undervisningsforløb, </a:t>
            </a:r>
            <a:r>
              <a:rPr lang="da-DK" sz="2400" u="sng" dirty="0">
                <a:latin typeface="Times New Roman" panose="02020603050405020304" pitchFamily="18" charset="0"/>
                <a:cs typeface="Times New Roman" panose="02020603050405020304" pitchFamily="18" charset="0"/>
              </a:rPr>
              <a:t>som man ikke nødvendigvis skal til eksamen i. </a:t>
            </a:r>
            <a:endParaRPr lang="da-DK" sz="2400" u="sng" dirty="0" smtClean="0">
              <a:latin typeface="Times New Roman" panose="02020603050405020304" pitchFamily="18" charset="0"/>
              <a:cs typeface="Times New Roman" panose="02020603050405020304" pitchFamily="18" charset="0"/>
            </a:endParaRPr>
          </a:p>
          <a:p>
            <a:pPr marL="0" indent="0">
              <a:buNone/>
            </a:pPr>
            <a:r>
              <a:rPr lang="da-DK" sz="2400" dirty="0" smtClean="0">
                <a:latin typeface="Times New Roman" panose="02020603050405020304" pitchFamily="18" charset="0"/>
                <a:cs typeface="Times New Roman" panose="02020603050405020304" pitchFamily="18" charset="0"/>
              </a:rPr>
              <a:t>Det </a:t>
            </a:r>
            <a:r>
              <a:rPr lang="da-DK" sz="2400" dirty="0">
                <a:latin typeface="Times New Roman" panose="02020603050405020304" pitchFamily="18" charset="0"/>
                <a:cs typeface="Times New Roman" panose="02020603050405020304" pitchFamily="18" charset="0"/>
              </a:rPr>
              <a:t>kan her også komme på tale, at lade eleverne frit vælge et emne, hvor man i modsætning til de mere hardcore </a:t>
            </a:r>
            <a:r>
              <a:rPr lang="da-DK" sz="2400" dirty="0" err="1">
                <a:latin typeface="Times New Roman" panose="02020603050405020304" pitchFamily="18" charset="0"/>
                <a:cs typeface="Times New Roman" panose="02020603050405020304" pitchFamily="18" charset="0"/>
              </a:rPr>
              <a:t>eksamensspecifike</a:t>
            </a:r>
            <a:r>
              <a:rPr lang="da-DK" sz="2400" dirty="0">
                <a:latin typeface="Times New Roman" panose="02020603050405020304" pitchFamily="18" charset="0"/>
                <a:cs typeface="Times New Roman" panose="02020603050405020304" pitchFamily="18" charset="0"/>
              </a:rPr>
              <a:t> undervisningsforløb, træner og opøver mere </a:t>
            </a:r>
            <a:r>
              <a:rPr lang="da-DK" sz="2400" u="sng" dirty="0">
                <a:latin typeface="Times New Roman" panose="02020603050405020304" pitchFamily="18" charset="0"/>
                <a:cs typeface="Times New Roman" panose="02020603050405020304" pitchFamily="18" charset="0"/>
              </a:rPr>
              <a:t>almene </a:t>
            </a:r>
            <a:r>
              <a:rPr lang="da-DK" sz="2400" u="sng" dirty="0" err="1" smtClean="0">
                <a:latin typeface="Times New Roman" panose="02020603050405020304" pitchFamily="18" charset="0"/>
                <a:cs typeface="Times New Roman" panose="02020603050405020304" pitchFamily="18" charset="0"/>
              </a:rPr>
              <a:t>studiekompetancer</a:t>
            </a:r>
            <a:r>
              <a:rPr lang="da-DK" sz="2400" u="sng" dirty="0" smtClean="0">
                <a:latin typeface="Times New Roman" panose="02020603050405020304" pitchFamily="18" charset="0"/>
                <a:cs typeface="Times New Roman" panose="02020603050405020304" pitchFamily="18" charset="0"/>
              </a:rPr>
              <a:t> </a:t>
            </a:r>
            <a:r>
              <a:rPr lang="da-DK" sz="2400" dirty="0">
                <a:latin typeface="Times New Roman" panose="02020603050405020304" pitchFamily="18" charset="0"/>
                <a:cs typeface="Times New Roman" panose="02020603050405020304" pitchFamily="18" charset="0"/>
              </a:rPr>
              <a:t>hos eleverne. </a:t>
            </a:r>
            <a:endParaRPr lang="da-DK" sz="2400" dirty="0" smtClean="0">
              <a:latin typeface="Times New Roman" panose="02020603050405020304" pitchFamily="18" charset="0"/>
              <a:cs typeface="Times New Roman" panose="02020603050405020304" pitchFamily="18" charset="0"/>
            </a:endParaRPr>
          </a:p>
          <a:p>
            <a:pPr marL="0" indent="0">
              <a:buNone/>
            </a:pPr>
            <a:r>
              <a:rPr lang="da-DK" sz="2400" dirty="0" smtClean="0">
                <a:latin typeface="Times New Roman" panose="02020603050405020304" pitchFamily="18" charset="0"/>
                <a:cs typeface="Times New Roman" panose="02020603050405020304" pitchFamily="18" charset="0"/>
              </a:rPr>
              <a:t>Dette </a:t>
            </a:r>
            <a:r>
              <a:rPr lang="da-DK" sz="2400" dirty="0">
                <a:latin typeface="Times New Roman" panose="02020603050405020304" pitchFamily="18" charset="0"/>
                <a:cs typeface="Times New Roman" panose="02020603050405020304" pitchFamily="18" charset="0"/>
              </a:rPr>
              <a:t>kunne for eksempel være evnen til at lave mundtlige oplæg, ligesom et sådant forløb kan have et </a:t>
            </a:r>
            <a:r>
              <a:rPr lang="da-DK" sz="2400" u="sng" dirty="0">
                <a:latin typeface="Times New Roman" panose="02020603050405020304" pitchFamily="18" charset="0"/>
                <a:cs typeface="Times New Roman" panose="02020603050405020304" pitchFamily="18" charset="0"/>
              </a:rPr>
              <a:t>tværfagligt/flerfagligt</a:t>
            </a:r>
            <a:r>
              <a:rPr lang="da-DK" sz="2400" dirty="0">
                <a:latin typeface="Times New Roman" panose="02020603050405020304" pitchFamily="18" charset="0"/>
                <a:cs typeface="Times New Roman" panose="02020603050405020304" pitchFamily="18" charset="0"/>
              </a:rPr>
              <a:t> sigte eller lede frem til en tilknyttet aktivitet, en ekskursion, et museumsbesøg eller en</a:t>
            </a:r>
            <a:r>
              <a:rPr lang="da-DK" sz="2400" u="sng" dirty="0">
                <a:latin typeface="Times New Roman" panose="02020603050405020304" pitchFamily="18" charset="0"/>
                <a:cs typeface="Times New Roman" panose="02020603050405020304" pitchFamily="18" charset="0"/>
              </a:rPr>
              <a:t> studietur</a:t>
            </a:r>
            <a:r>
              <a:rPr lang="da-DK" sz="2400" dirty="0" smtClean="0">
                <a:latin typeface="Times New Roman" panose="02020603050405020304" pitchFamily="18" charset="0"/>
                <a:cs typeface="Times New Roman" panose="02020603050405020304" pitchFamily="18" charset="0"/>
              </a:rPr>
              <a:t>. (Jeg har medbragt et par eksempler, som vi kan kikke på senere) </a:t>
            </a:r>
            <a:endParaRPr lang="da-DK" sz="2400" dirty="0">
              <a:latin typeface="Times New Roman" panose="02020603050405020304" pitchFamily="18" charset="0"/>
              <a:cs typeface="Times New Roman" panose="02020603050405020304" pitchFamily="18" charset="0"/>
            </a:endParaRPr>
          </a:p>
          <a:p>
            <a:endParaRPr lang="da-DK"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151172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Det moderne </a:t>
            </a:r>
            <a:r>
              <a:rPr lang="da-DK" dirty="0">
                <a:latin typeface="Times New Roman" panose="02020603050405020304" pitchFamily="18" charset="0"/>
                <a:cs typeface="Times New Roman" panose="02020603050405020304" pitchFamily="18" charset="0"/>
              </a:rPr>
              <a:t>G</a:t>
            </a:r>
            <a:r>
              <a:rPr lang="da-DK" dirty="0" smtClean="0">
                <a:latin typeface="Times New Roman" panose="02020603050405020304" pitchFamily="18" charset="0"/>
                <a:cs typeface="Times New Roman" panose="02020603050405020304" pitchFamily="18" charset="0"/>
              </a:rPr>
              <a:t>rønland</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pPr marL="457200">
              <a:lnSpc>
                <a:spcPct val="115000"/>
              </a:lnSpc>
              <a:spcAft>
                <a:spcPts val="0"/>
              </a:spcAft>
            </a:pPr>
            <a:r>
              <a:rPr lang="da-DK" dirty="0">
                <a:latin typeface="Times New Roman" panose="02020603050405020304" pitchFamily="18" charset="0"/>
                <a:ea typeface="Calibri" panose="020F0502020204030204" pitchFamily="34" charset="0"/>
                <a:cs typeface="Times New Roman" panose="02020603050405020304" pitchFamily="18" charset="0"/>
              </a:rPr>
              <a:t>Forløbet i det moderne Grønland har en tydeligt politisk historisk tilgang, hvilket er naturligt, hvis hele den sammenhængende periode fra 1953 til nutiden skal behandles, men forløbet inddrager ligeledes de økonomisk historiske, socialhistoriske og kulturhistoriske tilgange.</a:t>
            </a:r>
            <a:endParaRPr lang="da-DK" dirty="0">
              <a:latin typeface="Calibri" panose="020F0502020204030204" pitchFamily="34" charset="0"/>
              <a:ea typeface="Calibri" panose="020F0502020204030204" pitchFamily="34" charset="0"/>
              <a:cs typeface="Times New Roman" panose="02020603050405020304" pitchFamily="18" charset="0"/>
            </a:endParaRPr>
          </a:p>
          <a:p>
            <a:pPr indent="0">
              <a:lnSpc>
                <a:spcPct val="115000"/>
              </a:lnSpc>
              <a:spcAft>
                <a:spcPts val="1000"/>
              </a:spcAft>
              <a:buNone/>
            </a:pP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286839541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1"/>
            <a:ext cx="10515600" cy="1454226"/>
          </a:xfrm>
        </p:spPr>
        <p:txBody>
          <a:bodyPr>
            <a:normAutofit fontScale="90000"/>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Eksempler på temaer i grønlandsk samtidshistorie, der kan behandles i </a:t>
            </a:r>
            <a:r>
              <a:rPr lang="da-DK" dirty="0" smtClean="0">
                <a:latin typeface="Times New Roman" panose="02020603050405020304" pitchFamily="18" charset="0"/>
                <a:ea typeface="Calibri" panose="020F0502020204030204" pitchFamily="34" charset="0"/>
                <a:cs typeface="Times New Roman" panose="02020603050405020304" pitchFamily="18" charset="0"/>
              </a:rPr>
              <a:t>undervisningen</a:t>
            </a:r>
            <a:r>
              <a:rPr lang="da-DK" dirty="0">
                <a:latin typeface="Calibri" panose="020F0502020204030204" pitchFamily="34" charset="0"/>
                <a:ea typeface="Calibri" panose="020F0502020204030204" pitchFamily="34" charset="0"/>
                <a:cs typeface="Times New Roman" panose="02020603050405020304" pitchFamily="18" charset="0"/>
              </a:rPr>
              <a:t/>
            </a:r>
            <a:br>
              <a:rPr lang="da-DK" dirty="0">
                <a:latin typeface="Calibri" panose="020F0502020204030204" pitchFamily="34" charset="0"/>
                <a:ea typeface="Calibri" panose="020F0502020204030204" pitchFamily="34" charset="0"/>
                <a:cs typeface="Times New Roman" panose="02020603050405020304" pitchFamily="18" charset="0"/>
              </a:rPr>
            </a:br>
            <a:endParaRPr lang="da-DK" dirty="0"/>
          </a:p>
        </p:txBody>
      </p:sp>
      <p:sp>
        <p:nvSpPr>
          <p:cNvPr id="3" name="Pladsholder til indhold 2"/>
          <p:cNvSpPr>
            <a:spLocks noGrp="1"/>
          </p:cNvSpPr>
          <p:nvPr>
            <p:ph idx="1"/>
          </p:nvPr>
        </p:nvSpPr>
        <p:spPr>
          <a:xfrm>
            <a:off x="838200" y="1454227"/>
            <a:ext cx="10515600" cy="4722736"/>
          </a:xfrm>
        </p:spPr>
        <p:txBody>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Mineral- og olieudvinding som vej til Grønlands selvstændighed? </a:t>
            </a:r>
            <a:endParaRPr lang="da-DK"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dirty="0" smtClean="0">
                <a:latin typeface="Times New Roman" panose="02020603050405020304" pitchFamily="18" charset="0"/>
                <a:ea typeface="Calibri" panose="020F0502020204030204" pitchFamily="34" charset="0"/>
                <a:cs typeface="Times New Roman" panose="02020603050405020304" pitchFamily="18" charset="0"/>
              </a:rPr>
              <a:t>Den </a:t>
            </a:r>
            <a:r>
              <a:rPr lang="da-DK" dirty="0">
                <a:latin typeface="Times New Roman" panose="02020603050405020304" pitchFamily="18" charset="0"/>
                <a:ea typeface="Calibri" panose="020F0502020204030204" pitchFamily="34" charset="0"/>
                <a:cs typeface="Times New Roman" panose="02020603050405020304" pitchFamily="18" charset="0"/>
              </a:rPr>
              <a:t>grønlandske velstandsmodel under pres: Nuuk og udkantsgrønland. </a:t>
            </a:r>
            <a:endParaRPr lang="da-DK"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dirty="0" smtClean="0">
                <a:latin typeface="Times New Roman" panose="02020603050405020304" pitchFamily="18" charset="0"/>
                <a:ea typeface="Calibri" panose="020F0502020204030204" pitchFamily="34" charset="0"/>
                <a:cs typeface="Times New Roman" panose="02020603050405020304" pitchFamily="18" charset="0"/>
              </a:rPr>
              <a:t>Fangererhvervet </a:t>
            </a:r>
            <a:r>
              <a:rPr lang="da-DK" dirty="0">
                <a:latin typeface="Times New Roman" panose="02020603050405020304" pitchFamily="18" charset="0"/>
                <a:ea typeface="Calibri" panose="020F0502020204030204" pitchFamily="34" charset="0"/>
                <a:cs typeface="Times New Roman" panose="02020603050405020304" pitchFamily="18" charset="0"/>
              </a:rPr>
              <a:t>og klimaændringerne. </a:t>
            </a:r>
            <a:endParaRPr lang="da-DK"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dirty="0" smtClean="0">
                <a:latin typeface="Times New Roman" panose="02020603050405020304" pitchFamily="18" charset="0"/>
                <a:ea typeface="Calibri" panose="020F0502020204030204" pitchFamily="34" charset="0"/>
                <a:cs typeface="Times New Roman" panose="02020603050405020304" pitchFamily="18" charset="0"/>
              </a:rPr>
              <a:t>Moderne </a:t>
            </a:r>
            <a:r>
              <a:rPr lang="da-DK" dirty="0">
                <a:latin typeface="Times New Roman" panose="02020603050405020304" pitchFamily="18" charset="0"/>
                <a:ea typeface="Calibri" panose="020F0502020204030204" pitchFamily="34" charset="0"/>
                <a:cs typeface="Times New Roman" panose="02020603050405020304" pitchFamily="18" charset="0"/>
              </a:rPr>
              <a:t>grønlandsk identitet; familieforhold, </a:t>
            </a:r>
            <a:r>
              <a:rPr lang="da-DK" dirty="0" err="1">
                <a:latin typeface="Times New Roman" panose="02020603050405020304" pitchFamily="18" charset="0"/>
                <a:ea typeface="Calibri" panose="020F0502020204030204" pitchFamily="34" charset="0"/>
                <a:cs typeface="Times New Roman" panose="02020603050405020304" pitchFamily="18" charset="0"/>
              </a:rPr>
              <a:t>teenage</a:t>
            </a:r>
            <a:r>
              <a:rPr lang="da-DK" dirty="0">
                <a:latin typeface="Times New Roman" panose="02020603050405020304" pitchFamily="18" charset="0"/>
                <a:ea typeface="Calibri" panose="020F0502020204030204" pitchFamily="34" charset="0"/>
                <a:cs typeface="Times New Roman" panose="02020603050405020304" pitchFamily="18" charset="0"/>
              </a:rPr>
              <a:t>-graviditet og homoseksualitet. </a:t>
            </a:r>
            <a:endParaRPr lang="da-DK"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dirty="0" smtClean="0">
                <a:latin typeface="Times New Roman" panose="02020603050405020304" pitchFamily="18" charset="0"/>
                <a:ea typeface="Calibri" panose="020F0502020204030204" pitchFamily="34" charset="0"/>
                <a:cs typeface="Times New Roman" panose="02020603050405020304" pitchFamily="18" charset="0"/>
              </a:rPr>
              <a:t>Grønlandsk </a:t>
            </a:r>
            <a:r>
              <a:rPr lang="da-DK" dirty="0">
                <a:latin typeface="Times New Roman" panose="02020603050405020304" pitchFamily="18" charset="0"/>
                <a:ea typeface="Calibri" panose="020F0502020204030204" pitchFamily="34" charset="0"/>
                <a:cs typeface="Times New Roman" panose="02020603050405020304" pitchFamily="18" charset="0"/>
              </a:rPr>
              <a:t>ungdomskultur med musik, film, teater, kunst og sport.  </a:t>
            </a:r>
            <a:endParaRPr lang="da-DK"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dirty="0" smtClean="0">
                <a:latin typeface="Times New Roman" panose="02020603050405020304" pitchFamily="18" charset="0"/>
                <a:ea typeface="Calibri" panose="020F0502020204030204" pitchFamily="34" charset="0"/>
                <a:cs typeface="Times New Roman" panose="02020603050405020304" pitchFamily="18" charset="0"/>
              </a:rPr>
              <a:t>Nyere </a:t>
            </a:r>
            <a:r>
              <a:rPr lang="da-DK" dirty="0">
                <a:latin typeface="Times New Roman" panose="02020603050405020304" pitchFamily="18" charset="0"/>
                <a:ea typeface="Calibri" panose="020F0502020204030204" pitchFamily="34" charset="0"/>
                <a:cs typeface="Times New Roman" panose="02020603050405020304" pitchFamily="18" charset="0"/>
              </a:rPr>
              <a:t>grønlandske film. Grønlandsk selvforståelse mellem tradition og globalisering.</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247405408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Verdenshistorie og europæisk historie efter 1953</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Forløbene og emnerne, der kan vælges i den europæiske historie og i verdenshistorien efter 1953, er utallige, blot man overholder det overordnede krav i kernestoffet om, at den samlede undervisning i historie skal indeholde eksempler på alle de fire førnævnte tilgange til historien (men altså ikke nødvendigvis alle fire tilgange i hvert enkelt </a:t>
            </a:r>
            <a:r>
              <a:rPr lang="da-DK" dirty="0" smtClean="0">
                <a:latin typeface="Times New Roman" panose="02020603050405020304" pitchFamily="18" charset="0"/>
                <a:ea typeface="Calibri" panose="020F0502020204030204" pitchFamily="34" charset="0"/>
                <a:cs typeface="Times New Roman" panose="02020603050405020304" pitchFamily="18" charset="0"/>
              </a:rPr>
              <a:t>forløb jf. slide 5)</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370727382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Den kolde Krig, 1945-1991 som selvstændigt forløb</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fontScale="70000" lnSpcReduction="20000"/>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Det klassiske lange linje forløb i den kolde krig med en politisk historisk tilgang og et traditionelt europæisk og globalt perspektiv, kan selvfølgelig komme på tale her. Forløbet kan indeholde en gennemgang af baggrunden for den kolde krig under 2. verdenskrig, herunder en placering af ansvaret for den kolde krigs opstart samt nogle indledende betragtningen om overgangen fra en multipolær verdensorden med de gamle koloniale stormagter til en </a:t>
            </a:r>
            <a:r>
              <a:rPr lang="da-DK" dirty="0" err="1">
                <a:latin typeface="Times New Roman" panose="02020603050405020304" pitchFamily="18" charset="0"/>
                <a:ea typeface="Calibri" panose="020F0502020204030204" pitchFamily="34" charset="0"/>
                <a:cs typeface="Times New Roman" panose="02020603050405020304" pitchFamily="18" charset="0"/>
              </a:rPr>
              <a:t>bipolær</a:t>
            </a:r>
            <a:r>
              <a:rPr lang="da-DK" dirty="0">
                <a:latin typeface="Times New Roman" panose="02020603050405020304" pitchFamily="18" charset="0"/>
                <a:ea typeface="Calibri" panose="020F0502020204030204" pitchFamily="34" charset="0"/>
                <a:cs typeface="Times New Roman" panose="02020603050405020304" pitchFamily="18" charset="0"/>
              </a:rPr>
              <a:t> magtdeling mellem de to nye supermagter, USA og Sovjet. </a:t>
            </a:r>
            <a:endParaRPr lang="da-DK"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dirty="0" smtClean="0">
                <a:latin typeface="Times New Roman" panose="02020603050405020304" pitchFamily="18" charset="0"/>
                <a:ea typeface="Calibri" panose="020F0502020204030204" pitchFamily="34" charset="0"/>
                <a:cs typeface="Times New Roman" panose="02020603050405020304" pitchFamily="18" charset="0"/>
              </a:rPr>
              <a:t>Herefter </a:t>
            </a:r>
            <a:r>
              <a:rPr lang="da-DK" dirty="0">
                <a:latin typeface="Times New Roman" panose="02020603050405020304" pitchFamily="18" charset="0"/>
                <a:ea typeface="Calibri" panose="020F0502020204030204" pitchFamily="34" charset="0"/>
                <a:cs typeface="Times New Roman" panose="02020603050405020304" pitchFamily="18" charset="0"/>
              </a:rPr>
              <a:t>de traditionelle temaer: Vesteuropa, Østeuropa, Jerntæppet og blokopdelingen af verden, Nato- og </a:t>
            </a:r>
            <a:r>
              <a:rPr lang="da-DK" dirty="0" err="1">
                <a:latin typeface="Times New Roman" panose="02020603050405020304" pitchFamily="18" charset="0"/>
                <a:ea typeface="Calibri" panose="020F0502020204030204" pitchFamily="34" charset="0"/>
                <a:cs typeface="Times New Roman" panose="02020603050405020304" pitchFamily="18" charset="0"/>
              </a:rPr>
              <a:t>Warshava</a:t>
            </a:r>
            <a:r>
              <a:rPr lang="da-DK" dirty="0">
                <a:latin typeface="Times New Roman" panose="02020603050405020304" pitchFamily="18" charset="0"/>
                <a:ea typeface="Calibri" panose="020F0502020204030204" pitchFamily="34" charset="0"/>
                <a:cs typeface="Times New Roman" panose="02020603050405020304" pitchFamily="18" charset="0"/>
              </a:rPr>
              <a:t>-pagternes oprettelse, oprustnings- og spionkapløbet, ideologierne og forskellene på de økonomiske systemer i Vest og Øst, samt selvfølgelig de centrale begivenheder i den kolde krig: </a:t>
            </a:r>
            <a:r>
              <a:rPr lang="da-DK" dirty="0" err="1">
                <a:latin typeface="Times New Roman" panose="02020603050405020304" pitchFamily="18" charset="0"/>
                <a:ea typeface="Calibri" panose="020F0502020204030204" pitchFamily="34" charset="0"/>
                <a:cs typeface="Times New Roman" panose="02020603050405020304" pitchFamily="18" charset="0"/>
              </a:rPr>
              <a:t>Fultontalen</a:t>
            </a:r>
            <a:r>
              <a:rPr lang="da-DK" dirty="0">
                <a:latin typeface="Times New Roman" panose="02020603050405020304" pitchFamily="18" charset="0"/>
                <a:ea typeface="Calibri" panose="020F0502020204030204" pitchFamily="34" charset="0"/>
                <a:cs typeface="Times New Roman" panose="02020603050405020304" pitchFamily="18" charset="0"/>
              </a:rPr>
              <a:t> og Truman-doktrinen 1947, Pragkuppet 1949, </a:t>
            </a:r>
            <a:r>
              <a:rPr lang="da-DK" dirty="0" err="1">
                <a:latin typeface="Times New Roman" panose="02020603050405020304" pitchFamily="18" charset="0"/>
                <a:ea typeface="Calibri" panose="020F0502020204030204" pitchFamily="34" charset="0"/>
                <a:cs typeface="Times New Roman" panose="02020603050405020304" pitchFamily="18" charset="0"/>
              </a:rPr>
              <a:t>Ungarrn</a:t>
            </a:r>
            <a:r>
              <a:rPr lang="da-DK" dirty="0">
                <a:latin typeface="Times New Roman" panose="02020603050405020304" pitchFamily="18" charset="0"/>
                <a:ea typeface="Calibri" panose="020F0502020204030204" pitchFamily="34" charset="0"/>
                <a:cs typeface="Times New Roman" panose="02020603050405020304" pitchFamily="18" charset="0"/>
              </a:rPr>
              <a:t> 1956,  Cubakrisen 1962, ”Roll-back of </a:t>
            </a:r>
            <a:r>
              <a:rPr lang="da-DK" dirty="0" err="1">
                <a:latin typeface="Times New Roman" panose="02020603050405020304" pitchFamily="18" charset="0"/>
                <a:ea typeface="Calibri" panose="020F0502020204030204" pitchFamily="34" charset="0"/>
                <a:cs typeface="Times New Roman" panose="02020603050405020304" pitchFamily="18" charset="0"/>
              </a:rPr>
              <a:t>Communism</a:t>
            </a:r>
            <a:r>
              <a:rPr lang="da-DK" dirty="0">
                <a:latin typeface="Times New Roman" panose="02020603050405020304" pitchFamily="18" charset="0"/>
                <a:ea typeface="Calibri" panose="020F0502020204030204" pitchFamily="34" charset="0"/>
                <a:cs typeface="Times New Roman" panose="02020603050405020304" pitchFamily="18" charset="0"/>
              </a:rPr>
              <a:t>” og Vietnam-krigen, m.m. </a:t>
            </a:r>
            <a:endParaRPr lang="da-DK"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dirty="0" smtClean="0">
                <a:latin typeface="Times New Roman" panose="02020603050405020304" pitchFamily="18" charset="0"/>
                <a:ea typeface="Calibri" panose="020F0502020204030204" pitchFamily="34" charset="0"/>
                <a:cs typeface="Times New Roman" panose="02020603050405020304" pitchFamily="18" charset="0"/>
              </a:rPr>
              <a:t>Det </a:t>
            </a:r>
            <a:r>
              <a:rPr lang="da-DK" dirty="0">
                <a:latin typeface="Times New Roman" panose="02020603050405020304" pitchFamily="18" charset="0"/>
                <a:ea typeface="Calibri" panose="020F0502020204030204" pitchFamily="34" charset="0"/>
                <a:cs typeface="Times New Roman" panose="02020603050405020304" pitchFamily="18" charset="0"/>
              </a:rPr>
              <a:t>er i denne forbindelse også vigtigt, at inddrage FN og afkoloniseringen af de tidligere kolonier, der tydeligvis var i de nye supermagters interesse. Forløbet kan ligeledes inddrage den kolde krigs afslutning omkring 1990, Sovjetunionens sammenbrud, Berlinmurens fald og den nye verdensorden fra 1990´erne med kun en global supermagt, USA, herunder den amerikanske selvforståelse om USA, som verdens politibetjent, der griber militært ind overalt i verden. Forløbet kan ligeledes føres op til i dag ved at fokuserer på den nye krig imod terrorismen og George W. Bush´ korstog mod radikal islamisme.</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423611828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Den kolde krig som en del af forløbet i ”Det moderne Grønland”</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Det skal her understreges, at et selvstændigt forløb i den kolde krig i et europæisk og globalt perspektiv, ikke som sådan er obligatorisk stof i historieundervisningen i det grønlandske gymnasium, som det er i Danmark, men at det er et forløb, der kan vælges, som alle andre. Dog skal den kolde krig selvfølgelig inddrages i det obligatoriske forløb i Grønlands historie efter 1953, som en nødvendig baggrund for at forstå den grønlandske politiske historie efter 2. verdenskrig og forholdet mellem Grønland og Danmark i denne periode. Dette betyder altså, at den kolde krig er ”obligatorisk” på den måde, at den skal ses i et grønlandsk perspektiv.</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261784786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Verden udenfor Europa og forløbet der går helt op til den aktuelle situation i dag</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pPr>
              <a:lnSpc>
                <a:spcPct val="115000"/>
              </a:lnSpc>
              <a:spcAft>
                <a:spcPts val="1000"/>
              </a:spcAft>
            </a:pPr>
            <a:r>
              <a:rPr lang="da-DK" dirty="0">
                <a:latin typeface="Times New Roman" panose="02020603050405020304" pitchFamily="18" charset="0"/>
                <a:ea typeface="Calibri" panose="020F0502020204030204" pitchFamily="34" charset="0"/>
                <a:cs typeface="Times New Roman" panose="02020603050405020304" pitchFamily="18" charset="0"/>
              </a:rPr>
              <a:t>Forløbene efter 1953 skal ligeledes holdes op imod to andre krav, der stilles til undervisningsforløbene efter 1953, nemlig:</a:t>
            </a:r>
            <a:endParaRPr lang="da-DK"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da-DK" i="1" dirty="0">
                <a:latin typeface="Times New Roman" panose="02020603050405020304" pitchFamily="18" charset="0"/>
                <a:ea typeface="Calibri" panose="020F0502020204030204" pitchFamily="34" charset="0"/>
                <a:cs typeface="Times New Roman" panose="02020603050405020304" pitchFamily="18" charset="0"/>
              </a:rPr>
              <a:t>Verden uden for den vestlige kulturkreds skal være repræsenteret i mindst et forløb efter ca. 1953. </a:t>
            </a:r>
            <a:r>
              <a:rPr lang="da-DK" i="1" dirty="0" smtClean="0">
                <a:latin typeface="Times New Roman" panose="02020603050405020304" pitchFamily="18" charset="0"/>
                <a:ea typeface="Calibri" panose="020F0502020204030204" pitchFamily="34" charset="0"/>
                <a:cs typeface="Times New Roman" panose="02020603050405020304" pitchFamily="18" charset="0"/>
              </a:rPr>
              <a:t>og Mindst </a:t>
            </a:r>
            <a:r>
              <a:rPr lang="da-DK" i="1" dirty="0">
                <a:latin typeface="Times New Roman" panose="02020603050405020304" pitchFamily="18" charset="0"/>
                <a:ea typeface="Calibri" panose="020F0502020204030204" pitchFamily="34" charset="0"/>
                <a:cs typeface="Times New Roman" panose="02020603050405020304" pitchFamily="18" charset="0"/>
              </a:rPr>
              <a:t>et forløb skal følge udviklingen op til den aktuelle situation i dag</a:t>
            </a:r>
            <a:r>
              <a:rPr lang="da-DK" dirty="0" smtClean="0">
                <a:latin typeface="Times New Roman" panose="02020603050405020304" pitchFamily="18" charset="0"/>
                <a:ea typeface="Calibri" panose="020F0502020204030204" pitchFamily="34" charset="0"/>
                <a:cs typeface="Times New Roman" panose="02020603050405020304" pitchFamily="18" charset="0"/>
              </a:rPr>
              <a:t>. (Lærerplanen for Historie B)</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416365916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Kolonihistorisk forløb i Indien: Kolonisering og afkolonisering</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Et eksempel på et forløb i verdenshistorien udenfor den vestlige kulturkreds efter 1953, kan være et forløb, der behandler koloniseringen og afkoloniseringen af Indien, hvor Indiens udenrigspolitiske stilling i verden op til 1990, - og i den nye globale verdensorden i tiden efter - ligeledes behandles. Fordelene ved et politisk historisk forløb i indisk kolonihistorie er, at dette emne har tydelige paralleller til den grønlandske kolonihistorie, ikke mindst i forhold til et overordnet tema om afkoloniseringen af de gamle kolonier efter 2. verdenskrig.</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90174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133306"/>
            <a:ext cx="10515600" cy="1206098"/>
          </a:xfrm>
        </p:spPr>
        <p:txBody>
          <a:bodyPr>
            <a:normAutofit/>
          </a:bodyPr>
          <a:lstStyle/>
          <a:p>
            <a:r>
              <a:rPr lang="da-DK" sz="4000" dirty="0" smtClean="0">
                <a:latin typeface="Times New Roman" panose="02020603050405020304" pitchFamily="18" charset="0"/>
                <a:cs typeface="Times New Roman" panose="02020603050405020304" pitchFamily="18" charset="0"/>
              </a:rPr>
              <a:t>Indisk kolonihistorie: Kolonisering og afkolonisering</a:t>
            </a:r>
            <a:endParaRPr lang="da-DK" sz="4000"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a:xfrm>
            <a:off x="838200" y="1690688"/>
            <a:ext cx="10515600" cy="5167312"/>
          </a:xfrm>
        </p:spPr>
        <p:txBody>
          <a:bodyPr>
            <a:normAutofit fontScale="92500" lnSpcReduction="20000"/>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Et forløb i indisk kolonihistorie kan tage udgangspunkt i en præsentation og diskussion af imperialisme-begrebet, herunder en definition på </a:t>
            </a:r>
            <a:r>
              <a:rPr lang="da-DK" u="sng" dirty="0">
                <a:latin typeface="Times New Roman" panose="02020603050405020304" pitchFamily="18" charset="0"/>
                <a:ea typeface="Calibri" panose="020F0502020204030204" pitchFamily="34" charset="0"/>
                <a:cs typeface="Times New Roman" panose="02020603050405020304" pitchFamily="18" charset="0"/>
              </a:rPr>
              <a:t>formel og uformel imperialisme </a:t>
            </a:r>
            <a:r>
              <a:rPr lang="da-DK" dirty="0">
                <a:latin typeface="Times New Roman" panose="02020603050405020304" pitchFamily="18" charset="0"/>
                <a:ea typeface="Calibri" panose="020F0502020204030204" pitchFamily="34" charset="0"/>
                <a:cs typeface="Times New Roman" panose="02020603050405020304" pitchFamily="18" charset="0"/>
              </a:rPr>
              <a:t>og forskellen på disse, ligesom forudsætningerne og </a:t>
            </a:r>
            <a:r>
              <a:rPr lang="da-DK" u="sng" dirty="0">
                <a:latin typeface="Times New Roman" panose="02020603050405020304" pitchFamily="18" charset="0"/>
                <a:ea typeface="Calibri" panose="020F0502020204030204" pitchFamily="34" charset="0"/>
                <a:cs typeface="Times New Roman" panose="02020603050405020304" pitchFamily="18" charset="0"/>
              </a:rPr>
              <a:t>bevæggrundene for imperialismen </a:t>
            </a:r>
            <a:r>
              <a:rPr lang="da-DK" dirty="0">
                <a:latin typeface="Times New Roman" panose="02020603050405020304" pitchFamily="18" charset="0"/>
                <a:ea typeface="Calibri" panose="020F0502020204030204" pitchFamily="34" charset="0"/>
                <a:cs typeface="Times New Roman" panose="02020603050405020304" pitchFamily="18" charset="0"/>
              </a:rPr>
              <a:t>og kolonialismen i periodens europæiske stormagter kan inddrages. </a:t>
            </a:r>
          </a:p>
          <a:p>
            <a:r>
              <a:rPr lang="da-DK" dirty="0" smtClean="0">
                <a:latin typeface="Times New Roman" panose="02020603050405020304" pitchFamily="18" charset="0"/>
                <a:ea typeface="Calibri" panose="020F0502020204030204" pitchFamily="34" charset="0"/>
                <a:cs typeface="Times New Roman" panose="02020603050405020304" pitchFamily="18" charset="0"/>
              </a:rPr>
              <a:t>I </a:t>
            </a:r>
            <a:r>
              <a:rPr lang="da-DK" dirty="0">
                <a:latin typeface="Times New Roman" panose="02020603050405020304" pitchFamily="18" charset="0"/>
                <a:ea typeface="Calibri" panose="020F0502020204030204" pitchFamily="34" charset="0"/>
                <a:cs typeface="Times New Roman" panose="02020603050405020304" pitchFamily="18" charset="0"/>
              </a:rPr>
              <a:t>gennemgangen af kolonialismens bevæggrunde kan flere årsager fremhæves, hvor man ud over de åbenlyse økonomiske drivkræfter, også bør nævne mentalitetshistoriske bevæggrunde, som ønsket om udbredelsen af kristendommen og den socialdarwinistiske forestilling om ”den hvide mands byrde”, der også spillede en vigtig rolle på forskellige tidspunkter i den grønlandske kolonihistorie. </a:t>
            </a:r>
            <a:endParaRPr lang="da-DK"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dirty="0" smtClean="0">
                <a:latin typeface="Times New Roman" panose="02020603050405020304" pitchFamily="18" charset="0"/>
                <a:ea typeface="Calibri" panose="020F0502020204030204" pitchFamily="34" charset="0"/>
                <a:cs typeface="Times New Roman" panose="02020603050405020304" pitchFamily="18" charset="0"/>
              </a:rPr>
              <a:t>Herefter </a:t>
            </a:r>
            <a:r>
              <a:rPr lang="da-DK" dirty="0">
                <a:latin typeface="Times New Roman" panose="02020603050405020304" pitchFamily="18" charset="0"/>
                <a:ea typeface="Calibri" panose="020F0502020204030204" pitchFamily="34" charset="0"/>
                <a:cs typeface="Times New Roman" panose="02020603050405020304" pitchFamily="18" charset="0"/>
              </a:rPr>
              <a:t>kan der følge en gennemgang af den engelske erobring og kolonisering af Indien i perioden ca. 1750 til ca. 1900 og de politiske, sociale, økonomiske og kulturelle følger for Indien af dette, ikke mindst skabelsen af en engelsksindet indisk middelklasse, der kan sammenlignes med kateketklassen i Grønland, der arbejdede for den danske kolonisering og udbredelsen af kristendommen. </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39306589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Indisk kolonihistorie: Kolonisering og afkolonisering</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fontScale="92500" lnSpcReduction="20000"/>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Et videre fokuspunkt i dette forløb er Gandhi og den indiske Nationalkongres´ politiske kamp for et selvstændigt Indien. Forløbet kan her indeholde en præsentation af Gandhis politiske aktioner og kampagner i perioden fra 1920 og frem til Indiens uafhængighed i 1947, samt en diskussion af Gandhis politiske virkemidler i frihedskampen: civil ulydighed, ikke vold, boykot af engelske varer og bevidst provokation, ligesom der kan inddrages en stillingtagen til Gandhis person: hans indisk-engelske baggrund og hans status som politisk såvel som religiøs personlighed. </a:t>
            </a:r>
            <a:endParaRPr lang="da-DK"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dirty="0" smtClean="0">
                <a:latin typeface="Times New Roman" panose="02020603050405020304" pitchFamily="18" charset="0"/>
                <a:ea typeface="Calibri" panose="020F0502020204030204" pitchFamily="34" charset="0"/>
                <a:cs typeface="Times New Roman" panose="02020603050405020304" pitchFamily="18" charset="0"/>
              </a:rPr>
              <a:t>I </a:t>
            </a:r>
            <a:r>
              <a:rPr lang="da-DK" dirty="0">
                <a:latin typeface="Times New Roman" panose="02020603050405020304" pitchFamily="18" charset="0"/>
                <a:ea typeface="Calibri" panose="020F0502020204030204" pitchFamily="34" charset="0"/>
                <a:cs typeface="Times New Roman" panose="02020603050405020304" pitchFamily="18" charset="0"/>
              </a:rPr>
              <a:t>denne forbindelse kan den begyndende indiske nationalisme i tiden omkring 1900 hos den indiske middelklasse også inddrages i forløbet og her sammenlignes med tilsvarende antikolonialistiske tendenser i andre af tidens kolonier, herunder også den gryende nationale bevidsthed i Grønland i samme periode, hvor der kan fremhæves ligheder og især forskelle. </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22020673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Indisk kolonihistorie: Alliancefri Udenrigspolitik, 1947-Nutid</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fontScale="92500" lnSpcReduction="10000"/>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Indiens særegne og enestående udenrigspolitiske stilling under den kolde krig frem til 1990 bør fremhæves i forløbet. </a:t>
            </a:r>
            <a:r>
              <a:rPr lang="da-DK" dirty="0" err="1">
                <a:latin typeface="Times New Roman" panose="02020603050405020304" pitchFamily="18" charset="0"/>
                <a:ea typeface="Calibri" panose="020F0502020204030204" pitchFamily="34" charset="0"/>
                <a:cs typeface="Times New Roman" panose="02020603050405020304" pitchFamily="18" charset="0"/>
              </a:rPr>
              <a:t>Nonalignment</a:t>
            </a:r>
            <a:r>
              <a:rPr lang="da-DK" dirty="0">
                <a:latin typeface="Times New Roman" panose="02020603050405020304" pitchFamily="18" charset="0"/>
                <a:ea typeface="Calibri" panose="020F0502020204030204" pitchFamily="34" charset="0"/>
                <a:cs typeface="Times New Roman" panose="02020603050405020304" pitchFamily="18" charset="0"/>
              </a:rPr>
              <a:t>-politikken eller ”den tredje vej mellem kapitalisme og kommunisme”, der var baseret på Gandhis tanker om antikolonialisme og </a:t>
            </a:r>
            <a:r>
              <a:rPr lang="da-DK" dirty="0" err="1">
                <a:latin typeface="Times New Roman" panose="02020603050405020304" pitchFamily="18" charset="0"/>
                <a:ea typeface="Calibri" panose="020F0502020204030204" pitchFamily="34" charset="0"/>
                <a:cs typeface="Times New Roman" panose="02020603050405020304" pitchFamily="18" charset="0"/>
              </a:rPr>
              <a:t>ikke-vold</a:t>
            </a:r>
            <a:r>
              <a:rPr lang="da-DK" dirty="0">
                <a:latin typeface="Times New Roman" panose="02020603050405020304" pitchFamily="18" charset="0"/>
                <a:ea typeface="Calibri" panose="020F0502020204030204" pitchFamily="34" charset="0"/>
                <a:cs typeface="Times New Roman" panose="02020603050405020304" pitchFamily="18" charset="0"/>
              </a:rPr>
              <a:t>, gik ud på at holde sig udenfor den kolde krig og ikke binde sig hverken til USA eller Sovjet, men frit modtage støtte fra begge supermagter. </a:t>
            </a:r>
            <a:endParaRPr lang="da-DK"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dirty="0" smtClean="0">
                <a:latin typeface="Times New Roman" panose="02020603050405020304" pitchFamily="18" charset="0"/>
                <a:ea typeface="Calibri" panose="020F0502020204030204" pitchFamily="34" charset="0"/>
                <a:cs typeface="Times New Roman" panose="02020603050405020304" pitchFamily="18" charset="0"/>
              </a:rPr>
              <a:t>Indiens </a:t>
            </a:r>
            <a:r>
              <a:rPr lang="da-DK" dirty="0">
                <a:latin typeface="Times New Roman" panose="02020603050405020304" pitchFamily="18" charset="0"/>
                <a:ea typeface="Calibri" panose="020F0502020204030204" pitchFamily="34" charset="0"/>
                <a:cs typeface="Times New Roman" panose="02020603050405020304" pitchFamily="18" charset="0"/>
              </a:rPr>
              <a:t>alliancefri politik mellem supermagterne og de forskellige faser i denne, kan inddrages i undervisningen ved at fremhæve fordele og ulemper ved denne politik, ligesom Indiens udenrigspolitiske status som talerør for de tidlige kolonier, der fra 1950´erne og frem bliver kendt som de alliancefri stater, kan påpeges her. Igen er det her muligt, at lave en perspektivering til Grønland, der som før omtalt indgik i den kolde krig på en helt anden vis.</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3160807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3600" dirty="0" smtClean="0">
                <a:latin typeface="Times New Roman" panose="02020603050405020304" pitchFamily="18" charset="0"/>
                <a:cs typeface="Times New Roman" panose="02020603050405020304" pitchFamily="18" charset="0"/>
              </a:rPr>
              <a:t>Undervisningsforløb, der udvælges </a:t>
            </a:r>
            <a:r>
              <a:rPr lang="da-DK" sz="3600" dirty="0">
                <a:latin typeface="Times New Roman" panose="02020603050405020304" pitchFamily="18" charset="0"/>
                <a:cs typeface="Times New Roman" panose="02020603050405020304" pitchFamily="18" charset="0"/>
              </a:rPr>
              <a:t>til </a:t>
            </a:r>
            <a:r>
              <a:rPr lang="da-DK" sz="3600" dirty="0" smtClean="0">
                <a:latin typeface="Times New Roman" panose="02020603050405020304" pitchFamily="18" charset="0"/>
                <a:cs typeface="Times New Roman" panose="02020603050405020304" pitchFamily="18" charset="0"/>
              </a:rPr>
              <a:t>eksamenen, samt eksamensteksterne til disse.</a:t>
            </a:r>
            <a:endParaRPr lang="da-DK" sz="3600"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a:bodyPr>
          <a:lstStyle/>
          <a:p>
            <a:r>
              <a:rPr lang="da-DK" sz="2000" dirty="0">
                <a:latin typeface="Times New Roman" panose="02020603050405020304" pitchFamily="18" charset="0"/>
                <a:cs typeface="Times New Roman" panose="02020603050405020304" pitchFamily="18" charset="0"/>
              </a:rPr>
              <a:t>E</a:t>
            </a:r>
            <a:r>
              <a:rPr lang="da-DK" sz="2000" dirty="0" smtClean="0">
                <a:latin typeface="Times New Roman" panose="02020603050405020304" pitchFamily="18" charset="0"/>
                <a:cs typeface="Times New Roman" panose="02020603050405020304" pitchFamily="18" charset="0"/>
              </a:rPr>
              <a:t>ksamensspørgsmålene </a:t>
            </a:r>
            <a:r>
              <a:rPr lang="da-DK" sz="2000" dirty="0">
                <a:latin typeface="Times New Roman" panose="02020603050405020304" pitchFamily="18" charset="0"/>
                <a:cs typeface="Times New Roman" panose="02020603050405020304" pitchFamily="18" charset="0"/>
              </a:rPr>
              <a:t>samt </a:t>
            </a:r>
            <a:r>
              <a:rPr lang="da-DK" sz="2000" dirty="0" smtClean="0">
                <a:latin typeface="Times New Roman" panose="02020603050405020304" pitchFamily="18" charset="0"/>
                <a:cs typeface="Times New Roman" panose="02020603050405020304" pitchFamily="18" charset="0"/>
              </a:rPr>
              <a:t>(tekst) bilagsmaterialet skal tage </a:t>
            </a:r>
            <a:r>
              <a:rPr lang="da-DK" sz="2000" dirty="0">
                <a:latin typeface="Times New Roman" panose="02020603050405020304" pitchFamily="18" charset="0"/>
                <a:cs typeface="Times New Roman" panose="02020603050405020304" pitchFamily="18" charset="0"/>
              </a:rPr>
              <a:t>udgangspunkt i centrale og identificerbare </a:t>
            </a:r>
            <a:r>
              <a:rPr lang="da-DK" sz="2000" u="sng" dirty="0">
                <a:latin typeface="Times New Roman" panose="02020603050405020304" pitchFamily="18" charset="0"/>
                <a:cs typeface="Times New Roman" panose="02020603050405020304" pitchFamily="18" charset="0"/>
              </a:rPr>
              <a:t>undertemaer og </a:t>
            </a:r>
            <a:r>
              <a:rPr lang="da-DK" sz="2000" u="sng" dirty="0" smtClean="0">
                <a:latin typeface="Times New Roman" panose="02020603050405020304" pitchFamily="18" charset="0"/>
                <a:cs typeface="Times New Roman" panose="02020603050405020304" pitchFamily="18" charset="0"/>
              </a:rPr>
              <a:t>fokusområder</a:t>
            </a:r>
            <a:r>
              <a:rPr lang="da-DK" sz="2000" dirty="0" smtClean="0">
                <a:latin typeface="Times New Roman" panose="02020603050405020304" pitchFamily="18" charset="0"/>
                <a:cs typeface="Times New Roman" panose="02020603050405020304" pitchFamily="18" charset="0"/>
              </a:rPr>
              <a:t>, </a:t>
            </a:r>
            <a:r>
              <a:rPr lang="da-DK" sz="2000" dirty="0">
                <a:latin typeface="Times New Roman" panose="02020603050405020304" pitchFamily="18" charset="0"/>
                <a:cs typeface="Times New Roman" panose="02020603050405020304" pitchFamily="18" charset="0"/>
              </a:rPr>
              <a:t>der er blevet gennemgået i undervisningen under det </a:t>
            </a:r>
            <a:r>
              <a:rPr lang="da-DK" sz="2000" u="sng" dirty="0">
                <a:latin typeface="Times New Roman" panose="02020603050405020304" pitchFamily="18" charset="0"/>
                <a:cs typeface="Times New Roman" panose="02020603050405020304" pitchFamily="18" charset="0"/>
              </a:rPr>
              <a:t>konkrete undervisningsforløb</a:t>
            </a:r>
            <a:r>
              <a:rPr lang="da-DK" sz="2000" dirty="0">
                <a:latin typeface="Times New Roman" panose="02020603050405020304" pitchFamily="18" charset="0"/>
                <a:cs typeface="Times New Roman" panose="02020603050405020304" pitchFamily="18" charset="0"/>
              </a:rPr>
              <a:t>, således at eleven, der trækkes dette spørgsmål får mulighed for at belyse og inddrage væsentlige aspekter (ideel set fagets kernestof) af dette undervisningsforløb. </a:t>
            </a:r>
            <a:endParaRPr lang="da-DK" sz="2000" dirty="0" smtClean="0">
              <a:latin typeface="Times New Roman" panose="02020603050405020304" pitchFamily="18" charset="0"/>
              <a:cs typeface="Times New Roman" panose="02020603050405020304" pitchFamily="18" charset="0"/>
            </a:endParaRPr>
          </a:p>
          <a:p>
            <a:r>
              <a:rPr lang="da-DK" sz="2000" dirty="0" smtClean="0">
                <a:latin typeface="Times New Roman" panose="02020603050405020304" pitchFamily="18" charset="0"/>
                <a:cs typeface="Times New Roman" panose="02020603050405020304" pitchFamily="18" charset="0"/>
              </a:rPr>
              <a:t>Dette </a:t>
            </a:r>
            <a:r>
              <a:rPr lang="da-DK" sz="2000" dirty="0">
                <a:latin typeface="Times New Roman" panose="02020603050405020304" pitchFamily="18" charset="0"/>
                <a:cs typeface="Times New Roman" panose="02020603050405020304" pitchFamily="18" charset="0"/>
              </a:rPr>
              <a:t>betyder også, at det er en god ide, hvis læreren allerede tidlig i undervisningen, gør sig nogle tanke om hvilke centrale </a:t>
            </a:r>
            <a:r>
              <a:rPr lang="da-DK" sz="2000" u="sng" dirty="0">
                <a:latin typeface="Times New Roman" panose="02020603050405020304" pitchFamily="18" charset="0"/>
                <a:cs typeface="Times New Roman" panose="02020603050405020304" pitchFamily="18" charset="0"/>
              </a:rPr>
              <a:t>fokusområder og undertemaer</a:t>
            </a:r>
            <a:r>
              <a:rPr lang="da-DK" sz="2000" dirty="0">
                <a:latin typeface="Times New Roman" panose="02020603050405020304" pitchFamily="18" charset="0"/>
                <a:cs typeface="Times New Roman" panose="02020603050405020304" pitchFamily="18" charset="0"/>
              </a:rPr>
              <a:t>, der skal danne baggrund for de kommende eksamensspørgsmål i netop dette undervisningsforløb. </a:t>
            </a:r>
            <a:endParaRPr lang="da-DK" sz="2000" dirty="0" smtClean="0">
              <a:latin typeface="Times New Roman" panose="02020603050405020304" pitchFamily="18" charset="0"/>
              <a:cs typeface="Times New Roman" panose="02020603050405020304" pitchFamily="18" charset="0"/>
            </a:endParaRPr>
          </a:p>
          <a:p>
            <a:r>
              <a:rPr lang="da-DK" sz="2000" dirty="0" smtClean="0">
                <a:latin typeface="Times New Roman" panose="02020603050405020304" pitchFamily="18" charset="0"/>
                <a:cs typeface="Times New Roman" panose="02020603050405020304" pitchFamily="18" charset="0"/>
              </a:rPr>
              <a:t>Dette </a:t>
            </a:r>
            <a:r>
              <a:rPr lang="da-DK" sz="2000" dirty="0">
                <a:latin typeface="Times New Roman" panose="02020603050405020304" pitchFamily="18" charset="0"/>
                <a:cs typeface="Times New Roman" panose="02020603050405020304" pitchFamily="18" charset="0"/>
              </a:rPr>
              <a:t>gør sig ikke mindst gældende, hvis eksamensformen med de 24 timers forberedelse </a:t>
            </a:r>
            <a:r>
              <a:rPr lang="da-DK" sz="2000" dirty="0" smtClean="0">
                <a:latin typeface="Times New Roman" panose="02020603050405020304" pitchFamily="18" charset="0"/>
                <a:cs typeface="Times New Roman" panose="02020603050405020304" pitchFamily="18" charset="0"/>
              </a:rPr>
              <a:t>(30 min. eksamination) vælges</a:t>
            </a:r>
            <a:r>
              <a:rPr lang="da-DK" sz="2000" dirty="0">
                <a:latin typeface="Times New Roman" panose="02020603050405020304" pitchFamily="18" charset="0"/>
                <a:cs typeface="Times New Roman" panose="02020603050405020304" pitchFamily="18" charset="0"/>
              </a:rPr>
              <a:t>, fordi læreren da sideløbende med gennemgangen af det kendte stof i undervisningen, skal gøre sig tanker om de 1-2 sider ukendt materiale, der skal uddybe og </a:t>
            </a:r>
            <a:r>
              <a:rPr lang="da-DK" sz="2000" u="sng" dirty="0">
                <a:latin typeface="Times New Roman" panose="02020603050405020304" pitchFamily="18" charset="0"/>
                <a:cs typeface="Times New Roman" panose="02020603050405020304" pitchFamily="18" charset="0"/>
              </a:rPr>
              <a:t>perspektivere </a:t>
            </a:r>
            <a:r>
              <a:rPr lang="da-DK" sz="2000" dirty="0" smtClean="0">
                <a:latin typeface="Times New Roman" panose="02020603050405020304" pitchFamily="18" charset="0"/>
                <a:cs typeface="Times New Roman" panose="02020603050405020304" pitchFamily="18" charset="0"/>
              </a:rPr>
              <a:t>de 1-2 siders kendt bilagsmateriale i </a:t>
            </a:r>
            <a:r>
              <a:rPr lang="da-DK" sz="2000" dirty="0">
                <a:latin typeface="Times New Roman" panose="02020603050405020304" pitchFamily="18" charset="0"/>
                <a:cs typeface="Times New Roman" panose="02020603050405020304" pitchFamily="18" charset="0"/>
              </a:rPr>
              <a:t>eksamensspørgsmålet. </a:t>
            </a:r>
            <a:endParaRPr lang="da-DK" sz="2000" dirty="0" smtClean="0">
              <a:latin typeface="Times New Roman" panose="02020603050405020304" pitchFamily="18" charset="0"/>
              <a:cs typeface="Times New Roman" panose="02020603050405020304" pitchFamily="18" charset="0"/>
            </a:endParaRPr>
          </a:p>
          <a:p>
            <a:r>
              <a:rPr lang="da-DK" sz="2000" dirty="0" smtClean="0">
                <a:latin typeface="Times New Roman" panose="02020603050405020304" pitchFamily="18" charset="0"/>
                <a:cs typeface="Times New Roman" panose="02020603050405020304" pitchFamily="18" charset="0"/>
              </a:rPr>
              <a:t>Den anden eksamensform er 30 min forberedelse og 30 min eksamination. Bilagsmaterialet er her 2 siders kendt </a:t>
            </a:r>
            <a:r>
              <a:rPr lang="da-DK" sz="2000" dirty="0" err="1" smtClean="0">
                <a:latin typeface="Times New Roman" panose="02020603050405020304" pitchFamily="18" charset="0"/>
                <a:cs typeface="Times New Roman" panose="02020603050405020304" pitchFamily="18" charset="0"/>
              </a:rPr>
              <a:t>tekstmateriale</a:t>
            </a:r>
            <a:endParaRPr lang="da-DK" sz="2000" dirty="0">
              <a:latin typeface="Times New Roman" panose="02020603050405020304" pitchFamily="18" charset="0"/>
              <a:cs typeface="Times New Roman" panose="02020603050405020304" pitchFamily="18" charset="0"/>
            </a:endParaRPr>
          </a:p>
          <a:p>
            <a:endParaRPr lang="da-DK" dirty="0"/>
          </a:p>
        </p:txBody>
      </p:sp>
    </p:spTree>
    <p:extLst>
      <p:ext uri="{BB962C8B-B14F-4D97-AF65-F5344CB8AC3E}">
        <p14:creationId xmlns:p14="http://schemas.microsoft.com/office/powerpoint/2010/main" val="186907012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Indisk kolonipolitik: Nutiden</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fontScale="62500" lnSpcReduction="20000"/>
          </a:bodyPr>
          <a:lstStyle/>
          <a:p>
            <a:pPr marL="0" indent="0">
              <a:lnSpc>
                <a:spcPct val="115000"/>
              </a:lnSpc>
              <a:spcAft>
                <a:spcPts val="1000"/>
              </a:spcAft>
              <a:buNone/>
            </a:pPr>
            <a:r>
              <a:rPr lang="da-DK" sz="2900" dirty="0" smtClean="0">
                <a:latin typeface="Times New Roman" panose="02020603050405020304" pitchFamily="18" charset="0"/>
                <a:ea typeface="Calibri" panose="020F0502020204030204" pitchFamily="34" charset="0"/>
                <a:cs typeface="Times New Roman" panose="02020603050405020304" pitchFamily="18" charset="0"/>
              </a:rPr>
              <a:t>Forløbet </a:t>
            </a:r>
            <a:r>
              <a:rPr lang="da-DK" sz="2900" dirty="0">
                <a:latin typeface="Times New Roman" panose="02020603050405020304" pitchFamily="18" charset="0"/>
                <a:ea typeface="Calibri" panose="020F0502020204030204" pitchFamily="34" charset="0"/>
                <a:cs typeface="Times New Roman" panose="02020603050405020304" pitchFamily="18" charset="0"/>
              </a:rPr>
              <a:t>kan føres op til nutidens ved at inddrage Indiens stilling i den nye verdensorden efter 1990, hvor Indien forsøger at tilpasse sig den nye globale verden med kun en militær supermagt, USA, men med et økonomisk og militært styrket Kina, Indiens gamle fjende fra krigen om Nord </a:t>
            </a:r>
            <a:r>
              <a:rPr lang="da-DK" sz="2900" dirty="0" err="1">
                <a:latin typeface="Times New Roman" panose="02020603050405020304" pitchFamily="18" charset="0"/>
                <a:ea typeface="Calibri" panose="020F0502020204030204" pitchFamily="34" charset="0"/>
                <a:cs typeface="Times New Roman" panose="02020603050405020304" pitchFamily="18" charset="0"/>
              </a:rPr>
              <a:t>Assam</a:t>
            </a:r>
            <a:r>
              <a:rPr lang="da-DK" sz="2900" dirty="0">
                <a:latin typeface="Times New Roman" panose="02020603050405020304" pitchFamily="18" charset="0"/>
                <a:ea typeface="Calibri" panose="020F0502020204030204" pitchFamily="34" charset="0"/>
                <a:cs typeface="Times New Roman" panose="02020603050405020304" pitchFamily="18" charset="0"/>
              </a:rPr>
              <a:t> i 1962. </a:t>
            </a:r>
            <a:endParaRPr lang="da-DK" sz="2900" dirty="0" smtClean="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15000"/>
              </a:lnSpc>
              <a:spcAft>
                <a:spcPts val="1000"/>
              </a:spcAft>
              <a:buNone/>
            </a:pPr>
            <a:r>
              <a:rPr lang="da-DK" sz="2900" dirty="0" smtClean="0">
                <a:latin typeface="Times New Roman" panose="02020603050405020304" pitchFamily="18" charset="0"/>
                <a:ea typeface="Calibri" panose="020F0502020204030204" pitchFamily="34" charset="0"/>
                <a:cs typeface="Times New Roman" panose="02020603050405020304" pitchFamily="18" charset="0"/>
              </a:rPr>
              <a:t>Forløbet </a:t>
            </a:r>
            <a:r>
              <a:rPr lang="da-DK" sz="2900" dirty="0">
                <a:latin typeface="Times New Roman" panose="02020603050405020304" pitchFamily="18" charset="0"/>
                <a:ea typeface="Calibri" panose="020F0502020204030204" pitchFamily="34" charset="0"/>
                <a:cs typeface="Times New Roman" panose="02020603050405020304" pitchFamily="18" charset="0"/>
              </a:rPr>
              <a:t>kan her indeholde en vurdering af, om hvorvidt Indien står udenrigspolitisk styrket eller svækket i verden efter 1990, hvor Indiens nye forhold til USA kan behandles, eventuelt set i lyset af de to overordnede positioner i amerikansk udenrigspolitik efter den kolde krigs afslutning, nemlig den </a:t>
            </a:r>
            <a:r>
              <a:rPr lang="da-DK" sz="2900" dirty="0" err="1">
                <a:latin typeface="Times New Roman" panose="02020603050405020304" pitchFamily="18" charset="0"/>
                <a:ea typeface="Calibri" panose="020F0502020204030204" pitchFamily="34" charset="0"/>
                <a:cs typeface="Times New Roman" panose="02020603050405020304" pitchFamily="18" charset="0"/>
              </a:rPr>
              <a:t>geo-strategiske</a:t>
            </a:r>
            <a:r>
              <a:rPr lang="da-DK" sz="2900" dirty="0">
                <a:latin typeface="Times New Roman" panose="02020603050405020304" pitchFamily="18" charset="0"/>
                <a:ea typeface="Calibri" panose="020F0502020204030204" pitchFamily="34" charset="0"/>
                <a:cs typeface="Times New Roman" panose="02020603050405020304" pitchFamily="18" charset="0"/>
              </a:rPr>
              <a:t> og den </a:t>
            </a:r>
            <a:r>
              <a:rPr lang="da-DK" sz="2900" dirty="0" err="1">
                <a:latin typeface="Times New Roman" panose="02020603050405020304" pitchFamily="18" charset="0"/>
                <a:ea typeface="Calibri" panose="020F0502020204030204" pitchFamily="34" charset="0"/>
                <a:cs typeface="Times New Roman" panose="02020603050405020304" pitchFamily="18" charset="0"/>
              </a:rPr>
              <a:t>geo</a:t>
            </a:r>
            <a:r>
              <a:rPr lang="da-DK" sz="2900" dirty="0">
                <a:latin typeface="Times New Roman" panose="02020603050405020304" pitchFamily="18" charset="0"/>
                <a:ea typeface="Calibri" panose="020F0502020204030204" pitchFamily="34" charset="0"/>
                <a:cs typeface="Times New Roman" panose="02020603050405020304" pitchFamily="18" charset="0"/>
              </a:rPr>
              <a:t>-økonomiske udenrigspolitik, der skiftevis har præget amerikansk udenrigspolitik fra 1990 og frem til nutiden</a:t>
            </a:r>
            <a:r>
              <a:rPr lang="da-DK" sz="2900">
                <a:latin typeface="Times New Roman" panose="02020603050405020304" pitchFamily="18" charset="0"/>
                <a:ea typeface="Calibri" panose="020F0502020204030204" pitchFamily="34" charset="0"/>
                <a:cs typeface="Times New Roman" panose="02020603050405020304" pitchFamily="18" charset="0"/>
              </a:rPr>
              <a:t>. </a:t>
            </a:r>
            <a:endParaRPr lang="da-DK" sz="2900" smtClean="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15000"/>
              </a:lnSpc>
              <a:spcAft>
                <a:spcPts val="1000"/>
              </a:spcAft>
              <a:buNone/>
            </a:pPr>
            <a:r>
              <a:rPr lang="da-DK" sz="2900" smtClean="0">
                <a:latin typeface="Times New Roman" panose="02020603050405020304" pitchFamily="18" charset="0"/>
                <a:ea typeface="Calibri" panose="020F0502020204030204" pitchFamily="34" charset="0"/>
                <a:cs typeface="Times New Roman" panose="02020603050405020304" pitchFamily="18" charset="0"/>
              </a:rPr>
              <a:t>Set </a:t>
            </a:r>
            <a:r>
              <a:rPr lang="da-DK" sz="2900" dirty="0">
                <a:latin typeface="Times New Roman" panose="02020603050405020304" pitchFamily="18" charset="0"/>
                <a:ea typeface="Calibri" panose="020F0502020204030204" pitchFamily="34" charset="0"/>
                <a:cs typeface="Times New Roman" panose="02020603050405020304" pitchFamily="18" charset="0"/>
              </a:rPr>
              <a:t>i lyset at dette, kan det ligeledes vurderes, om hvorvidt Indien stadig har muligheden for at fortsætte den alliancefri politik, ikke mindst efter Sovjets sammenbrud. Endelig kan forholdet til Pakistan, Indiens anden gamle fjende helt tilbage fra 1947, behandles i forløbet, hvor USA´ utilfredshed med - hvad amerikanerne opfatter som - Pakistans utilstrækkelige indsats i ”kampen mod terror og radikal islam” og sagen om likvideringen af bin </a:t>
            </a:r>
            <a:r>
              <a:rPr lang="da-DK" sz="2900" dirty="0" err="1">
                <a:latin typeface="Times New Roman" panose="02020603050405020304" pitchFamily="18" charset="0"/>
                <a:ea typeface="Calibri" panose="020F0502020204030204" pitchFamily="34" charset="0"/>
                <a:cs typeface="Times New Roman" panose="02020603050405020304" pitchFamily="18" charset="0"/>
              </a:rPr>
              <a:t>Ladin</a:t>
            </a:r>
            <a:r>
              <a:rPr lang="da-DK" sz="2900" dirty="0">
                <a:latin typeface="Times New Roman" panose="02020603050405020304" pitchFamily="18" charset="0"/>
                <a:ea typeface="Calibri" panose="020F0502020204030204" pitchFamily="34" charset="0"/>
                <a:cs typeface="Times New Roman" panose="02020603050405020304" pitchFamily="18" charset="0"/>
              </a:rPr>
              <a:t>, har betydet en afkøling af det pakistansk- amerikanske forhold og hermed en styrkelse af forholdet mellem USA og Indien.</a:t>
            </a:r>
            <a:endParaRPr lang="da-DK" sz="2900"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35961411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Cubas kolonihistorie</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fontScale="85000" lnSpcReduction="20000"/>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Et beslægtet undervisningsforløb i kolonihistorie med en politisk historisk tilgang, er Cubas kolonisering og afkolonisering. Forløbet vil kunne føres op til i dag og vil ligeledes også kunne opfylde kravet om et fokus, der ligger udenfor den vestlige kulturkreds. </a:t>
            </a:r>
            <a:endParaRPr lang="da-DK"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dirty="0" smtClean="0">
                <a:latin typeface="Times New Roman" panose="02020603050405020304" pitchFamily="18" charset="0"/>
                <a:ea typeface="Calibri" panose="020F0502020204030204" pitchFamily="34" charset="0"/>
                <a:cs typeface="Times New Roman" panose="02020603050405020304" pitchFamily="18" charset="0"/>
              </a:rPr>
              <a:t>Cubas </a:t>
            </a:r>
            <a:r>
              <a:rPr lang="da-DK" dirty="0">
                <a:latin typeface="Times New Roman" panose="02020603050405020304" pitchFamily="18" charset="0"/>
                <a:ea typeface="Calibri" panose="020F0502020204030204" pitchFamily="34" charset="0"/>
                <a:cs typeface="Times New Roman" panose="02020603050405020304" pitchFamily="18" charset="0"/>
              </a:rPr>
              <a:t>historie gennemløber de koloniale faser, der også er karakteristisk for mange tredje verdens lande i Afrika og Asien: kolonisering, væbnet oprør og selvstændighed, men med afhængighed af ydre magter. Cubas historie indeholder på denne måde flere perioder, der kan behandles i forløbet: Spansk koloni, amerikansk interesseområde med Batista-diktatur og gangstervælde, Castros revolutionære frihedskamp, men med stigende afhængighed af Sovjet, som følge af den kolde krig, og endelig Cubas usikre stilling i den nye verdensorden efter 1990, med USA – Cubas tidligere fjende - som eneste supermagt. </a:t>
            </a:r>
            <a:endParaRPr lang="da-DK"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dirty="0" smtClean="0">
                <a:latin typeface="Times New Roman" panose="02020603050405020304" pitchFamily="18" charset="0"/>
                <a:ea typeface="Calibri" panose="020F0502020204030204" pitchFamily="34" charset="0"/>
                <a:cs typeface="Times New Roman" panose="02020603050405020304" pitchFamily="18" charset="0"/>
              </a:rPr>
              <a:t>Som </a:t>
            </a:r>
            <a:r>
              <a:rPr lang="da-DK" dirty="0">
                <a:latin typeface="Times New Roman" panose="02020603050405020304" pitchFamily="18" charset="0"/>
                <a:ea typeface="Calibri" panose="020F0502020204030204" pitchFamily="34" charset="0"/>
                <a:cs typeface="Times New Roman" panose="02020603050405020304" pitchFamily="18" charset="0"/>
              </a:rPr>
              <a:t>det var tilfældet med Indien, kan der i Cubas tilfælde også her fremhæves lighedspunkter og forskelle i forhold til den grønlandske kolonihistorie og Grønlands senere udvikling fra den kolde krig og frem.  </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34765183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Afrikansk kolonihistorie og Mellemøsten</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fontScale="85000" lnSpcReduction="10000"/>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E</a:t>
            </a:r>
            <a:r>
              <a:rPr lang="da-DK" dirty="0" smtClean="0">
                <a:latin typeface="Times New Roman" panose="02020603050405020304" pitchFamily="18" charset="0"/>
                <a:ea typeface="Calibri" panose="020F0502020204030204" pitchFamily="34" charset="0"/>
                <a:cs typeface="Times New Roman" panose="02020603050405020304" pitchFamily="18" charset="0"/>
              </a:rPr>
              <a:t>t </a:t>
            </a:r>
            <a:r>
              <a:rPr lang="da-DK" dirty="0">
                <a:latin typeface="Times New Roman" panose="02020603050405020304" pitchFamily="18" charset="0"/>
                <a:ea typeface="Calibri" panose="020F0502020204030204" pitchFamily="34" charset="0"/>
                <a:cs typeface="Times New Roman" panose="02020603050405020304" pitchFamily="18" charset="0"/>
              </a:rPr>
              <a:t>lignende undervisningsforløb i kolonihistorie </a:t>
            </a:r>
            <a:r>
              <a:rPr lang="da-DK" dirty="0" smtClean="0">
                <a:latin typeface="Times New Roman" panose="02020603050405020304" pitchFamily="18" charset="0"/>
                <a:ea typeface="Calibri" panose="020F0502020204030204" pitchFamily="34" charset="0"/>
                <a:cs typeface="Times New Roman" panose="02020603050405020304" pitchFamily="18" charset="0"/>
              </a:rPr>
              <a:t>kan selvfølgelig </a:t>
            </a:r>
            <a:r>
              <a:rPr lang="da-DK" dirty="0">
                <a:latin typeface="Times New Roman" panose="02020603050405020304" pitchFamily="18" charset="0"/>
                <a:ea typeface="Calibri" panose="020F0502020204030204" pitchFamily="34" charset="0"/>
                <a:cs typeface="Times New Roman" panose="02020603050405020304" pitchFamily="18" charset="0"/>
              </a:rPr>
              <a:t>også </a:t>
            </a:r>
            <a:r>
              <a:rPr lang="da-DK" dirty="0" smtClean="0">
                <a:latin typeface="Times New Roman" panose="02020603050405020304" pitchFamily="18" charset="0"/>
                <a:ea typeface="Calibri" panose="020F0502020204030204" pitchFamily="34" charset="0"/>
                <a:cs typeface="Times New Roman" panose="02020603050405020304" pitchFamily="18" charset="0"/>
              </a:rPr>
              <a:t>gennemføres </a:t>
            </a:r>
            <a:r>
              <a:rPr lang="da-DK" dirty="0">
                <a:latin typeface="Times New Roman" panose="02020603050405020304" pitchFamily="18" charset="0"/>
                <a:ea typeface="Calibri" panose="020F0502020204030204" pitchFamily="34" charset="0"/>
                <a:cs typeface="Times New Roman" panose="02020603050405020304" pitchFamily="18" charset="0"/>
              </a:rPr>
              <a:t>med et afrikansk perspektiv, hvor koloniseringen og afkoloniseringen af</a:t>
            </a:r>
            <a:r>
              <a:rPr lang="da-DK" i="1" dirty="0">
                <a:latin typeface="Times New Roman" panose="02020603050405020304" pitchFamily="18" charset="0"/>
                <a:ea typeface="Calibri" panose="020F0502020204030204" pitchFamily="34" charset="0"/>
                <a:cs typeface="Times New Roman" panose="02020603050405020304" pitchFamily="18" charset="0"/>
              </a:rPr>
              <a:t> </a:t>
            </a:r>
            <a:r>
              <a:rPr lang="da-DK" dirty="0">
                <a:latin typeface="Times New Roman" panose="02020603050405020304" pitchFamily="18" charset="0"/>
                <a:ea typeface="Calibri" panose="020F0502020204030204" pitchFamily="34" charset="0"/>
                <a:cs typeface="Times New Roman" panose="02020603050405020304" pitchFamily="18" charset="0"/>
              </a:rPr>
              <a:t>et eller flere udvalgte afrikanske lande kan belyse en tilsvarende udviklingsproces, som de to ovenstående eksempler, Indien og Cuba. </a:t>
            </a:r>
            <a:endParaRPr lang="da-DK" dirty="0">
              <a:latin typeface="Calibri" panose="020F0502020204030204" pitchFamily="34" charset="0"/>
              <a:ea typeface="Calibri" panose="020F0502020204030204" pitchFamily="34" charset="0"/>
              <a:cs typeface="Times New Roman" panose="02020603050405020304" pitchFamily="18" charset="0"/>
            </a:endParaRPr>
          </a:p>
          <a:p>
            <a:r>
              <a:rPr lang="da-DK" dirty="0">
                <a:latin typeface="Times New Roman" panose="02020603050405020304" pitchFamily="18" charset="0"/>
                <a:ea typeface="Calibri" panose="020F0502020204030204" pitchFamily="34" charset="0"/>
                <a:cs typeface="Times New Roman" panose="02020603050405020304" pitchFamily="18" charset="0"/>
              </a:rPr>
              <a:t>Et forløb udenfor den vestlige kulturkreds kan ligeledes have et mere snævert samtidshistorisk perspektiv. Den politiske</a:t>
            </a:r>
            <a:r>
              <a:rPr lang="da-DK" i="1" dirty="0">
                <a:latin typeface="Times New Roman" panose="02020603050405020304" pitchFamily="18" charset="0"/>
                <a:ea typeface="Calibri" panose="020F0502020204030204" pitchFamily="34" charset="0"/>
                <a:cs typeface="Times New Roman" panose="02020603050405020304" pitchFamily="18" charset="0"/>
              </a:rPr>
              <a:t> </a:t>
            </a:r>
            <a:r>
              <a:rPr lang="da-DK" dirty="0">
                <a:latin typeface="Times New Roman" panose="02020603050405020304" pitchFamily="18" charset="0"/>
                <a:ea typeface="Calibri" panose="020F0502020204030204" pitchFamily="34" charset="0"/>
                <a:cs typeface="Times New Roman" panose="02020603050405020304" pitchFamily="18" charset="0"/>
              </a:rPr>
              <a:t>demokratiseringsproces og overgangen fra diktatur til demokrati, der i disse år foregår i visse lande i Nordafrika og Mellemøsten, kan her være relevant at tage op, især fordi man også her kan inddrage andre lande i den tredje verden i forløbet og sætte disse ind i en generel demokratisk historisk udviklingsproces, der startede med den franske revolution og som stadig pågår rundt omkring i verden. Et spørgsmål, der også her kan rejses for eleverne er, om hvorvidt de demokratiske tendenser, der blandt andet kendes fra det arabiske forår, også i en nær fremtid vil spredes sig til andre lande i verden, der endnu ikke har fået demokrati, som for eksempel Kina, Nordkorea og Burma.</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28206309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1"/>
            <a:ext cx="10515600" cy="1101686"/>
          </a:xfrm>
        </p:spPr>
        <p:txBody>
          <a:bodyPr>
            <a:normAutofit/>
          </a:bodyPr>
          <a:lstStyle/>
          <a:p>
            <a:r>
              <a:rPr lang="da-DK" sz="3600" dirty="0" smtClean="0">
                <a:latin typeface="Times New Roman" panose="02020603050405020304" pitchFamily="18" charset="0"/>
                <a:cs typeface="Times New Roman" panose="02020603050405020304" pitchFamily="18" charset="0"/>
              </a:rPr>
              <a:t>Eksempler på forløb der kører helt op til nutiden med europæisk eller grønlandsk vægtning</a:t>
            </a:r>
            <a:endParaRPr lang="da-DK" sz="3600"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a:xfrm>
            <a:off x="760164" y="1333042"/>
            <a:ext cx="10593636" cy="5387247"/>
          </a:xfrm>
        </p:spPr>
        <p:txBody>
          <a:bodyPr>
            <a:noAutofit/>
          </a:bodyPr>
          <a:lstStyle/>
          <a:p>
            <a:pPr marL="457200">
              <a:lnSpc>
                <a:spcPct val="115000"/>
              </a:lnSpc>
              <a:spcAft>
                <a:spcPts val="0"/>
              </a:spcAft>
            </a:pPr>
            <a:r>
              <a:rPr lang="da-DK" sz="1800" dirty="0">
                <a:latin typeface="Times New Roman" panose="02020603050405020304" pitchFamily="18" charset="0"/>
                <a:ea typeface="Calibri" panose="020F0502020204030204" pitchFamily="34" charset="0"/>
                <a:cs typeface="Times New Roman" panose="02020603050405020304" pitchFamily="18" charset="0"/>
              </a:rPr>
              <a:t>Et forløb, der kan komme på tale her, er et kulturhistorisk forløb i ungdomskulturernes udvikling fra 1950´erne og frem til nutiden, hvor man inddrager eksempler fra både USA, Vesteuropa, Danmark og Grønland. Forløbet kan for eksempel tage udgangspunkt i en meget kort gennemgang af den mentalitets- og socialhistoriske udvikling i Danmark i perioden fra 1950 og frem til nutiden, ligesom udviklingstræk fra det øvrige Vesteuropa, såvel som Grønland og USA kan inddrages, fordi de fremherskende kulturstrømninger ofte har en international karakter. Det er meget vigtigt her, at denne del af forløbet ikke tager for lang tid, så eleverne får tilstrækkelig tid til at gå i dybden med de enkelte ungdoms(sub)kulturer, der danner det egentlige emne i dette forløb. </a:t>
            </a:r>
            <a:r>
              <a:rPr lang="da-DK" sz="1800" dirty="0" smtClean="0">
                <a:latin typeface="Times New Roman" panose="02020603050405020304" pitchFamily="18" charset="0"/>
                <a:ea typeface="Calibri" panose="020F0502020204030204" pitchFamily="34" charset="0"/>
                <a:cs typeface="Times New Roman" panose="02020603050405020304" pitchFamily="18" charset="0"/>
              </a:rPr>
              <a:t>Herefter </a:t>
            </a:r>
            <a:r>
              <a:rPr lang="da-DK" sz="1800" dirty="0">
                <a:latin typeface="Times New Roman" panose="02020603050405020304" pitchFamily="18" charset="0"/>
                <a:ea typeface="Calibri" panose="020F0502020204030204" pitchFamily="34" charset="0"/>
                <a:cs typeface="Times New Roman" panose="02020603050405020304" pitchFamily="18" charset="0"/>
              </a:rPr>
              <a:t>kan der følge elevoplæg om de fremherskende ungdomskulturer i perioden, for eksempler 50´ernes </a:t>
            </a:r>
            <a:r>
              <a:rPr lang="da-DK" sz="1800" dirty="0" err="1" smtClean="0">
                <a:latin typeface="Times New Roman" panose="02020603050405020304" pitchFamily="18" charset="0"/>
                <a:ea typeface="Calibri" panose="020F0502020204030204" pitchFamily="34" charset="0"/>
                <a:cs typeface="Times New Roman" panose="02020603050405020304" pitchFamily="18" charset="0"/>
              </a:rPr>
              <a:t>rock’n</a:t>
            </a:r>
            <a:r>
              <a:rPr lang="da-DK" sz="1800" dirty="0" smtClean="0">
                <a:latin typeface="Times New Roman" panose="02020603050405020304" pitchFamily="18" charset="0"/>
                <a:ea typeface="Calibri" panose="020F0502020204030204" pitchFamily="34" charset="0"/>
                <a:cs typeface="Times New Roman" panose="02020603050405020304" pitchFamily="18" charset="0"/>
              </a:rPr>
              <a:t> ’ </a:t>
            </a:r>
            <a:r>
              <a:rPr lang="da-DK" sz="1800" dirty="0" err="1" smtClean="0">
                <a:latin typeface="Times New Roman" panose="02020603050405020304" pitchFamily="18" charset="0"/>
                <a:ea typeface="Calibri" panose="020F0502020204030204" pitchFamily="34" charset="0"/>
                <a:cs typeface="Times New Roman" panose="02020603050405020304" pitchFamily="18" charset="0"/>
              </a:rPr>
              <a:t>rollkultur</a:t>
            </a:r>
            <a:r>
              <a:rPr lang="da-DK" sz="1800" dirty="0">
                <a:latin typeface="Times New Roman" panose="02020603050405020304" pitchFamily="18" charset="0"/>
                <a:ea typeface="Calibri" panose="020F0502020204030204" pitchFamily="34" charset="0"/>
                <a:cs typeface="Times New Roman" panose="02020603050405020304" pitchFamily="18" charset="0"/>
              </a:rPr>
              <a:t>, de tidlige 60´eres politiske ungdomskultur, de sene 60´eres hippiekultur, punkkulturen i sen 70´erne og de tidlige 80´ere, 80´ernes Heavy Metal, </a:t>
            </a:r>
            <a:r>
              <a:rPr lang="da-DK" sz="1800" dirty="0" err="1">
                <a:latin typeface="Times New Roman" panose="02020603050405020304" pitchFamily="18" charset="0"/>
                <a:ea typeface="Calibri" panose="020F0502020204030204" pitchFamily="34" charset="0"/>
                <a:cs typeface="Times New Roman" panose="02020603050405020304" pitchFamily="18" charset="0"/>
              </a:rPr>
              <a:t>grungekulturen</a:t>
            </a:r>
            <a:r>
              <a:rPr lang="da-DK" sz="1800" dirty="0">
                <a:latin typeface="Times New Roman" panose="02020603050405020304" pitchFamily="18" charset="0"/>
                <a:ea typeface="Calibri" panose="020F0502020204030204" pitchFamily="34" charset="0"/>
                <a:cs typeface="Times New Roman" panose="02020603050405020304" pitchFamily="18" charset="0"/>
              </a:rPr>
              <a:t> i de tidlige 90´ere, og endelig Hiphop, Rap, boybands og poptøserne i 90´erne. Nutiden kan behandles ved at lade eleverne inddrage musikstrømninger, som Dance, Emo, Neo-</a:t>
            </a:r>
            <a:r>
              <a:rPr lang="da-DK" sz="1800" dirty="0" err="1">
                <a:latin typeface="Times New Roman" panose="02020603050405020304" pitchFamily="18" charset="0"/>
                <a:ea typeface="Calibri" panose="020F0502020204030204" pitchFamily="34" charset="0"/>
                <a:cs typeface="Times New Roman" panose="02020603050405020304" pitchFamily="18" charset="0"/>
              </a:rPr>
              <a:t>gothics</a:t>
            </a:r>
            <a:r>
              <a:rPr lang="da-DK" sz="1800" dirty="0">
                <a:latin typeface="Times New Roman" panose="02020603050405020304" pitchFamily="18" charset="0"/>
                <a:ea typeface="Calibri" panose="020F0502020204030204" pitchFamily="34" charset="0"/>
                <a:cs typeface="Times New Roman" panose="02020603050405020304" pitchFamily="18" charset="0"/>
              </a:rPr>
              <a:t> eller R &amp; B samt andre emner, der måtte interessere dem, som for eksempel computerspil, ekstremsport, film, kunst, nutidig musikkultur i Grønland m.m. Det er her vigtigt, at eleverne selv får lov til at vælge deres emner for deres oplæg. Dette betyder også, at hvis et af de føromtalte eksempler på musik- eller ungdomskultur ikke interesserer eleverne, bliver det ikke gennemgået</a:t>
            </a:r>
            <a:r>
              <a:rPr lang="da-DK" sz="1800" dirty="0" smtClean="0">
                <a:latin typeface="Times New Roman" panose="02020603050405020304" pitchFamily="18" charset="0"/>
                <a:ea typeface="Calibri" panose="020F0502020204030204" pitchFamily="34" charset="0"/>
                <a:cs typeface="Times New Roman" panose="02020603050405020304" pitchFamily="18" charset="0"/>
              </a:rPr>
              <a:t>.</a:t>
            </a:r>
            <a:endParaRPr lang="da-DK" sz="18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23567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3600" dirty="0" smtClean="0">
                <a:latin typeface="Times New Roman" panose="02020603050405020304" pitchFamily="18" charset="0"/>
                <a:cs typeface="Times New Roman" panose="02020603050405020304" pitchFamily="18" charset="0"/>
              </a:rPr>
              <a:t>Generelle krav til anvendelsen af kernestoffet i undervisningsforløbene</a:t>
            </a:r>
            <a:endParaRPr lang="da-DK" sz="3600"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fontScale="77500" lnSpcReduction="20000"/>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E</a:t>
            </a:r>
            <a:r>
              <a:rPr lang="da-DK" dirty="0" smtClean="0">
                <a:latin typeface="Times New Roman" panose="02020603050405020304" pitchFamily="18" charset="0"/>
                <a:ea typeface="Calibri" panose="020F0502020204030204" pitchFamily="34" charset="0"/>
                <a:cs typeface="Times New Roman" panose="02020603050405020304" pitchFamily="18" charset="0"/>
              </a:rPr>
              <a:t>mne- </a:t>
            </a:r>
            <a:r>
              <a:rPr lang="da-DK" dirty="0">
                <a:latin typeface="Times New Roman" panose="02020603050405020304" pitchFamily="18" charset="0"/>
                <a:ea typeface="Calibri" panose="020F0502020204030204" pitchFamily="34" charset="0"/>
                <a:cs typeface="Times New Roman" panose="02020603050405020304" pitchFamily="18" charset="0"/>
              </a:rPr>
              <a:t>og forløbsvalget </a:t>
            </a:r>
            <a:r>
              <a:rPr lang="da-DK" dirty="0" smtClean="0">
                <a:latin typeface="Times New Roman" panose="02020603050405020304" pitchFamily="18" charset="0"/>
                <a:ea typeface="Calibri" panose="020F0502020204030204" pitchFamily="34" charset="0"/>
                <a:cs typeface="Times New Roman" panose="02020603050405020304" pitchFamily="18" charset="0"/>
              </a:rPr>
              <a:t>skal sammenholdes med kravet </a:t>
            </a:r>
            <a:r>
              <a:rPr lang="da-DK" dirty="0">
                <a:latin typeface="Times New Roman" panose="02020603050405020304" pitchFamily="18" charset="0"/>
                <a:ea typeface="Calibri" panose="020F0502020204030204" pitchFamily="34" charset="0"/>
                <a:cs typeface="Times New Roman" panose="02020603050405020304" pitchFamily="18" charset="0"/>
              </a:rPr>
              <a:t>i kernestoffet om at undervisningen i historie skal indeholde eksempler på de forskellige overordnede tilgange til historiefaget: den </a:t>
            </a:r>
            <a:r>
              <a:rPr lang="da-DK" b="1" dirty="0">
                <a:latin typeface="Times New Roman" panose="02020603050405020304" pitchFamily="18" charset="0"/>
                <a:ea typeface="Calibri" panose="020F0502020204030204" pitchFamily="34" charset="0"/>
                <a:cs typeface="Times New Roman" panose="02020603050405020304" pitchFamily="18" charset="0"/>
              </a:rPr>
              <a:t>politisk historiske </a:t>
            </a:r>
            <a:r>
              <a:rPr lang="da-DK" dirty="0">
                <a:latin typeface="Times New Roman" panose="02020603050405020304" pitchFamily="18" charset="0"/>
                <a:ea typeface="Calibri" panose="020F0502020204030204" pitchFamily="34" charset="0"/>
                <a:cs typeface="Times New Roman" panose="02020603050405020304" pitchFamily="18" charset="0"/>
              </a:rPr>
              <a:t>tilgang, der omhandler ”</a:t>
            </a:r>
            <a:r>
              <a:rPr lang="da-DK" i="1" dirty="0">
                <a:latin typeface="Times New Roman" panose="02020603050405020304" pitchFamily="18" charset="0"/>
                <a:ea typeface="Calibri" panose="020F0502020204030204" pitchFamily="34" charset="0"/>
                <a:cs typeface="Times New Roman" panose="02020603050405020304" pitchFamily="18" charset="0"/>
              </a:rPr>
              <a:t>Politiske forhold og internationale relationer</a:t>
            </a:r>
            <a:r>
              <a:rPr lang="da-DK" dirty="0">
                <a:latin typeface="Times New Roman" panose="02020603050405020304" pitchFamily="18" charset="0"/>
                <a:ea typeface="Calibri" panose="020F0502020204030204" pitchFamily="34" charset="0"/>
                <a:cs typeface="Times New Roman" panose="02020603050405020304" pitchFamily="18" charset="0"/>
              </a:rPr>
              <a:t>”, den </a:t>
            </a:r>
            <a:r>
              <a:rPr lang="da-DK" b="1" dirty="0">
                <a:latin typeface="Times New Roman" panose="02020603050405020304" pitchFamily="18" charset="0"/>
                <a:ea typeface="Calibri" panose="020F0502020204030204" pitchFamily="34" charset="0"/>
                <a:cs typeface="Times New Roman" panose="02020603050405020304" pitchFamily="18" charset="0"/>
              </a:rPr>
              <a:t>økonomisk historiske </a:t>
            </a:r>
            <a:r>
              <a:rPr lang="da-DK" dirty="0">
                <a:latin typeface="Times New Roman" panose="02020603050405020304" pitchFamily="18" charset="0"/>
                <a:ea typeface="Calibri" panose="020F0502020204030204" pitchFamily="34" charset="0"/>
                <a:cs typeface="Times New Roman" panose="02020603050405020304" pitchFamily="18" charset="0"/>
              </a:rPr>
              <a:t>tilgang, der omhandler </a:t>
            </a:r>
            <a:r>
              <a:rPr lang="da-DK" i="1" dirty="0">
                <a:latin typeface="Times New Roman" panose="02020603050405020304" pitchFamily="18" charset="0"/>
                <a:ea typeface="Calibri" panose="020F0502020204030204" pitchFamily="34" charset="0"/>
                <a:cs typeface="Times New Roman" panose="02020603050405020304" pitchFamily="18" charset="0"/>
              </a:rPr>
              <a:t>”Produktion, økonomi og forholdet til naturgrundlaget”, </a:t>
            </a:r>
            <a:r>
              <a:rPr lang="da-DK" dirty="0">
                <a:latin typeface="Times New Roman" panose="02020603050405020304" pitchFamily="18" charset="0"/>
                <a:ea typeface="Calibri" panose="020F0502020204030204" pitchFamily="34" charset="0"/>
                <a:cs typeface="Times New Roman" panose="02020603050405020304" pitchFamily="18" charset="0"/>
              </a:rPr>
              <a:t>den </a:t>
            </a:r>
            <a:r>
              <a:rPr lang="da-DK" b="1" dirty="0">
                <a:latin typeface="Times New Roman" panose="02020603050405020304" pitchFamily="18" charset="0"/>
                <a:ea typeface="Calibri" panose="020F0502020204030204" pitchFamily="34" charset="0"/>
                <a:cs typeface="Times New Roman" panose="02020603050405020304" pitchFamily="18" charset="0"/>
              </a:rPr>
              <a:t>socialhistoriske</a:t>
            </a:r>
            <a:r>
              <a:rPr lang="da-DK" dirty="0">
                <a:latin typeface="Times New Roman" panose="02020603050405020304" pitchFamily="18" charset="0"/>
                <a:ea typeface="Calibri" panose="020F0502020204030204" pitchFamily="34" charset="0"/>
                <a:cs typeface="Times New Roman" panose="02020603050405020304" pitchFamily="18" charset="0"/>
              </a:rPr>
              <a:t> tilgang, der omhandler ”</a:t>
            </a:r>
            <a:r>
              <a:rPr lang="da-DK" i="1" dirty="0">
                <a:latin typeface="Times New Roman" panose="02020603050405020304" pitchFamily="18" charset="0"/>
                <a:ea typeface="Calibri" panose="020F0502020204030204" pitchFamily="34" charset="0"/>
                <a:cs typeface="Times New Roman" panose="02020603050405020304" pitchFamily="18" charset="0"/>
              </a:rPr>
              <a:t>Levevilkår, familieforhold og sociale grupperinger”</a:t>
            </a:r>
            <a:r>
              <a:rPr lang="da-DK" dirty="0">
                <a:latin typeface="Times New Roman" panose="02020603050405020304" pitchFamily="18" charset="0"/>
                <a:ea typeface="Calibri" panose="020F0502020204030204" pitchFamily="34" charset="0"/>
                <a:cs typeface="Times New Roman" panose="02020603050405020304" pitchFamily="18" charset="0"/>
              </a:rPr>
              <a:t> og den </a:t>
            </a:r>
            <a:r>
              <a:rPr lang="da-DK" b="1" dirty="0">
                <a:latin typeface="Times New Roman" panose="02020603050405020304" pitchFamily="18" charset="0"/>
                <a:ea typeface="Calibri" panose="020F0502020204030204" pitchFamily="34" charset="0"/>
                <a:cs typeface="Times New Roman" panose="02020603050405020304" pitchFamily="18" charset="0"/>
              </a:rPr>
              <a:t>kulturhistoriske </a:t>
            </a:r>
            <a:r>
              <a:rPr lang="da-DK" dirty="0">
                <a:latin typeface="Times New Roman" panose="02020603050405020304" pitchFamily="18" charset="0"/>
                <a:ea typeface="Calibri" panose="020F0502020204030204" pitchFamily="34" charset="0"/>
                <a:cs typeface="Times New Roman" panose="02020603050405020304" pitchFamily="18" charset="0"/>
              </a:rPr>
              <a:t>tilgang, der omhandler </a:t>
            </a:r>
            <a:r>
              <a:rPr lang="da-DK" i="1" dirty="0">
                <a:latin typeface="Times New Roman" panose="02020603050405020304" pitchFamily="18" charset="0"/>
                <a:ea typeface="Calibri" panose="020F0502020204030204" pitchFamily="34" charset="0"/>
                <a:cs typeface="Times New Roman" panose="02020603050405020304" pitchFamily="18" charset="0"/>
              </a:rPr>
              <a:t>”Kultur, herunder religion og mentalitet”. </a:t>
            </a:r>
            <a:endParaRPr lang="da-DK" i="1"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dirty="0" smtClean="0">
                <a:latin typeface="Times New Roman" panose="02020603050405020304" pitchFamily="18" charset="0"/>
                <a:ea typeface="Calibri" panose="020F0502020204030204" pitchFamily="34" charset="0"/>
                <a:cs typeface="Times New Roman" panose="02020603050405020304" pitchFamily="18" charset="0"/>
              </a:rPr>
              <a:t>Disse </a:t>
            </a:r>
            <a:r>
              <a:rPr lang="da-DK" dirty="0">
                <a:latin typeface="Times New Roman" panose="02020603050405020304" pitchFamily="18" charset="0"/>
                <a:ea typeface="Calibri" panose="020F0502020204030204" pitchFamily="34" charset="0"/>
                <a:cs typeface="Times New Roman" panose="02020603050405020304" pitchFamily="18" charset="0"/>
              </a:rPr>
              <a:t>krav i kernestoffet betyder i praksis, at de enkelte forløb i undervisningen skal have forskellige tilgange, således at eleverne </a:t>
            </a:r>
            <a:r>
              <a:rPr lang="da-DK" u="sng" dirty="0">
                <a:latin typeface="Times New Roman" panose="02020603050405020304" pitchFamily="18" charset="0"/>
                <a:ea typeface="Calibri" panose="020F0502020204030204" pitchFamily="34" charset="0"/>
                <a:cs typeface="Times New Roman" panose="02020603050405020304" pitchFamily="18" charset="0"/>
              </a:rPr>
              <a:t>i løbet af den samlede undervisning i historie, når at stifte bekendtskab med alle disse fire tilgange til </a:t>
            </a:r>
            <a:r>
              <a:rPr lang="da-DK" u="sng" dirty="0" smtClean="0">
                <a:latin typeface="Times New Roman" panose="02020603050405020304" pitchFamily="18" charset="0"/>
                <a:ea typeface="Calibri" panose="020F0502020204030204" pitchFamily="34" charset="0"/>
                <a:cs typeface="Times New Roman" panose="02020603050405020304" pitchFamily="18" charset="0"/>
              </a:rPr>
              <a:t>historiefaget</a:t>
            </a:r>
            <a:r>
              <a:rPr lang="da-DK" dirty="0" smtClean="0">
                <a:latin typeface="Times New Roman" panose="02020603050405020304" pitchFamily="18" charset="0"/>
                <a:ea typeface="Calibri" panose="020F0502020204030204" pitchFamily="34" charset="0"/>
                <a:cs typeface="Times New Roman" panose="02020603050405020304" pitchFamily="18" charset="0"/>
              </a:rPr>
              <a:t>. Dette </a:t>
            </a:r>
            <a:r>
              <a:rPr lang="da-DK" dirty="0">
                <a:latin typeface="Times New Roman" panose="02020603050405020304" pitchFamily="18" charset="0"/>
                <a:ea typeface="Calibri" panose="020F0502020204030204" pitchFamily="34" charset="0"/>
                <a:cs typeface="Times New Roman" panose="02020603050405020304" pitchFamily="18" charset="0"/>
              </a:rPr>
              <a:t>betyder dog ikke, at alle de nævnte tilgange til historien nødvendigvis skal lægges ind i </a:t>
            </a:r>
            <a:r>
              <a:rPr lang="da-DK" dirty="0" smtClean="0">
                <a:latin typeface="Times New Roman" panose="02020603050405020304" pitchFamily="18" charset="0"/>
                <a:ea typeface="Calibri" panose="020F0502020204030204" pitchFamily="34" charset="0"/>
                <a:cs typeface="Times New Roman" panose="02020603050405020304" pitchFamily="18" charset="0"/>
              </a:rPr>
              <a:t>hvert enkelt </a:t>
            </a:r>
            <a:r>
              <a:rPr lang="da-DK" dirty="0">
                <a:latin typeface="Times New Roman" panose="02020603050405020304" pitchFamily="18" charset="0"/>
                <a:ea typeface="Calibri" panose="020F0502020204030204" pitchFamily="34" charset="0"/>
                <a:cs typeface="Times New Roman" panose="02020603050405020304" pitchFamily="18" charset="0"/>
              </a:rPr>
              <a:t>forløb eller emne. </a:t>
            </a:r>
            <a:r>
              <a:rPr lang="da-DK" dirty="0" smtClean="0">
                <a:latin typeface="Times New Roman" panose="02020603050405020304" pitchFamily="18" charset="0"/>
                <a:ea typeface="Calibri" panose="020F0502020204030204" pitchFamily="34" charset="0"/>
                <a:cs typeface="Times New Roman" panose="02020603050405020304" pitchFamily="18" charset="0"/>
              </a:rPr>
              <a:t>Et forløb </a:t>
            </a:r>
            <a:r>
              <a:rPr lang="da-DK" dirty="0">
                <a:latin typeface="Times New Roman" panose="02020603050405020304" pitchFamily="18" charset="0"/>
                <a:ea typeface="Calibri" panose="020F0502020204030204" pitchFamily="34" charset="0"/>
                <a:cs typeface="Times New Roman" panose="02020603050405020304" pitchFamily="18" charset="0"/>
              </a:rPr>
              <a:t>må gerne have et primært sigte, f. eks. den fransk revolution med en primær politisk historisk tilgang, den industrielle revolution med en primær socialhistorisk tilgang eller det traditionelle inuitsamfund før koloniseringen med en primær socialhistorisk og kulturhistorisk tilgang. </a:t>
            </a:r>
            <a:endParaRPr lang="da-DK"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dirty="0" smtClean="0">
                <a:latin typeface="Times New Roman" panose="02020603050405020304" pitchFamily="18" charset="0"/>
                <a:ea typeface="Calibri" panose="020F0502020204030204" pitchFamily="34" charset="0"/>
                <a:cs typeface="Times New Roman" panose="02020603050405020304" pitchFamily="18" charset="0"/>
              </a:rPr>
              <a:t>Det </a:t>
            </a:r>
            <a:r>
              <a:rPr lang="da-DK" dirty="0">
                <a:latin typeface="Times New Roman" panose="02020603050405020304" pitchFamily="18" charset="0"/>
                <a:ea typeface="Calibri" panose="020F0502020204030204" pitchFamily="34" charset="0"/>
                <a:cs typeface="Times New Roman" panose="02020603050405020304" pitchFamily="18" charset="0"/>
              </a:rPr>
              <a:t>er den samlede undervisning i historie, der skal indeholde alle de fire forskellige tilgange.</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15543992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Eksempler på forløb: Traditionel inuitkultur før 1721</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normAutofit fontScale="92500" lnSpcReduction="20000"/>
          </a:bodyPr>
          <a:lstStyle/>
          <a:p>
            <a:r>
              <a:rPr lang="da-DK" sz="2600" dirty="0">
                <a:latin typeface="Times New Roman" panose="02020603050405020304" pitchFamily="18" charset="0"/>
                <a:ea typeface="Calibri" panose="020F0502020204030204" pitchFamily="34" charset="0"/>
                <a:cs typeface="Times New Roman" panose="02020603050405020304" pitchFamily="18" charset="0"/>
              </a:rPr>
              <a:t>Et forløb i grønlandsk historie før 1721 kan omfatte en kort præsentation og periodisering af de forskellige historiske indvandringsbølger i Grønland. </a:t>
            </a:r>
            <a:endParaRPr lang="da-DK" sz="2600"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sz="2600" dirty="0" smtClean="0">
                <a:latin typeface="Times New Roman" panose="02020603050405020304" pitchFamily="18" charset="0"/>
                <a:ea typeface="Calibri" panose="020F0502020204030204" pitchFamily="34" charset="0"/>
                <a:cs typeface="Times New Roman" panose="02020603050405020304" pitchFamily="18" charset="0"/>
              </a:rPr>
              <a:t>Inuits </a:t>
            </a:r>
            <a:r>
              <a:rPr lang="da-DK" sz="2600" dirty="0">
                <a:latin typeface="Times New Roman" panose="02020603050405020304" pitchFamily="18" charset="0"/>
                <a:ea typeface="Calibri" panose="020F0502020204030204" pitchFamily="34" charset="0"/>
                <a:cs typeface="Times New Roman" panose="02020603050405020304" pitchFamily="18" charset="0"/>
              </a:rPr>
              <a:t>nomadiske jæger og samlerkultur kan introduceres med de antropologiske begreber band og </a:t>
            </a:r>
            <a:r>
              <a:rPr lang="da-DK" sz="2600" dirty="0" err="1">
                <a:latin typeface="Times New Roman" panose="02020603050405020304" pitchFamily="18" charset="0"/>
                <a:ea typeface="Calibri" panose="020F0502020204030204" pitchFamily="34" charset="0"/>
                <a:cs typeface="Times New Roman" panose="02020603050405020304" pitchFamily="18" charset="0"/>
              </a:rPr>
              <a:t>tribe</a:t>
            </a:r>
            <a:r>
              <a:rPr lang="da-DK" sz="2600" dirty="0">
                <a:latin typeface="Times New Roman" panose="02020603050405020304" pitchFamily="18" charset="0"/>
                <a:ea typeface="Calibri" panose="020F0502020204030204" pitchFamily="34" charset="0"/>
                <a:cs typeface="Times New Roman" panose="02020603050405020304" pitchFamily="18" charset="0"/>
              </a:rPr>
              <a:t>, herefter </a:t>
            </a:r>
            <a:r>
              <a:rPr lang="da-DK" sz="2600" u="sng" dirty="0">
                <a:latin typeface="Times New Roman" panose="02020603050405020304" pitchFamily="18" charset="0"/>
                <a:ea typeface="Calibri" panose="020F0502020204030204" pitchFamily="34" charset="0"/>
                <a:cs typeface="Times New Roman" panose="02020603050405020304" pitchFamily="18" charset="0"/>
              </a:rPr>
              <a:t>ledelsesfunktion</a:t>
            </a:r>
            <a:r>
              <a:rPr lang="da-DK" sz="2600" dirty="0">
                <a:latin typeface="Times New Roman" panose="02020603050405020304" pitchFamily="18" charset="0"/>
                <a:ea typeface="Calibri" panose="020F0502020204030204" pitchFamily="34" charset="0"/>
                <a:cs typeface="Times New Roman" panose="02020603050405020304" pitchFamily="18" charset="0"/>
              </a:rPr>
              <a:t> og konfliktløsning, ejendomsforhold, genfordelingssystemet og den </a:t>
            </a:r>
            <a:r>
              <a:rPr lang="da-DK" sz="2600" u="sng" dirty="0">
                <a:latin typeface="Times New Roman" panose="02020603050405020304" pitchFamily="18" charset="0"/>
                <a:ea typeface="Calibri" panose="020F0502020204030204" pitchFamily="34" charset="0"/>
                <a:cs typeface="Times New Roman" panose="02020603050405020304" pitchFamily="18" charset="0"/>
              </a:rPr>
              <a:t>kønsspecifikke funktionsspecialisering og arbejdsdeling</a:t>
            </a:r>
            <a:r>
              <a:rPr lang="da-DK" sz="2600" dirty="0">
                <a:latin typeface="Times New Roman" panose="02020603050405020304" pitchFamily="18" charset="0"/>
                <a:ea typeface="Calibri" panose="020F0502020204030204" pitchFamily="34" charset="0"/>
                <a:cs typeface="Times New Roman" panose="02020603050405020304" pitchFamily="18" charset="0"/>
              </a:rPr>
              <a:t>. </a:t>
            </a:r>
            <a:endParaRPr lang="da-DK" sz="2600"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sz="2600" u="sng" dirty="0" smtClean="0">
                <a:latin typeface="Times New Roman" panose="02020603050405020304" pitchFamily="18" charset="0"/>
                <a:ea typeface="Calibri" panose="020F0502020204030204" pitchFamily="34" charset="0"/>
                <a:cs typeface="Times New Roman" panose="02020603050405020304" pitchFamily="18" charset="0"/>
              </a:rPr>
              <a:t>Socialhistorien</a:t>
            </a:r>
            <a:r>
              <a:rPr lang="da-DK" sz="2600" dirty="0" smtClean="0">
                <a:latin typeface="Times New Roman" panose="02020603050405020304" pitchFamily="18" charset="0"/>
                <a:ea typeface="Calibri" panose="020F0502020204030204" pitchFamily="34" charset="0"/>
                <a:cs typeface="Times New Roman" panose="02020603050405020304" pitchFamily="18" charset="0"/>
              </a:rPr>
              <a:t> </a:t>
            </a:r>
            <a:r>
              <a:rPr lang="da-DK" sz="2600" dirty="0">
                <a:latin typeface="Times New Roman" panose="02020603050405020304" pitchFamily="18" charset="0"/>
                <a:ea typeface="Calibri" panose="020F0502020204030204" pitchFamily="34" charset="0"/>
                <a:cs typeface="Times New Roman" panose="02020603050405020304" pitchFamily="18" charset="0"/>
              </a:rPr>
              <a:t>og levevilkårene kan belyses igennem </a:t>
            </a:r>
            <a:r>
              <a:rPr lang="da-DK" sz="2600" u="sng" dirty="0">
                <a:latin typeface="Times New Roman" panose="02020603050405020304" pitchFamily="18" charset="0"/>
                <a:ea typeface="Calibri" panose="020F0502020204030204" pitchFamily="34" charset="0"/>
                <a:cs typeface="Times New Roman" panose="02020603050405020304" pitchFamily="18" charset="0"/>
              </a:rPr>
              <a:t>familiestruktur, ægteskab, børneopdragelse, synet på ældre</a:t>
            </a:r>
            <a:r>
              <a:rPr lang="da-DK" sz="2600" dirty="0">
                <a:latin typeface="Times New Roman" panose="02020603050405020304" pitchFamily="18" charset="0"/>
                <a:ea typeface="Calibri" panose="020F0502020204030204" pitchFamily="34" charset="0"/>
                <a:cs typeface="Times New Roman" panose="02020603050405020304" pitchFamily="18" charset="0"/>
              </a:rPr>
              <a:t>, </a:t>
            </a:r>
            <a:r>
              <a:rPr lang="da-DK" sz="2600" u="sng" dirty="0">
                <a:latin typeface="Times New Roman" panose="02020603050405020304" pitchFamily="18" charset="0"/>
                <a:ea typeface="Calibri" panose="020F0502020204030204" pitchFamily="34" charset="0"/>
                <a:cs typeface="Times New Roman" panose="02020603050405020304" pitchFamily="18" charset="0"/>
              </a:rPr>
              <a:t>seksualmoral og forholdet mellem kønnene</a:t>
            </a:r>
            <a:r>
              <a:rPr lang="da-DK" sz="2600" dirty="0">
                <a:latin typeface="Times New Roman" panose="02020603050405020304" pitchFamily="18" charset="0"/>
                <a:ea typeface="Calibri" panose="020F0502020204030204" pitchFamily="34" charset="0"/>
                <a:cs typeface="Times New Roman" panose="02020603050405020304" pitchFamily="18" charset="0"/>
              </a:rPr>
              <a:t>. </a:t>
            </a:r>
            <a:endParaRPr lang="da-DK" sz="2600"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sz="2600" dirty="0" smtClean="0">
                <a:latin typeface="Times New Roman" panose="02020603050405020304" pitchFamily="18" charset="0"/>
                <a:ea typeface="Calibri" panose="020F0502020204030204" pitchFamily="34" charset="0"/>
                <a:cs typeface="Times New Roman" panose="02020603050405020304" pitchFamily="18" charset="0"/>
              </a:rPr>
              <a:t>Kulturhistorien </a:t>
            </a:r>
            <a:r>
              <a:rPr lang="da-DK" sz="2600" dirty="0">
                <a:latin typeface="Times New Roman" panose="02020603050405020304" pitchFamily="18" charset="0"/>
                <a:ea typeface="Calibri" panose="020F0502020204030204" pitchFamily="34" charset="0"/>
                <a:cs typeface="Times New Roman" panose="02020603050405020304" pitchFamily="18" charset="0"/>
              </a:rPr>
              <a:t>kan belyses igennem </a:t>
            </a:r>
            <a:r>
              <a:rPr lang="da-DK" sz="2600" u="sng" dirty="0">
                <a:latin typeface="Times New Roman" panose="02020603050405020304" pitchFamily="18" charset="0"/>
                <a:ea typeface="Calibri" panose="020F0502020204030204" pitchFamily="34" charset="0"/>
                <a:cs typeface="Times New Roman" panose="02020603050405020304" pitchFamily="18" charset="0"/>
              </a:rPr>
              <a:t>inuits religiøse forestillinger; animisme-begrebet, sjæle- og åndelæren, guddommene, tabureglerne, fangstritualerne og </a:t>
            </a:r>
            <a:r>
              <a:rPr lang="da-DK" sz="2600" u="sng" dirty="0" err="1">
                <a:latin typeface="Times New Roman" panose="02020603050405020304" pitchFamily="18" charset="0"/>
                <a:ea typeface="Calibri" panose="020F0502020204030204" pitchFamily="34" charset="0"/>
                <a:cs typeface="Times New Roman" panose="02020603050405020304" pitchFamily="18" charset="0"/>
              </a:rPr>
              <a:t>angakkoq</a:t>
            </a:r>
            <a:r>
              <a:rPr lang="da-DK" sz="2600" u="sng" dirty="0">
                <a:latin typeface="Times New Roman" panose="02020603050405020304" pitchFamily="18" charset="0"/>
                <a:ea typeface="Calibri" panose="020F0502020204030204" pitchFamily="34" charset="0"/>
                <a:cs typeface="Times New Roman" panose="02020603050405020304" pitchFamily="18" charset="0"/>
              </a:rPr>
              <a:t>-skikkelsen</a:t>
            </a:r>
            <a:r>
              <a:rPr lang="da-DK" sz="2600" dirty="0">
                <a:latin typeface="Times New Roman" panose="02020603050405020304" pitchFamily="18" charset="0"/>
                <a:ea typeface="Calibri" panose="020F0502020204030204" pitchFamily="34" charset="0"/>
                <a:cs typeface="Times New Roman" panose="02020603050405020304" pitchFamily="18" charset="0"/>
              </a:rPr>
              <a:t>. </a:t>
            </a:r>
            <a:endParaRPr lang="da-DK" sz="2600"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sz="2600" dirty="0" smtClean="0">
                <a:latin typeface="Times New Roman" panose="02020603050405020304" pitchFamily="18" charset="0"/>
                <a:ea typeface="Calibri" panose="020F0502020204030204" pitchFamily="34" charset="0"/>
                <a:cs typeface="Times New Roman" panose="02020603050405020304" pitchFamily="18" charset="0"/>
              </a:rPr>
              <a:t>Forløbet </a:t>
            </a:r>
            <a:r>
              <a:rPr lang="da-DK" sz="2600" dirty="0">
                <a:latin typeface="Times New Roman" panose="02020603050405020304" pitchFamily="18" charset="0"/>
                <a:ea typeface="Calibri" panose="020F0502020204030204" pitchFamily="34" charset="0"/>
                <a:cs typeface="Times New Roman" panose="02020603050405020304" pitchFamily="18" charset="0"/>
              </a:rPr>
              <a:t>kan også udvides med fangerkulturens materielle og naturalieøkonomiske grundlag, fangstens årscyklus, hustyper, fangstredskaber og klædedragt, for på denne måde at inddrage en økonomisk historisk tilgang til forløbet.</a:t>
            </a:r>
            <a:endParaRPr lang="da-DK" sz="2600"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42375396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Oldtiden: Ægypten, Grækenland, Rom og middelalderen</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Eksempler på forløb i europæisk historie og verdenshistorien før 1721 kan være oldtidskulturen i det gamle Ægypten, den antikke kultur i Grækenland eller Rom, middelalderens kristne kultur i Vesteuropa eller renæssancekulturen i Italien. </a:t>
            </a:r>
            <a:endParaRPr lang="da-DK" dirty="0" smtClean="0">
              <a:latin typeface="Times New Roman" panose="02020603050405020304" pitchFamily="18" charset="0"/>
              <a:ea typeface="Calibri" panose="020F0502020204030204" pitchFamily="34" charset="0"/>
              <a:cs typeface="Times New Roman" panose="02020603050405020304" pitchFamily="18" charset="0"/>
            </a:endParaRPr>
          </a:p>
          <a:p>
            <a:r>
              <a:rPr lang="da-DK" dirty="0" smtClean="0">
                <a:latin typeface="Times New Roman" panose="02020603050405020304" pitchFamily="18" charset="0"/>
                <a:ea typeface="Calibri" panose="020F0502020204030204" pitchFamily="34" charset="0"/>
                <a:cs typeface="Times New Roman" panose="02020603050405020304" pitchFamily="18" charset="0"/>
              </a:rPr>
              <a:t>Disse </a:t>
            </a:r>
            <a:r>
              <a:rPr lang="da-DK" dirty="0">
                <a:latin typeface="Times New Roman" panose="02020603050405020304" pitchFamily="18" charset="0"/>
                <a:ea typeface="Calibri" panose="020F0502020204030204" pitchFamily="34" charset="0"/>
                <a:cs typeface="Times New Roman" panose="02020603050405020304" pitchFamily="18" charset="0"/>
              </a:rPr>
              <a:t>undervisningsforløb kan læses som afgrænsede emner såvel som i et sammenhængende lange linjeforløb.</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30303252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Forløb i Oldtidens Ægypten</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Et afgrænset forløb i den ægyptiske </a:t>
            </a:r>
            <a:r>
              <a:rPr lang="da-DK" dirty="0" err="1">
                <a:latin typeface="Times New Roman" panose="02020603050405020304" pitchFamily="18" charset="0"/>
                <a:ea typeface="Calibri" panose="020F0502020204030204" pitchFamily="34" charset="0"/>
                <a:cs typeface="Times New Roman" panose="02020603050405020304" pitchFamily="18" charset="0"/>
              </a:rPr>
              <a:t>oltidskultur</a:t>
            </a:r>
            <a:r>
              <a:rPr lang="da-DK" dirty="0">
                <a:latin typeface="Times New Roman" panose="02020603050405020304" pitchFamily="18" charset="0"/>
                <a:ea typeface="Calibri" panose="020F0502020204030204" pitchFamily="34" charset="0"/>
                <a:cs typeface="Times New Roman" panose="02020603050405020304" pitchFamily="18" charset="0"/>
              </a:rPr>
              <a:t> kan omfatte en gennemgang af nogle af fællestrækkene ved de nærorientalske flodkulturer, de politiske og sociale forhold, herunder </a:t>
            </a:r>
            <a:r>
              <a:rPr lang="da-DK" u="sng" dirty="0">
                <a:latin typeface="Times New Roman" panose="02020603050405020304" pitchFamily="18" charset="0"/>
                <a:ea typeface="Calibri" panose="020F0502020204030204" pitchFamily="34" charset="0"/>
                <a:cs typeface="Times New Roman" panose="02020603050405020304" pitchFamily="18" charset="0"/>
              </a:rPr>
              <a:t>faraos funktioner i samfundet, </a:t>
            </a:r>
            <a:r>
              <a:rPr lang="da-DK" dirty="0">
                <a:latin typeface="Times New Roman" panose="02020603050405020304" pitchFamily="18" charset="0"/>
                <a:ea typeface="Calibri" panose="020F0502020204030204" pitchFamily="34" charset="0"/>
                <a:cs typeface="Times New Roman" panose="02020603050405020304" pitchFamily="18" charset="0"/>
              </a:rPr>
              <a:t>familiestrukturen og forholdet mellem kønnene, </a:t>
            </a:r>
            <a:r>
              <a:rPr lang="da-DK" u="sng" dirty="0">
                <a:latin typeface="Times New Roman" panose="02020603050405020304" pitchFamily="18" charset="0"/>
                <a:ea typeface="Calibri" panose="020F0502020204030204" pitchFamily="34" charset="0"/>
                <a:cs typeface="Times New Roman" panose="02020603050405020304" pitchFamily="18" charset="0"/>
              </a:rPr>
              <a:t>religion og kultformer</a:t>
            </a:r>
            <a:r>
              <a:rPr lang="da-DK" dirty="0">
                <a:latin typeface="Times New Roman" panose="02020603050405020304" pitchFamily="18" charset="0"/>
                <a:ea typeface="Calibri" panose="020F0502020204030204" pitchFamily="34" charset="0"/>
                <a:cs typeface="Times New Roman" panose="02020603050405020304" pitchFamily="18" charset="0"/>
              </a:rPr>
              <a:t>, herunder gudernes og deres funktioner, begravelsestraditionerne, </a:t>
            </a:r>
            <a:r>
              <a:rPr lang="da-DK" u="sng" dirty="0">
                <a:latin typeface="Times New Roman" panose="02020603050405020304" pitchFamily="18" charset="0"/>
                <a:ea typeface="Calibri" panose="020F0502020204030204" pitchFamily="34" charset="0"/>
                <a:cs typeface="Times New Roman" panose="02020603050405020304" pitchFamily="18" charset="0"/>
              </a:rPr>
              <a:t>mumierne, pyramiderne </a:t>
            </a:r>
            <a:r>
              <a:rPr lang="da-DK" dirty="0">
                <a:latin typeface="Times New Roman" panose="02020603050405020304" pitchFamily="18" charset="0"/>
                <a:ea typeface="Calibri" panose="020F0502020204030204" pitchFamily="34" charset="0"/>
                <a:cs typeface="Times New Roman" panose="02020603050405020304" pitchFamily="18" charset="0"/>
              </a:rPr>
              <a:t>og forestillingerne om efterlivet. </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3506184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latin typeface="Times New Roman" panose="02020603050405020304" pitchFamily="18" charset="0"/>
                <a:cs typeface="Times New Roman" panose="02020603050405020304" pitchFamily="18" charset="0"/>
              </a:rPr>
              <a:t>Forløb i det gamle Grækenland</a:t>
            </a:r>
            <a:endParaRPr lang="da-DK" dirty="0">
              <a:latin typeface="Times New Roman" panose="02020603050405020304" pitchFamily="18" charset="0"/>
              <a:cs typeface="Times New Roman" panose="02020603050405020304" pitchFamily="18" charset="0"/>
            </a:endParaRPr>
          </a:p>
        </p:txBody>
      </p:sp>
      <p:sp>
        <p:nvSpPr>
          <p:cNvPr id="3" name="Pladsholder til indhold 2"/>
          <p:cNvSpPr>
            <a:spLocks noGrp="1"/>
          </p:cNvSpPr>
          <p:nvPr>
            <p:ph idx="1"/>
          </p:nvPr>
        </p:nvSpPr>
        <p:spPr/>
        <p:txBody>
          <a:bodyPr/>
          <a:lstStyle/>
          <a:p>
            <a:r>
              <a:rPr lang="da-DK" dirty="0">
                <a:latin typeface="Times New Roman" panose="02020603050405020304" pitchFamily="18" charset="0"/>
                <a:ea typeface="Calibri" panose="020F0502020204030204" pitchFamily="34" charset="0"/>
                <a:cs typeface="Times New Roman" panose="02020603050405020304" pitchFamily="18" charset="0"/>
              </a:rPr>
              <a:t>Et afgrænset forløb i det gamle Grækenland kan omfatte </a:t>
            </a:r>
            <a:r>
              <a:rPr lang="da-DK" u="sng" dirty="0" err="1">
                <a:latin typeface="Times New Roman" panose="02020603050405020304" pitchFamily="18" charset="0"/>
                <a:ea typeface="Calibri" panose="020F0502020204030204" pitchFamily="34" charset="0"/>
                <a:cs typeface="Times New Roman" panose="02020603050405020304" pitchFamily="18" charset="0"/>
              </a:rPr>
              <a:t>polis</a:t>
            </a:r>
            <a:r>
              <a:rPr lang="da-DK" u="sng" dirty="0">
                <a:latin typeface="Times New Roman" panose="02020603050405020304" pitchFamily="18" charset="0"/>
                <a:ea typeface="Calibri" panose="020F0502020204030204" pitchFamily="34" charset="0"/>
                <a:cs typeface="Times New Roman" panose="02020603050405020304" pitchFamily="18" charset="0"/>
              </a:rPr>
              <a:t>-begrebet</a:t>
            </a:r>
            <a:r>
              <a:rPr lang="da-DK" dirty="0">
                <a:latin typeface="Times New Roman" panose="02020603050405020304" pitchFamily="18" charset="0"/>
                <a:ea typeface="Calibri" panose="020F0502020204030204" pitchFamily="34" charset="0"/>
                <a:cs typeface="Times New Roman" panose="02020603050405020304" pitchFamily="18" charset="0"/>
              </a:rPr>
              <a:t>, den politiske og sociale udvikling i overgangen fra arkaisk tid til klassisk periode, herunder perserkrigene 490-479 </a:t>
            </a:r>
            <a:r>
              <a:rPr lang="da-DK" dirty="0" err="1">
                <a:latin typeface="Times New Roman" panose="02020603050405020304" pitchFamily="18" charset="0"/>
                <a:ea typeface="Calibri" panose="020F0502020204030204" pitchFamily="34" charset="0"/>
                <a:cs typeface="Times New Roman" panose="02020603050405020304" pitchFamily="18" charset="0"/>
              </a:rPr>
              <a:t>fvt</a:t>
            </a:r>
            <a:r>
              <a:rPr lang="da-DK" dirty="0">
                <a:latin typeface="Times New Roman" panose="02020603050405020304" pitchFamily="18" charset="0"/>
                <a:ea typeface="Calibri" panose="020F0502020204030204" pitchFamily="34" charset="0"/>
                <a:cs typeface="Times New Roman" panose="02020603050405020304" pitchFamily="18" charset="0"/>
              </a:rPr>
              <a:t>., det </a:t>
            </a:r>
            <a:r>
              <a:rPr lang="da-DK" u="sng" dirty="0">
                <a:latin typeface="Times New Roman" panose="02020603050405020304" pitchFamily="18" charset="0"/>
                <a:ea typeface="Calibri" panose="020F0502020204030204" pitchFamily="34" charset="0"/>
                <a:cs typeface="Times New Roman" panose="02020603050405020304" pitchFamily="18" charset="0"/>
              </a:rPr>
              <a:t>politiske system i Sparta og Athen</a:t>
            </a:r>
            <a:r>
              <a:rPr lang="da-DK" dirty="0">
                <a:latin typeface="Times New Roman" panose="02020603050405020304" pitchFamily="18" charset="0"/>
                <a:ea typeface="Calibri" panose="020F0502020204030204" pitchFamily="34" charset="0"/>
                <a:cs typeface="Times New Roman" panose="02020603050405020304" pitchFamily="18" charset="0"/>
              </a:rPr>
              <a:t>, den græske naturalieøkonomi, Athens storhedstid i klassisk periode, 480-404 </a:t>
            </a:r>
            <a:r>
              <a:rPr lang="da-DK" dirty="0" err="1">
                <a:latin typeface="Times New Roman" panose="02020603050405020304" pitchFamily="18" charset="0"/>
                <a:ea typeface="Calibri" panose="020F0502020204030204" pitchFamily="34" charset="0"/>
                <a:cs typeface="Times New Roman" panose="02020603050405020304" pitchFamily="18" charset="0"/>
              </a:rPr>
              <a:t>fvt</a:t>
            </a:r>
            <a:r>
              <a:rPr lang="da-DK" dirty="0">
                <a:latin typeface="Times New Roman" panose="02020603050405020304" pitchFamily="18" charset="0"/>
                <a:ea typeface="Calibri" panose="020F0502020204030204" pitchFamily="34" charset="0"/>
                <a:cs typeface="Times New Roman" panose="02020603050405020304" pitchFamily="18" charset="0"/>
              </a:rPr>
              <a:t>. med temaerne: </a:t>
            </a:r>
            <a:r>
              <a:rPr lang="da-DK" u="sng" dirty="0">
                <a:latin typeface="Times New Roman" panose="02020603050405020304" pitchFamily="18" charset="0"/>
                <a:ea typeface="Calibri" panose="020F0502020204030204" pitchFamily="34" charset="0"/>
                <a:cs typeface="Times New Roman" panose="02020603050405020304" pitchFamily="18" charset="0"/>
              </a:rPr>
              <a:t>græsk religion, mytologi og religiøse fester, familiestrukturen, ægteskabet, kærligheden, seksualmoralen og forholdet mellem kønnene, græsk drama og filosofi, olympiaderne</a:t>
            </a:r>
            <a:r>
              <a:rPr lang="da-DK" dirty="0">
                <a:latin typeface="Times New Roman" panose="02020603050405020304" pitchFamily="18" charset="0"/>
                <a:ea typeface="Calibri" panose="020F0502020204030204" pitchFamily="34" charset="0"/>
                <a:cs typeface="Times New Roman" panose="02020603050405020304" pitchFamily="18" charset="0"/>
              </a:rPr>
              <a:t>, m.m. Endelig Grækenlands nedgangsperiode i den hellenistiske periode, Alexander den Store og den romerske overtagelse af Grækenland i tiden efter 146 </a:t>
            </a:r>
            <a:r>
              <a:rPr lang="da-DK" dirty="0" err="1">
                <a:latin typeface="Times New Roman" panose="02020603050405020304" pitchFamily="18" charset="0"/>
                <a:ea typeface="Calibri" panose="020F0502020204030204" pitchFamily="34" charset="0"/>
                <a:cs typeface="Times New Roman" panose="02020603050405020304" pitchFamily="18" charset="0"/>
              </a:rPr>
              <a:t>fvt</a:t>
            </a:r>
            <a:r>
              <a:rPr lang="da-DK" dirty="0">
                <a:latin typeface="Times New Roman" panose="02020603050405020304" pitchFamily="18" charset="0"/>
                <a:ea typeface="Calibri" panose="020F0502020204030204" pitchFamily="34" charset="0"/>
                <a:cs typeface="Times New Roman" panose="02020603050405020304" pitchFamily="18" charset="0"/>
              </a:rPr>
              <a:t>.</a:t>
            </a:r>
            <a:endParaRPr lang="da-DK" dirty="0">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1625890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455</TotalTime>
  <Words>5790</Words>
  <Application>Microsoft Office PowerPoint</Application>
  <PresentationFormat>Brugerdefineret</PresentationFormat>
  <Paragraphs>136</Paragraphs>
  <Slides>43</Slides>
  <Notes>0</Notes>
  <HiddenSlides>0</HiddenSlides>
  <MMClips>0</MMClips>
  <ScaleCrop>false</ScaleCrop>
  <HeadingPairs>
    <vt:vector size="4" baseType="variant">
      <vt:variant>
        <vt:lpstr>Tema</vt:lpstr>
      </vt:variant>
      <vt:variant>
        <vt:i4>1</vt:i4>
      </vt:variant>
      <vt:variant>
        <vt:lpstr>Diastitler</vt:lpstr>
      </vt:variant>
      <vt:variant>
        <vt:i4>43</vt:i4>
      </vt:variant>
    </vt:vector>
  </HeadingPairs>
  <TitlesOfParts>
    <vt:vector size="44" baseType="lpstr">
      <vt:lpstr>Office-tema</vt:lpstr>
      <vt:lpstr>Forløbsplanlægning og eksamen i Historie B</vt:lpstr>
      <vt:lpstr>Forløbsplanlægning set i relation til eksamenen i historie</vt:lpstr>
      <vt:lpstr>Stor valgfrihed mht. undervisningsforløb i historie</vt:lpstr>
      <vt:lpstr>Undervisningsforløb, der udvælges til eksamenen, samt eksamensteksterne til disse.</vt:lpstr>
      <vt:lpstr>Generelle krav til anvendelsen af kernestoffet i undervisningsforløbene</vt:lpstr>
      <vt:lpstr>Eksempler på forløb: Traditionel inuitkultur før 1721</vt:lpstr>
      <vt:lpstr>Oldtiden: Ægypten, Grækenland, Rom og middelalderen</vt:lpstr>
      <vt:lpstr>Forløb i Oldtidens Ægypten</vt:lpstr>
      <vt:lpstr>Forløb i det gamle Grækenland</vt:lpstr>
      <vt:lpstr>Forløb i det gamle Rom</vt:lpstr>
      <vt:lpstr>Europæisk middelalder</vt:lpstr>
      <vt:lpstr>Italiensk renæssancekultur</vt:lpstr>
      <vt:lpstr>Social og kulturhistorisk tilgang i forløbene i den ældre historie</vt:lpstr>
      <vt:lpstr>Andre forløb i den ældre historie</vt:lpstr>
      <vt:lpstr>Forløb i Grønlands historie, 1721-1953</vt:lpstr>
      <vt:lpstr>Grønlandsk historie 1721 til 1953 som selvstændigt forløb</vt:lpstr>
      <vt:lpstr>Grønland 1721-1953, fortsat</vt:lpstr>
      <vt:lpstr>Grønlandsk historie, 1721 til 1953, fortsat</vt:lpstr>
      <vt:lpstr>Andre afgrænsede forløb i tidlig grønlandsk historie</vt:lpstr>
      <vt:lpstr>Forløb i europæisk historie og verdenshistorie, 1721 til 1953</vt:lpstr>
      <vt:lpstr>Det moderne Grønland, 1953 til nutiden</vt:lpstr>
      <vt:lpstr>Det moderne Grønland. Efter 1945</vt:lpstr>
      <vt:lpstr>Det moderne Grønland. Grundlovsændringen 1953</vt:lpstr>
      <vt:lpstr>Det moderne Grønland. G.50</vt:lpstr>
      <vt:lpstr>Det moderne Grønland. G. 60</vt:lpstr>
      <vt:lpstr>Det moderne Grønland. Hjemmestyret 1979</vt:lpstr>
      <vt:lpstr>Det moderne Grønland. Hjemmestyret 1979-1990</vt:lpstr>
      <vt:lpstr>Det moderne Grønland. Hjemmestyret 1990 til 2014</vt:lpstr>
      <vt:lpstr>Det moderne Grønland. Selvstyret 2009-2018</vt:lpstr>
      <vt:lpstr>Det moderne Grønland</vt:lpstr>
      <vt:lpstr>Eksempler på temaer i grønlandsk samtidshistorie, der kan behandles i undervisningen </vt:lpstr>
      <vt:lpstr>Verdenshistorie og europæisk historie efter 1953</vt:lpstr>
      <vt:lpstr>Den kolde Krig, 1945-1991 som selvstændigt forløb</vt:lpstr>
      <vt:lpstr>Den kolde krig som en del af forløbet i ”Det moderne Grønland”</vt:lpstr>
      <vt:lpstr>Verden udenfor Europa og forløbet der går helt op til den aktuelle situation i dag</vt:lpstr>
      <vt:lpstr>Kolonihistorisk forløb i Indien: Kolonisering og afkolonisering</vt:lpstr>
      <vt:lpstr>Indisk kolonihistorie: Kolonisering og afkolonisering</vt:lpstr>
      <vt:lpstr>Indisk kolonihistorie: Kolonisering og afkolonisering</vt:lpstr>
      <vt:lpstr>Indisk kolonihistorie: Alliancefri Udenrigspolitik, 1947-Nutid</vt:lpstr>
      <vt:lpstr>Indisk kolonipolitik: Nutiden</vt:lpstr>
      <vt:lpstr>Cubas kolonihistorie</vt:lpstr>
      <vt:lpstr>Afrikansk kolonihistorie og Mellemøsten</vt:lpstr>
      <vt:lpstr>Eksempler på forløb der kører helt op til nutiden med europæisk eller grønlandsk vægtning</vt:lpstr>
    </vt:vector>
  </TitlesOfParts>
  <Company>GU Nuuk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Forløbsplanlægning og eksamen i Historie B</dc:title>
  <dc:creator>Klaus Engelbrechtsen</dc:creator>
  <cp:lastModifiedBy>Steen Jeppson</cp:lastModifiedBy>
  <cp:revision>53</cp:revision>
  <dcterms:created xsi:type="dcterms:W3CDTF">2018-02-28T13:35:58Z</dcterms:created>
  <dcterms:modified xsi:type="dcterms:W3CDTF">2018-03-13T13:39:47Z</dcterms:modified>
</cp:coreProperties>
</file>